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1.xml" ContentType="application/vnd.openxmlformats-officedocument.presentationml.notesSlide+xml"/>
  <Override PartName="/ppt/charts/chart6.xml" ContentType="application/vnd.openxmlformats-officedocument.drawingml.chart+xml"/>
  <Override PartName="/ppt/drawings/drawing1.xml" ContentType="application/vnd.openxmlformats-officedocument.drawingml.chartshapes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76" r:id="rId3"/>
    <p:sldId id="258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9" r:id="rId12"/>
    <p:sldId id="271" r:id="rId13"/>
    <p:sldId id="272" r:id="rId14"/>
    <p:sldId id="273" r:id="rId15"/>
    <p:sldId id="274" r:id="rId16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9C33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9" autoAdjust="0"/>
    <p:restoredTop sz="94660"/>
  </p:normalViewPr>
  <p:slideViewPr>
    <p:cSldViewPr snapToGrid="0">
      <p:cViewPr varScale="1">
        <p:scale>
          <a:sx n="89" d="100"/>
          <a:sy n="89" d="100"/>
        </p:scale>
        <p:origin x="466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arco\Desktop\EUROPA\volumetto%20fu&#224;\vol%203%20saggi%20fu&#224;\dis%20oecd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arco\Desktop\EUROPA\volumetto%20fu&#224;\vol%203%20saggi%20fu&#224;\dis%20oecd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arco\Desktop\EUROPA\volumetto%20fu&#224;\vol%203%20saggi%20fu&#224;\debito%20pubblico.xls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arco\Desktop\EUROPA\volumetto%20fu&#224;\vol%203%20saggi%20fu&#224;\dis%20oecd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arco\Desktop\EUROPA\volumetto%20fu&#224;\vol%203%20saggi%20fu&#224;\TL.xlsx" TargetMode="Externa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Users\Marco\Desktop\EUROPA\volumetto%20fu&#224;\vol%203%20saggi%20fu&#224;\TL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arco\Desktop\EUROPA\finanza%20pubblica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arco\Desktop\EUROPA\finanza%20pubblica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5395518689084852E-2"/>
          <c:y val="2.3180454649398705E-2"/>
          <c:w val="0.88694923130347403"/>
          <c:h val="0.95363909070120212"/>
        </c:manualLayout>
      </c:layout>
      <c:scatterChart>
        <c:scatterStyle val="lineMarker"/>
        <c:varyColors val="0"/>
        <c:ser>
          <c:idx val="1"/>
          <c:order val="0"/>
          <c:tx>
            <c:strRef>
              <c:f>p!$A$10:$B$10</c:f>
              <c:strCache>
                <c:ptCount val="1"/>
                <c:pt idx="0">
                  <c:v>GERMANIA</c:v>
                </c:pt>
              </c:strCache>
            </c:strRef>
          </c:tx>
          <c:spPr>
            <a:ln w="28575">
              <a:solidFill>
                <a:sysClr val="windowText" lastClr="000000"/>
              </a:solidFill>
              <a:prstDash val="dash"/>
            </a:ln>
          </c:spPr>
          <c:marker>
            <c:symbol val="none"/>
          </c:marker>
          <c:xVal>
            <c:numRef>
              <c:f>p!$C$8:$BI$8</c:f>
              <c:numCache>
                <c:formatCode>General</c:formatCode>
                <c:ptCount val="59"/>
                <c:pt idx="0">
                  <c:v>1956</c:v>
                </c:pt>
                <c:pt idx="1">
                  <c:v>1957</c:v>
                </c:pt>
                <c:pt idx="2">
                  <c:v>1958</c:v>
                </c:pt>
                <c:pt idx="3">
                  <c:v>1959</c:v>
                </c:pt>
                <c:pt idx="4">
                  <c:v>1960</c:v>
                </c:pt>
                <c:pt idx="5">
                  <c:v>1961</c:v>
                </c:pt>
                <c:pt idx="6">
                  <c:v>1962</c:v>
                </c:pt>
                <c:pt idx="7">
                  <c:v>1963</c:v>
                </c:pt>
                <c:pt idx="8">
                  <c:v>1964</c:v>
                </c:pt>
                <c:pt idx="9">
                  <c:v>1965</c:v>
                </c:pt>
                <c:pt idx="10">
                  <c:v>1966</c:v>
                </c:pt>
                <c:pt idx="11">
                  <c:v>1967</c:v>
                </c:pt>
                <c:pt idx="12">
                  <c:v>1968</c:v>
                </c:pt>
                <c:pt idx="13">
                  <c:v>1969</c:v>
                </c:pt>
                <c:pt idx="14">
                  <c:v>1970</c:v>
                </c:pt>
                <c:pt idx="15">
                  <c:v>1971</c:v>
                </c:pt>
                <c:pt idx="16">
                  <c:v>1972</c:v>
                </c:pt>
                <c:pt idx="17">
                  <c:v>1973</c:v>
                </c:pt>
                <c:pt idx="18">
                  <c:v>1974</c:v>
                </c:pt>
                <c:pt idx="19">
                  <c:v>1975</c:v>
                </c:pt>
                <c:pt idx="20">
                  <c:v>1976</c:v>
                </c:pt>
                <c:pt idx="21">
                  <c:v>1977</c:v>
                </c:pt>
                <c:pt idx="22">
                  <c:v>1978</c:v>
                </c:pt>
                <c:pt idx="23">
                  <c:v>1979</c:v>
                </c:pt>
                <c:pt idx="24">
                  <c:v>1980</c:v>
                </c:pt>
                <c:pt idx="25">
                  <c:v>1981</c:v>
                </c:pt>
                <c:pt idx="26">
                  <c:v>1982</c:v>
                </c:pt>
                <c:pt idx="27">
                  <c:v>1983</c:v>
                </c:pt>
                <c:pt idx="28">
                  <c:v>1984</c:v>
                </c:pt>
                <c:pt idx="29">
                  <c:v>1985</c:v>
                </c:pt>
                <c:pt idx="30">
                  <c:v>1986</c:v>
                </c:pt>
                <c:pt idx="31">
                  <c:v>1987</c:v>
                </c:pt>
                <c:pt idx="32">
                  <c:v>1988</c:v>
                </c:pt>
                <c:pt idx="33">
                  <c:v>1989</c:v>
                </c:pt>
                <c:pt idx="34">
                  <c:v>1990</c:v>
                </c:pt>
                <c:pt idx="35">
                  <c:v>1991</c:v>
                </c:pt>
                <c:pt idx="36">
                  <c:v>1992</c:v>
                </c:pt>
                <c:pt idx="37">
                  <c:v>1993</c:v>
                </c:pt>
                <c:pt idx="38">
                  <c:v>1994</c:v>
                </c:pt>
                <c:pt idx="39">
                  <c:v>1995</c:v>
                </c:pt>
                <c:pt idx="40">
                  <c:v>1996</c:v>
                </c:pt>
                <c:pt idx="41">
                  <c:v>1997</c:v>
                </c:pt>
                <c:pt idx="42">
                  <c:v>1998</c:v>
                </c:pt>
                <c:pt idx="43">
                  <c:v>1999</c:v>
                </c:pt>
                <c:pt idx="44">
                  <c:v>2000</c:v>
                </c:pt>
                <c:pt idx="45">
                  <c:v>2001</c:v>
                </c:pt>
                <c:pt idx="46">
                  <c:v>2002</c:v>
                </c:pt>
                <c:pt idx="47">
                  <c:v>2003</c:v>
                </c:pt>
                <c:pt idx="48">
                  <c:v>2004</c:v>
                </c:pt>
                <c:pt idx="49">
                  <c:v>2005</c:v>
                </c:pt>
                <c:pt idx="50">
                  <c:v>2006</c:v>
                </c:pt>
                <c:pt idx="51">
                  <c:v>2007</c:v>
                </c:pt>
                <c:pt idx="52">
                  <c:v>2008</c:v>
                </c:pt>
                <c:pt idx="53">
                  <c:v>2009</c:v>
                </c:pt>
                <c:pt idx="54">
                  <c:v>2010</c:v>
                </c:pt>
                <c:pt idx="55">
                  <c:v>2011</c:v>
                </c:pt>
                <c:pt idx="56">
                  <c:v>2012</c:v>
                </c:pt>
                <c:pt idx="57">
                  <c:v>2013</c:v>
                </c:pt>
              </c:numCache>
            </c:numRef>
          </c:xVal>
          <c:yVal>
            <c:numRef>
              <c:f>p!$C$10:$BI$10</c:f>
              <c:numCache>
                <c:formatCode>General</c:formatCode>
                <c:ptCount val="59"/>
                <c:pt idx="0">
                  <c:v>2.6</c:v>
                </c:pt>
                <c:pt idx="1">
                  <c:v>2.1</c:v>
                </c:pt>
                <c:pt idx="2">
                  <c:v>2.1</c:v>
                </c:pt>
                <c:pt idx="3">
                  <c:v>0.9</c:v>
                </c:pt>
                <c:pt idx="4">
                  <c:v>1.5</c:v>
                </c:pt>
                <c:pt idx="5">
                  <c:v>2.2999999999999998</c:v>
                </c:pt>
                <c:pt idx="6">
                  <c:v>2.8</c:v>
                </c:pt>
                <c:pt idx="7">
                  <c:v>3</c:v>
                </c:pt>
                <c:pt idx="8">
                  <c:v>2.2999999999999998</c:v>
                </c:pt>
                <c:pt idx="9">
                  <c:v>3.2</c:v>
                </c:pt>
                <c:pt idx="10">
                  <c:v>3.5</c:v>
                </c:pt>
                <c:pt idx="11">
                  <c:v>1.8</c:v>
                </c:pt>
                <c:pt idx="12">
                  <c:v>1.5</c:v>
                </c:pt>
                <c:pt idx="13">
                  <c:v>1.9000000000000001</c:v>
                </c:pt>
                <c:pt idx="14">
                  <c:v>3.5</c:v>
                </c:pt>
                <c:pt idx="15">
                  <c:v>5.2</c:v>
                </c:pt>
                <c:pt idx="16">
                  <c:v>5.5</c:v>
                </c:pt>
                <c:pt idx="17">
                  <c:v>7</c:v>
                </c:pt>
                <c:pt idx="18">
                  <c:v>7</c:v>
                </c:pt>
                <c:pt idx="19">
                  <c:v>5.9</c:v>
                </c:pt>
                <c:pt idx="20">
                  <c:v>4.2</c:v>
                </c:pt>
                <c:pt idx="21">
                  <c:v>3.7</c:v>
                </c:pt>
                <c:pt idx="22">
                  <c:v>2.7</c:v>
                </c:pt>
                <c:pt idx="23">
                  <c:v>4</c:v>
                </c:pt>
                <c:pt idx="24">
                  <c:v>5.4</c:v>
                </c:pt>
                <c:pt idx="25">
                  <c:v>6.3</c:v>
                </c:pt>
                <c:pt idx="26">
                  <c:v>5.2</c:v>
                </c:pt>
                <c:pt idx="27">
                  <c:v>3.3</c:v>
                </c:pt>
                <c:pt idx="28">
                  <c:v>2.4</c:v>
                </c:pt>
                <c:pt idx="29">
                  <c:v>2.1</c:v>
                </c:pt>
                <c:pt idx="30">
                  <c:v>-0.1</c:v>
                </c:pt>
                <c:pt idx="31">
                  <c:v>0.2</c:v>
                </c:pt>
                <c:pt idx="32">
                  <c:v>1.3</c:v>
                </c:pt>
                <c:pt idx="33">
                  <c:v>2.8</c:v>
                </c:pt>
                <c:pt idx="34">
                  <c:v>2.7</c:v>
                </c:pt>
                <c:pt idx="35">
                  <c:v>4</c:v>
                </c:pt>
                <c:pt idx="36">
                  <c:v>5.0999999999999996</c:v>
                </c:pt>
                <c:pt idx="37">
                  <c:v>4.5</c:v>
                </c:pt>
                <c:pt idx="38">
                  <c:v>2.7</c:v>
                </c:pt>
                <c:pt idx="39">
                  <c:v>1.7</c:v>
                </c:pt>
                <c:pt idx="40">
                  <c:v>1.4</c:v>
                </c:pt>
                <c:pt idx="41">
                  <c:v>1.9000000000000001</c:v>
                </c:pt>
                <c:pt idx="42">
                  <c:v>0.9</c:v>
                </c:pt>
                <c:pt idx="43">
                  <c:v>0.60000000000000064</c:v>
                </c:pt>
                <c:pt idx="44">
                  <c:v>1.4</c:v>
                </c:pt>
                <c:pt idx="45">
                  <c:v>2</c:v>
                </c:pt>
                <c:pt idx="46">
                  <c:v>1.4</c:v>
                </c:pt>
                <c:pt idx="47">
                  <c:v>1</c:v>
                </c:pt>
                <c:pt idx="48">
                  <c:v>1.7</c:v>
                </c:pt>
                <c:pt idx="49">
                  <c:v>1.5</c:v>
                </c:pt>
                <c:pt idx="50">
                  <c:v>1.6</c:v>
                </c:pt>
                <c:pt idx="51">
                  <c:v>2.2999999999999998</c:v>
                </c:pt>
                <c:pt idx="52">
                  <c:v>2.6</c:v>
                </c:pt>
                <c:pt idx="53">
                  <c:v>0.30000000000000032</c:v>
                </c:pt>
                <c:pt idx="54">
                  <c:v>1.1000000000000001</c:v>
                </c:pt>
                <c:pt idx="55">
                  <c:v>2.1</c:v>
                </c:pt>
                <c:pt idx="56">
                  <c:v>2</c:v>
                </c:pt>
              </c:numCache>
            </c:numRef>
          </c:yVal>
          <c:smooth val="0"/>
        </c:ser>
        <c:ser>
          <c:idx val="2"/>
          <c:order val="1"/>
          <c:tx>
            <c:strRef>
              <c:f>p!$A$11:$B$11</c:f>
              <c:strCache>
                <c:ptCount val="1"/>
                <c:pt idx="0">
                  <c:v>ITALIA</c:v>
                </c:pt>
              </c:strCache>
            </c:strRef>
          </c:tx>
          <c:spPr>
            <a:ln w="38100">
              <a:solidFill>
                <a:sysClr val="windowText" lastClr="000000"/>
              </a:solidFill>
            </a:ln>
          </c:spPr>
          <c:marker>
            <c:symbol val="none"/>
          </c:marker>
          <c:xVal>
            <c:numRef>
              <c:f>p!$C$8:$BI$8</c:f>
              <c:numCache>
                <c:formatCode>General</c:formatCode>
                <c:ptCount val="59"/>
                <c:pt idx="0">
                  <c:v>1956</c:v>
                </c:pt>
                <c:pt idx="1">
                  <c:v>1957</c:v>
                </c:pt>
                <c:pt idx="2">
                  <c:v>1958</c:v>
                </c:pt>
                <c:pt idx="3">
                  <c:v>1959</c:v>
                </c:pt>
                <c:pt idx="4">
                  <c:v>1960</c:v>
                </c:pt>
                <c:pt idx="5">
                  <c:v>1961</c:v>
                </c:pt>
                <c:pt idx="6">
                  <c:v>1962</c:v>
                </c:pt>
                <c:pt idx="7">
                  <c:v>1963</c:v>
                </c:pt>
                <c:pt idx="8">
                  <c:v>1964</c:v>
                </c:pt>
                <c:pt idx="9">
                  <c:v>1965</c:v>
                </c:pt>
                <c:pt idx="10">
                  <c:v>1966</c:v>
                </c:pt>
                <c:pt idx="11">
                  <c:v>1967</c:v>
                </c:pt>
                <c:pt idx="12">
                  <c:v>1968</c:v>
                </c:pt>
                <c:pt idx="13">
                  <c:v>1969</c:v>
                </c:pt>
                <c:pt idx="14">
                  <c:v>1970</c:v>
                </c:pt>
                <c:pt idx="15">
                  <c:v>1971</c:v>
                </c:pt>
                <c:pt idx="16">
                  <c:v>1972</c:v>
                </c:pt>
                <c:pt idx="17">
                  <c:v>1973</c:v>
                </c:pt>
                <c:pt idx="18">
                  <c:v>1974</c:v>
                </c:pt>
                <c:pt idx="19">
                  <c:v>1975</c:v>
                </c:pt>
                <c:pt idx="20">
                  <c:v>1976</c:v>
                </c:pt>
                <c:pt idx="21">
                  <c:v>1977</c:v>
                </c:pt>
                <c:pt idx="22">
                  <c:v>1978</c:v>
                </c:pt>
                <c:pt idx="23">
                  <c:v>1979</c:v>
                </c:pt>
                <c:pt idx="24">
                  <c:v>1980</c:v>
                </c:pt>
                <c:pt idx="25">
                  <c:v>1981</c:v>
                </c:pt>
                <c:pt idx="26">
                  <c:v>1982</c:v>
                </c:pt>
                <c:pt idx="27">
                  <c:v>1983</c:v>
                </c:pt>
                <c:pt idx="28">
                  <c:v>1984</c:v>
                </c:pt>
                <c:pt idx="29">
                  <c:v>1985</c:v>
                </c:pt>
                <c:pt idx="30">
                  <c:v>1986</c:v>
                </c:pt>
                <c:pt idx="31">
                  <c:v>1987</c:v>
                </c:pt>
                <c:pt idx="32">
                  <c:v>1988</c:v>
                </c:pt>
                <c:pt idx="33">
                  <c:v>1989</c:v>
                </c:pt>
                <c:pt idx="34">
                  <c:v>1990</c:v>
                </c:pt>
                <c:pt idx="35">
                  <c:v>1991</c:v>
                </c:pt>
                <c:pt idx="36">
                  <c:v>1992</c:v>
                </c:pt>
                <c:pt idx="37">
                  <c:v>1993</c:v>
                </c:pt>
                <c:pt idx="38">
                  <c:v>1994</c:v>
                </c:pt>
                <c:pt idx="39">
                  <c:v>1995</c:v>
                </c:pt>
                <c:pt idx="40">
                  <c:v>1996</c:v>
                </c:pt>
                <c:pt idx="41">
                  <c:v>1997</c:v>
                </c:pt>
                <c:pt idx="42">
                  <c:v>1998</c:v>
                </c:pt>
                <c:pt idx="43">
                  <c:v>1999</c:v>
                </c:pt>
                <c:pt idx="44">
                  <c:v>2000</c:v>
                </c:pt>
                <c:pt idx="45">
                  <c:v>2001</c:v>
                </c:pt>
                <c:pt idx="46">
                  <c:v>2002</c:v>
                </c:pt>
                <c:pt idx="47">
                  <c:v>2003</c:v>
                </c:pt>
                <c:pt idx="48">
                  <c:v>2004</c:v>
                </c:pt>
                <c:pt idx="49">
                  <c:v>2005</c:v>
                </c:pt>
                <c:pt idx="50">
                  <c:v>2006</c:v>
                </c:pt>
                <c:pt idx="51">
                  <c:v>2007</c:v>
                </c:pt>
                <c:pt idx="52">
                  <c:v>2008</c:v>
                </c:pt>
                <c:pt idx="53">
                  <c:v>2009</c:v>
                </c:pt>
                <c:pt idx="54">
                  <c:v>2010</c:v>
                </c:pt>
                <c:pt idx="55">
                  <c:v>2011</c:v>
                </c:pt>
                <c:pt idx="56">
                  <c:v>2012</c:v>
                </c:pt>
                <c:pt idx="57">
                  <c:v>2013</c:v>
                </c:pt>
              </c:numCache>
            </c:numRef>
          </c:xVal>
          <c:yVal>
            <c:numRef>
              <c:f>p!$C$11:$BI$11</c:f>
              <c:numCache>
                <c:formatCode>General</c:formatCode>
                <c:ptCount val="59"/>
                <c:pt idx="0">
                  <c:v>3.4</c:v>
                </c:pt>
                <c:pt idx="1">
                  <c:v>1.3</c:v>
                </c:pt>
                <c:pt idx="2">
                  <c:v>2.9</c:v>
                </c:pt>
                <c:pt idx="3">
                  <c:v>-0.5</c:v>
                </c:pt>
                <c:pt idx="4">
                  <c:v>2.4</c:v>
                </c:pt>
                <c:pt idx="5">
                  <c:v>2.1</c:v>
                </c:pt>
                <c:pt idx="6">
                  <c:v>4.7</c:v>
                </c:pt>
                <c:pt idx="7">
                  <c:v>7.5</c:v>
                </c:pt>
                <c:pt idx="8">
                  <c:v>5.9</c:v>
                </c:pt>
                <c:pt idx="9">
                  <c:v>4.5</c:v>
                </c:pt>
                <c:pt idx="10">
                  <c:v>2.2999999999999998</c:v>
                </c:pt>
                <c:pt idx="11">
                  <c:v>3.7</c:v>
                </c:pt>
                <c:pt idx="12">
                  <c:v>1.3</c:v>
                </c:pt>
                <c:pt idx="13">
                  <c:v>2.7</c:v>
                </c:pt>
                <c:pt idx="14">
                  <c:v>5</c:v>
                </c:pt>
                <c:pt idx="15">
                  <c:v>4.8</c:v>
                </c:pt>
                <c:pt idx="16">
                  <c:v>5.7</c:v>
                </c:pt>
                <c:pt idx="17">
                  <c:v>10.8</c:v>
                </c:pt>
                <c:pt idx="18">
                  <c:v>19.2</c:v>
                </c:pt>
                <c:pt idx="19">
                  <c:v>17</c:v>
                </c:pt>
                <c:pt idx="20">
                  <c:v>16.600000000000001</c:v>
                </c:pt>
                <c:pt idx="21">
                  <c:v>17.100000000000001</c:v>
                </c:pt>
                <c:pt idx="22">
                  <c:v>12.1</c:v>
                </c:pt>
                <c:pt idx="23">
                  <c:v>14.8</c:v>
                </c:pt>
                <c:pt idx="24">
                  <c:v>21.1</c:v>
                </c:pt>
                <c:pt idx="25">
                  <c:v>18</c:v>
                </c:pt>
                <c:pt idx="26">
                  <c:v>16.5</c:v>
                </c:pt>
                <c:pt idx="27">
                  <c:v>14.6</c:v>
                </c:pt>
                <c:pt idx="28">
                  <c:v>10.8</c:v>
                </c:pt>
                <c:pt idx="29">
                  <c:v>9.2000000000000011</c:v>
                </c:pt>
                <c:pt idx="30">
                  <c:v>5.8</c:v>
                </c:pt>
                <c:pt idx="31">
                  <c:v>4.7</c:v>
                </c:pt>
                <c:pt idx="32">
                  <c:v>5.0999999999999996</c:v>
                </c:pt>
                <c:pt idx="33">
                  <c:v>6.3</c:v>
                </c:pt>
                <c:pt idx="34">
                  <c:v>6.5</c:v>
                </c:pt>
                <c:pt idx="35">
                  <c:v>6.3</c:v>
                </c:pt>
                <c:pt idx="36">
                  <c:v>5.3</c:v>
                </c:pt>
                <c:pt idx="37">
                  <c:v>4.5999999999999996</c:v>
                </c:pt>
                <c:pt idx="38">
                  <c:v>4.0999999999999996</c:v>
                </c:pt>
                <c:pt idx="39">
                  <c:v>5.2</c:v>
                </c:pt>
                <c:pt idx="40">
                  <c:v>4</c:v>
                </c:pt>
                <c:pt idx="41">
                  <c:v>2</c:v>
                </c:pt>
                <c:pt idx="42">
                  <c:v>2</c:v>
                </c:pt>
                <c:pt idx="43">
                  <c:v>1.7</c:v>
                </c:pt>
                <c:pt idx="44">
                  <c:v>2.5</c:v>
                </c:pt>
                <c:pt idx="45">
                  <c:v>2.8</c:v>
                </c:pt>
                <c:pt idx="46">
                  <c:v>2.5</c:v>
                </c:pt>
                <c:pt idx="47">
                  <c:v>2.7</c:v>
                </c:pt>
                <c:pt idx="48">
                  <c:v>2.2000000000000002</c:v>
                </c:pt>
                <c:pt idx="49">
                  <c:v>2</c:v>
                </c:pt>
                <c:pt idx="50">
                  <c:v>2.1</c:v>
                </c:pt>
                <c:pt idx="51">
                  <c:v>1.8</c:v>
                </c:pt>
                <c:pt idx="52">
                  <c:v>3.3</c:v>
                </c:pt>
                <c:pt idx="53">
                  <c:v>0.8</c:v>
                </c:pt>
                <c:pt idx="54">
                  <c:v>1.5</c:v>
                </c:pt>
                <c:pt idx="55">
                  <c:v>2.8</c:v>
                </c:pt>
                <c:pt idx="56">
                  <c:v>3</c:v>
                </c:pt>
              </c:numCache>
            </c:numRef>
          </c:yVal>
          <c:smooth val="0"/>
        </c:ser>
        <c:ser>
          <c:idx val="3"/>
          <c:order val="2"/>
          <c:tx>
            <c:strRef>
              <c:f>p!$A$12:$B$12</c:f>
              <c:strCache>
                <c:ptCount val="1"/>
                <c:pt idx="0">
                  <c:v>SPAGNA</c:v>
                </c:pt>
              </c:strCache>
            </c:strRef>
          </c:tx>
          <c:spPr>
            <a:ln w="19050">
              <a:solidFill>
                <a:sysClr val="windowText" lastClr="000000"/>
              </a:solidFill>
            </a:ln>
          </c:spPr>
          <c:marker>
            <c:symbol val="none"/>
          </c:marker>
          <c:xVal>
            <c:numRef>
              <c:f>p!$C$8:$BI$8</c:f>
              <c:numCache>
                <c:formatCode>General</c:formatCode>
                <c:ptCount val="59"/>
                <c:pt idx="0">
                  <c:v>1956</c:v>
                </c:pt>
                <c:pt idx="1">
                  <c:v>1957</c:v>
                </c:pt>
                <c:pt idx="2">
                  <c:v>1958</c:v>
                </c:pt>
                <c:pt idx="3">
                  <c:v>1959</c:v>
                </c:pt>
                <c:pt idx="4">
                  <c:v>1960</c:v>
                </c:pt>
                <c:pt idx="5">
                  <c:v>1961</c:v>
                </c:pt>
                <c:pt idx="6">
                  <c:v>1962</c:v>
                </c:pt>
                <c:pt idx="7">
                  <c:v>1963</c:v>
                </c:pt>
                <c:pt idx="8">
                  <c:v>1964</c:v>
                </c:pt>
                <c:pt idx="9">
                  <c:v>1965</c:v>
                </c:pt>
                <c:pt idx="10">
                  <c:v>1966</c:v>
                </c:pt>
                <c:pt idx="11">
                  <c:v>1967</c:v>
                </c:pt>
                <c:pt idx="12">
                  <c:v>1968</c:v>
                </c:pt>
                <c:pt idx="13">
                  <c:v>1969</c:v>
                </c:pt>
                <c:pt idx="14">
                  <c:v>1970</c:v>
                </c:pt>
                <c:pt idx="15">
                  <c:v>1971</c:v>
                </c:pt>
                <c:pt idx="16">
                  <c:v>1972</c:v>
                </c:pt>
                <c:pt idx="17">
                  <c:v>1973</c:v>
                </c:pt>
                <c:pt idx="18">
                  <c:v>1974</c:v>
                </c:pt>
                <c:pt idx="19">
                  <c:v>1975</c:v>
                </c:pt>
                <c:pt idx="20">
                  <c:v>1976</c:v>
                </c:pt>
                <c:pt idx="21">
                  <c:v>1977</c:v>
                </c:pt>
                <c:pt idx="22">
                  <c:v>1978</c:v>
                </c:pt>
                <c:pt idx="23">
                  <c:v>1979</c:v>
                </c:pt>
                <c:pt idx="24">
                  <c:v>1980</c:v>
                </c:pt>
                <c:pt idx="25">
                  <c:v>1981</c:v>
                </c:pt>
                <c:pt idx="26">
                  <c:v>1982</c:v>
                </c:pt>
                <c:pt idx="27">
                  <c:v>1983</c:v>
                </c:pt>
                <c:pt idx="28">
                  <c:v>1984</c:v>
                </c:pt>
                <c:pt idx="29">
                  <c:v>1985</c:v>
                </c:pt>
                <c:pt idx="30">
                  <c:v>1986</c:v>
                </c:pt>
                <c:pt idx="31">
                  <c:v>1987</c:v>
                </c:pt>
                <c:pt idx="32">
                  <c:v>1988</c:v>
                </c:pt>
                <c:pt idx="33">
                  <c:v>1989</c:v>
                </c:pt>
                <c:pt idx="34">
                  <c:v>1990</c:v>
                </c:pt>
                <c:pt idx="35">
                  <c:v>1991</c:v>
                </c:pt>
                <c:pt idx="36">
                  <c:v>1992</c:v>
                </c:pt>
                <c:pt idx="37">
                  <c:v>1993</c:v>
                </c:pt>
                <c:pt idx="38">
                  <c:v>1994</c:v>
                </c:pt>
                <c:pt idx="39">
                  <c:v>1995</c:v>
                </c:pt>
                <c:pt idx="40">
                  <c:v>1996</c:v>
                </c:pt>
                <c:pt idx="41">
                  <c:v>1997</c:v>
                </c:pt>
                <c:pt idx="42">
                  <c:v>1998</c:v>
                </c:pt>
                <c:pt idx="43">
                  <c:v>1999</c:v>
                </c:pt>
                <c:pt idx="44">
                  <c:v>2000</c:v>
                </c:pt>
                <c:pt idx="45">
                  <c:v>2001</c:v>
                </c:pt>
                <c:pt idx="46">
                  <c:v>2002</c:v>
                </c:pt>
                <c:pt idx="47">
                  <c:v>2003</c:v>
                </c:pt>
                <c:pt idx="48">
                  <c:v>2004</c:v>
                </c:pt>
                <c:pt idx="49">
                  <c:v>2005</c:v>
                </c:pt>
                <c:pt idx="50">
                  <c:v>2006</c:v>
                </c:pt>
                <c:pt idx="51">
                  <c:v>2007</c:v>
                </c:pt>
                <c:pt idx="52">
                  <c:v>2008</c:v>
                </c:pt>
                <c:pt idx="53">
                  <c:v>2009</c:v>
                </c:pt>
                <c:pt idx="54">
                  <c:v>2010</c:v>
                </c:pt>
                <c:pt idx="55">
                  <c:v>2011</c:v>
                </c:pt>
                <c:pt idx="56">
                  <c:v>2012</c:v>
                </c:pt>
                <c:pt idx="57">
                  <c:v>2013</c:v>
                </c:pt>
              </c:numCache>
            </c:numRef>
          </c:xVal>
          <c:yVal>
            <c:numRef>
              <c:f>p!$C$12:$BI$12</c:f>
              <c:numCache>
                <c:formatCode>General</c:formatCode>
                <c:ptCount val="59"/>
                <c:pt idx="0">
                  <c:v>5.9</c:v>
                </c:pt>
                <c:pt idx="1">
                  <c:v>10.8</c:v>
                </c:pt>
                <c:pt idx="2">
                  <c:v>13.4</c:v>
                </c:pt>
                <c:pt idx="3">
                  <c:v>7.3</c:v>
                </c:pt>
                <c:pt idx="4">
                  <c:v>1.2</c:v>
                </c:pt>
                <c:pt idx="5">
                  <c:v>0.8</c:v>
                </c:pt>
                <c:pt idx="6">
                  <c:v>5.7</c:v>
                </c:pt>
                <c:pt idx="7">
                  <c:v>8.7000000000000011</c:v>
                </c:pt>
                <c:pt idx="8">
                  <c:v>7</c:v>
                </c:pt>
                <c:pt idx="9">
                  <c:v>13.2</c:v>
                </c:pt>
                <c:pt idx="10">
                  <c:v>6.2</c:v>
                </c:pt>
                <c:pt idx="11">
                  <c:v>6.4</c:v>
                </c:pt>
                <c:pt idx="12">
                  <c:v>5</c:v>
                </c:pt>
                <c:pt idx="13">
                  <c:v>2.2000000000000002</c:v>
                </c:pt>
                <c:pt idx="14">
                  <c:v>5.7</c:v>
                </c:pt>
                <c:pt idx="15">
                  <c:v>8.2000000000000011</c:v>
                </c:pt>
                <c:pt idx="16">
                  <c:v>8.3000000000000007</c:v>
                </c:pt>
                <c:pt idx="17">
                  <c:v>11.4</c:v>
                </c:pt>
                <c:pt idx="18">
                  <c:v>15.7</c:v>
                </c:pt>
                <c:pt idx="19">
                  <c:v>17</c:v>
                </c:pt>
                <c:pt idx="20">
                  <c:v>17.600000000000001</c:v>
                </c:pt>
                <c:pt idx="21">
                  <c:v>24.5</c:v>
                </c:pt>
                <c:pt idx="22">
                  <c:v>19.8</c:v>
                </c:pt>
                <c:pt idx="23">
                  <c:v>15.7</c:v>
                </c:pt>
                <c:pt idx="24">
                  <c:v>15.6</c:v>
                </c:pt>
                <c:pt idx="25">
                  <c:v>14.5</c:v>
                </c:pt>
                <c:pt idx="26">
                  <c:v>14.4</c:v>
                </c:pt>
                <c:pt idx="27">
                  <c:v>12.2</c:v>
                </c:pt>
                <c:pt idx="28">
                  <c:v>11.3</c:v>
                </c:pt>
                <c:pt idx="29">
                  <c:v>8.8000000000000007</c:v>
                </c:pt>
                <c:pt idx="30">
                  <c:v>8.8000000000000007</c:v>
                </c:pt>
                <c:pt idx="31">
                  <c:v>5.2</c:v>
                </c:pt>
                <c:pt idx="32">
                  <c:v>4.8</c:v>
                </c:pt>
                <c:pt idx="33">
                  <c:v>6.8</c:v>
                </c:pt>
                <c:pt idx="34">
                  <c:v>6.7</c:v>
                </c:pt>
                <c:pt idx="35">
                  <c:v>5.9</c:v>
                </c:pt>
                <c:pt idx="36">
                  <c:v>5.9</c:v>
                </c:pt>
                <c:pt idx="37">
                  <c:v>4.5999999999999996</c:v>
                </c:pt>
                <c:pt idx="38">
                  <c:v>4.7</c:v>
                </c:pt>
                <c:pt idx="39">
                  <c:v>4.7</c:v>
                </c:pt>
                <c:pt idx="40">
                  <c:v>3.6</c:v>
                </c:pt>
                <c:pt idx="41">
                  <c:v>2</c:v>
                </c:pt>
                <c:pt idx="42">
                  <c:v>1.8</c:v>
                </c:pt>
                <c:pt idx="43">
                  <c:v>2.2999999999999998</c:v>
                </c:pt>
                <c:pt idx="44">
                  <c:v>3.4</c:v>
                </c:pt>
                <c:pt idx="45">
                  <c:v>3.6</c:v>
                </c:pt>
                <c:pt idx="46">
                  <c:v>3.1</c:v>
                </c:pt>
                <c:pt idx="47">
                  <c:v>3</c:v>
                </c:pt>
                <c:pt idx="48">
                  <c:v>3</c:v>
                </c:pt>
                <c:pt idx="49">
                  <c:v>3.4</c:v>
                </c:pt>
                <c:pt idx="50">
                  <c:v>3.5</c:v>
                </c:pt>
                <c:pt idx="51">
                  <c:v>2.8</c:v>
                </c:pt>
                <c:pt idx="52">
                  <c:v>4.0999999999999996</c:v>
                </c:pt>
                <c:pt idx="53">
                  <c:v>-0.30000000000000032</c:v>
                </c:pt>
                <c:pt idx="54">
                  <c:v>1.8</c:v>
                </c:pt>
                <c:pt idx="55">
                  <c:v>3.2</c:v>
                </c:pt>
                <c:pt idx="56">
                  <c:v>2.4</c:v>
                </c:pt>
              </c:numCache>
            </c:numRef>
          </c:yVal>
          <c:smooth val="0"/>
        </c:ser>
        <c:ser>
          <c:idx val="4"/>
          <c:order val="3"/>
          <c:tx>
            <c:strRef>
              <c:f>p!$A$13:$B$13</c:f>
              <c:strCache>
                <c:ptCount val="1"/>
                <c:pt idx="0">
                  <c:v>USA</c:v>
                </c:pt>
              </c:strCache>
            </c:strRef>
          </c:tx>
          <c:spPr>
            <a:ln w="19050">
              <a:solidFill>
                <a:sysClr val="windowText" lastClr="000000"/>
              </a:solidFill>
              <a:prstDash val="sysDash"/>
            </a:ln>
          </c:spPr>
          <c:marker>
            <c:symbol val="none"/>
          </c:marker>
          <c:xVal>
            <c:numRef>
              <c:f>p!$C$8:$BI$8</c:f>
              <c:numCache>
                <c:formatCode>General</c:formatCode>
                <c:ptCount val="59"/>
                <c:pt idx="0">
                  <c:v>1956</c:v>
                </c:pt>
                <c:pt idx="1">
                  <c:v>1957</c:v>
                </c:pt>
                <c:pt idx="2">
                  <c:v>1958</c:v>
                </c:pt>
                <c:pt idx="3">
                  <c:v>1959</c:v>
                </c:pt>
                <c:pt idx="4">
                  <c:v>1960</c:v>
                </c:pt>
                <c:pt idx="5">
                  <c:v>1961</c:v>
                </c:pt>
                <c:pt idx="6">
                  <c:v>1962</c:v>
                </c:pt>
                <c:pt idx="7">
                  <c:v>1963</c:v>
                </c:pt>
                <c:pt idx="8">
                  <c:v>1964</c:v>
                </c:pt>
                <c:pt idx="9">
                  <c:v>1965</c:v>
                </c:pt>
                <c:pt idx="10">
                  <c:v>1966</c:v>
                </c:pt>
                <c:pt idx="11">
                  <c:v>1967</c:v>
                </c:pt>
                <c:pt idx="12">
                  <c:v>1968</c:v>
                </c:pt>
                <c:pt idx="13">
                  <c:v>1969</c:v>
                </c:pt>
                <c:pt idx="14">
                  <c:v>1970</c:v>
                </c:pt>
                <c:pt idx="15">
                  <c:v>1971</c:v>
                </c:pt>
                <c:pt idx="16">
                  <c:v>1972</c:v>
                </c:pt>
                <c:pt idx="17">
                  <c:v>1973</c:v>
                </c:pt>
                <c:pt idx="18">
                  <c:v>1974</c:v>
                </c:pt>
                <c:pt idx="19">
                  <c:v>1975</c:v>
                </c:pt>
                <c:pt idx="20">
                  <c:v>1976</c:v>
                </c:pt>
                <c:pt idx="21">
                  <c:v>1977</c:v>
                </c:pt>
                <c:pt idx="22">
                  <c:v>1978</c:v>
                </c:pt>
                <c:pt idx="23">
                  <c:v>1979</c:v>
                </c:pt>
                <c:pt idx="24">
                  <c:v>1980</c:v>
                </c:pt>
                <c:pt idx="25">
                  <c:v>1981</c:v>
                </c:pt>
                <c:pt idx="26">
                  <c:v>1982</c:v>
                </c:pt>
                <c:pt idx="27">
                  <c:v>1983</c:v>
                </c:pt>
                <c:pt idx="28">
                  <c:v>1984</c:v>
                </c:pt>
                <c:pt idx="29">
                  <c:v>1985</c:v>
                </c:pt>
                <c:pt idx="30">
                  <c:v>1986</c:v>
                </c:pt>
                <c:pt idx="31">
                  <c:v>1987</c:v>
                </c:pt>
                <c:pt idx="32">
                  <c:v>1988</c:v>
                </c:pt>
                <c:pt idx="33">
                  <c:v>1989</c:v>
                </c:pt>
                <c:pt idx="34">
                  <c:v>1990</c:v>
                </c:pt>
                <c:pt idx="35">
                  <c:v>1991</c:v>
                </c:pt>
                <c:pt idx="36">
                  <c:v>1992</c:v>
                </c:pt>
                <c:pt idx="37">
                  <c:v>1993</c:v>
                </c:pt>
                <c:pt idx="38">
                  <c:v>1994</c:v>
                </c:pt>
                <c:pt idx="39">
                  <c:v>1995</c:v>
                </c:pt>
                <c:pt idx="40">
                  <c:v>1996</c:v>
                </c:pt>
                <c:pt idx="41">
                  <c:v>1997</c:v>
                </c:pt>
                <c:pt idx="42">
                  <c:v>1998</c:v>
                </c:pt>
                <c:pt idx="43">
                  <c:v>1999</c:v>
                </c:pt>
                <c:pt idx="44">
                  <c:v>2000</c:v>
                </c:pt>
                <c:pt idx="45">
                  <c:v>2001</c:v>
                </c:pt>
                <c:pt idx="46">
                  <c:v>2002</c:v>
                </c:pt>
                <c:pt idx="47">
                  <c:v>2003</c:v>
                </c:pt>
                <c:pt idx="48">
                  <c:v>2004</c:v>
                </c:pt>
                <c:pt idx="49">
                  <c:v>2005</c:v>
                </c:pt>
                <c:pt idx="50">
                  <c:v>2006</c:v>
                </c:pt>
                <c:pt idx="51">
                  <c:v>2007</c:v>
                </c:pt>
                <c:pt idx="52">
                  <c:v>2008</c:v>
                </c:pt>
                <c:pt idx="53">
                  <c:v>2009</c:v>
                </c:pt>
                <c:pt idx="54">
                  <c:v>2010</c:v>
                </c:pt>
                <c:pt idx="55">
                  <c:v>2011</c:v>
                </c:pt>
                <c:pt idx="56">
                  <c:v>2012</c:v>
                </c:pt>
                <c:pt idx="57">
                  <c:v>2013</c:v>
                </c:pt>
              </c:numCache>
            </c:numRef>
          </c:xVal>
          <c:yVal>
            <c:numRef>
              <c:f>p!$C$13:$BI$13</c:f>
              <c:numCache>
                <c:formatCode>General</c:formatCode>
                <c:ptCount val="59"/>
                <c:pt idx="0">
                  <c:v>1.5</c:v>
                </c:pt>
                <c:pt idx="1">
                  <c:v>3.3</c:v>
                </c:pt>
                <c:pt idx="2">
                  <c:v>2.7</c:v>
                </c:pt>
                <c:pt idx="3">
                  <c:v>1</c:v>
                </c:pt>
                <c:pt idx="4">
                  <c:v>1.5</c:v>
                </c:pt>
                <c:pt idx="5">
                  <c:v>1.1000000000000001</c:v>
                </c:pt>
                <c:pt idx="6">
                  <c:v>1.2</c:v>
                </c:pt>
                <c:pt idx="7">
                  <c:v>1.2</c:v>
                </c:pt>
                <c:pt idx="8">
                  <c:v>1.3</c:v>
                </c:pt>
                <c:pt idx="9">
                  <c:v>1.6</c:v>
                </c:pt>
                <c:pt idx="10">
                  <c:v>3</c:v>
                </c:pt>
                <c:pt idx="11">
                  <c:v>2.8</c:v>
                </c:pt>
                <c:pt idx="12">
                  <c:v>4.3</c:v>
                </c:pt>
                <c:pt idx="13">
                  <c:v>5.5</c:v>
                </c:pt>
                <c:pt idx="14">
                  <c:v>5.8</c:v>
                </c:pt>
                <c:pt idx="15">
                  <c:v>4.3</c:v>
                </c:pt>
                <c:pt idx="16">
                  <c:v>3.3</c:v>
                </c:pt>
                <c:pt idx="17">
                  <c:v>6.2</c:v>
                </c:pt>
                <c:pt idx="18">
                  <c:v>11.1</c:v>
                </c:pt>
                <c:pt idx="19">
                  <c:v>9.1</c:v>
                </c:pt>
                <c:pt idx="20">
                  <c:v>5.7</c:v>
                </c:pt>
                <c:pt idx="21">
                  <c:v>6.5</c:v>
                </c:pt>
                <c:pt idx="22">
                  <c:v>7.6</c:v>
                </c:pt>
                <c:pt idx="23">
                  <c:v>11.3</c:v>
                </c:pt>
                <c:pt idx="24">
                  <c:v>13.5</c:v>
                </c:pt>
                <c:pt idx="25">
                  <c:v>10.3</c:v>
                </c:pt>
                <c:pt idx="26">
                  <c:v>6.1</c:v>
                </c:pt>
                <c:pt idx="27">
                  <c:v>3.2</c:v>
                </c:pt>
                <c:pt idx="28">
                  <c:v>4.3</c:v>
                </c:pt>
                <c:pt idx="29">
                  <c:v>3.5</c:v>
                </c:pt>
                <c:pt idx="30">
                  <c:v>1.9000000000000001</c:v>
                </c:pt>
                <c:pt idx="31">
                  <c:v>3.7</c:v>
                </c:pt>
                <c:pt idx="32">
                  <c:v>4.0999999999999996</c:v>
                </c:pt>
                <c:pt idx="33">
                  <c:v>4.8</c:v>
                </c:pt>
                <c:pt idx="34">
                  <c:v>5.4</c:v>
                </c:pt>
                <c:pt idx="35">
                  <c:v>4.2</c:v>
                </c:pt>
                <c:pt idx="36">
                  <c:v>3</c:v>
                </c:pt>
                <c:pt idx="37">
                  <c:v>3</c:v>
                </c:pt>
                <c:pt idx="38">
                  <c:v>2.6</c:v>
                </c:pt>
                <c:pt idx="39">
                  <c:v>2.8</c:v>
                </c:pt>
                <c:pt idx="40">
                  <c:v>2.9</c:v>
                </c:pt>
                <c:pt idx="41">
                  <c:v>2.2999999999999998</c:v>
                </c:pt>
                <c:pt idx="42">
                  <c:v>1.6</c:v>
                </c:pt>
                <c:pt idx="43">
                  <c:v>2.2000000000000002</c:v>
                </c:pt>
                <c:pt idx="44">
                  <c:v>3.4</c:v>
                </c:pt>
                <c:pt idx="45">
                  <c:v>2.8</c:v>
                </c:pt>
                <c:pt idx="46">
                  <c:v>1.6</c:v>
                </c:pt>
                <c:pt idx="47">
                  <c:v>2.2999999999999998</c:v>
                </c:pt>
                <c:pt idx="48">
                  <c:v>2.7</c:v>
                </c:pt>
                <c:pt idx="49">
                  <c:v>3.4</c:v>
                </c:pt>
                <c:pt idx="50">
                  <c:v>3.2</c:v>
                </c:pt>
                <c:pt idx="51">
                  <c:v>2.9</c:v>
                </c:pt>
                <c:pt idx="52">
                  <c:v>3.8</c:v>
                </c:pt>
                <c:pt idx="53">
                  <c:v>-0.4</c:v>
                </c:pt>
                <c:pt idx="54">
                  <c:v>1.6</c:v>
                </c:pt>
                <c:pt idx="55">
                  <c:v>3.2</c:v>
                </c:pt>
                <c:pt idx="56">
                  <c:v>2.1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6057152"/>
        <c:axId val="66057712"/>
      </c:scatterChart>
      <c:valAx>
        <c:axId val="660571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66057712"/>
        <c:crosses val="autoZero"/>
        <c:crossBetween val="midCat"/>
      </c:valAx>
      <c:valAx>
        <c:axId val="6605771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66057152"/>
        <c:crosses val="autoZero"/>
        <c:crossBetween val="midCat"/>
      </c:valAx>
      <c:spPr>
        <a:ln w="28575"/>
      </c:spPr>
    </c:plotArea>
    <c:legend>
      <c:legendPos val="r"/>
      <c:layout>
        <c:manualLayout>
          <c:xMode val="edge"/>
          <c:yMode val="edge"/>
          <c:x val="0.64188963306335611"/>
          <c:y val="0.24127097920002397"/>
          <c:w val="0.23929589730937173"/>
          <c:h val="0.27125296937330456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it-IT" dirty="0" smtClean="0"/>
              <a:t>. </a:t>
            </a:r>
            <a:endParaRPr lang="it-IT" dirty="0"/>
          </a:p>
        </c:rich>
      </c:tx>
      <c:layout/>
      <c:overlay val="1"/>
    </c:title>
    <c:autoTitleDeleted val="0"/>
    <c:plotArea>
      <c:layout>
        <c:manualLayout>
          <c:layoutTarget val="inner"/>
          <c:xMode val="edge"/>
          <c:yMode val="edge"/>
          <c:x val="3.5381535265650431E-2"/>
          <c:y val="2.3215043661774015E-2"/>
          <c:w val="0.88016765247618733"/>
          <c:h val="0.92440268210625931"/>
        </c:manualLayout>
      </c:layout>
      <c:scatterChart>
        <c:scatterStyle val="lineMarker"/>
        <c:varyColors val="0"/>
        <c:ser>
          <c:idx val="1"/>
          <c:order val="0"/>
          <c:tx>
            <c:strRef>
              <c:f>dis!$C$9</c:f>
              <c:strCache>
                <c:ptCount val="1"/>
                <c:pt idx="0">
                  <c:v>GERMANIA</c:v>
                </c:pt>
              </c:strCache>
            </c:strRef>
          </c:tx>
          <c:spPr>
            <a:ln w="38100">
              <a:solidFill>
                <a:sysClr val="windowText" lastClr="000000"/>
              </a:solidFill>
              <a:prstDash val="sysDash"/>
            </a:ln>
          </c:spPr>
          <c:marker>
            <c:symbol val="none"/>
          </c:marker>
          <c:xVal>
            <c:numRef>
              <c:f>dis!$D$7:$BI$7</c:f>
              <c:numCache>
                <c:formatCode>General</c:formatCode>
                <c:ptCount val="58"/>
                <c:pt idx="0">
                  <c:v>1956</c:v>
                </c:pt>
                <c:pt idx="1">
                  <c:v>1957</c:v>
                </c:pt>
                <c:pt idx="2">
                  <c:v>1958</c:v>
                </c:pt>
                <c:pt idx="3">
                  <c:v>1959</c:v>
                </c:pt>
                <c:pt idx="4">
                  <c:v>1960</c:v>
                </c:pt>
                <c:pt idx="5">
                  <c:v>1961</c:v>
                </c:pt>
                <c:pt idx="6">
                  <c:v>1962</c:v>
                </c:pt>
                <c:pt idx="7">
                  <c:v>1963</c:v>
                </c:pt>
                <c:pt idx="8">
                  <c:v>1964</c:v>
                </c:pt>
                <c:pt idx="9">
                  <c:v>1965</c:v>
                </c:pt>
                <c:pt idx="10">
                  <c:v>1966</c:v>
                </c:pt>
                <c:pt idx="11">
                  <c:v>1967</c:v>
                </c:pt>
                <c:pt idx="12">
                  <c:v>1968</c:v>
                </c:pt>
                <c:pt idx="13">
                  <c:v>1969</c:v>
                </c:pt>
                <c:pt idx="14">
                  <c:v>1970</c:v>
                </c:pt>
                <c:pt idx="15">
                  <c:v>1971</c:v>
                </c:pt>
                <c:pt idx="16">
                  <c:v>1972</c:v>
                </c:pt>
                <c:pt idx="17">
                  <c:v>1973</c:v>
                </c:pt>
                <c:pt idx="18">
                  <c:v>1974</c:v>
                </c:pt>
                <c:pt idx="19">
                  <c:v>1975</c:v>
                </c:pt>
                <c:pt idx="20">
                  <c:v>1976</c:v>
                </c:pt>
                <c:pt idx="21">
                  <c:v>1977</c:v>
                </c:pt>
                <c:pt idx="22">
                  <c:v>1978</c:v>
                </c:pt>
                <c:pt idx="23">
                  <c:v>1979</c:v>
                </c:pt>
                <c:pt idx="24">
                  <c:v>1980</c:v>
                </c:pt>
                <c:pt idx="25">
                  <c:v>1981</c:v>
                </c:pt>
                <c:pt idx="26">
                  <c:v>1982</c:v>
                </c:pt>
                <c:pt idx="27">
                  <c:v>1983</c:v>
                </c:pt>
                <c:pt idx="28">
                  <c:v>1984</c:v>
                </c:pt>
                <c:pt idx="29">
                  <c:v>1985</c:v>
                </c:pt>
                <c:pt idx="30">
                  <c:v>1986</c:v>
                </c:pt>
                <c:pt idx="31">
                  <c:v>1987</c:v>
                </c:pt>
                <c:pt idx="32">
                  <c:v>1988</c:v>
                </c:pt>
                <c:pt idx="33">
                  <c:v>1989</c:v>
                </c:pt>
                <c:pt idx="34">
                  <c:v>1990</c:v>
                </c:pt>
                <c:pt idx="35">
                  <c:v>1991</c:v>
                </c:pt>
                <c:pt idx="36">
                  <c:v>1992</c:v>
                </c:pt>
                <c:pt idx="37">
                  <c:v>1993</c:v>
                </c:pt>
                <c:pt idx="38">
                  <c:v>1994</c:v>
                </c:pt>
                <c:pt idx="39">
                  <c:v>1995</c:v>
                </c:pt>
                <c:pt idx="40">
                  <c:v>1996</c:v>
                </c:pt>
                <c:pt idx="41">
                  <c:v>1997</c:v>
                </c:pt>
                <c:pt idx="42">
                  <c:v>1998</c:v>
                </c:pt>
                <c:pt idx="43">
                  <c:v>1999</c:v>
                </c:pt>
                <c:pt idx="44">
                  <c:v>2000</c:v>
                </c:pt>
                <c:pt idx="45">
                  <c:v>2001</c:v>
                </c:pt>
                <c:pt idx="46">
                  <c:v>2002</c:v>
                </c:pt>
                <c:pt idx="47">
                  <c:v>2003</c:v>
                </c:pt>
                <c:pt idx="48">
                  <c:v>2004</c:v>
                </c:pt>
                <c:pt idx="49">
                  <c:v>2005</c:v>
                </c:pt>
                <c:pt idx="50">
                  <c:v>2006</c:v>
                </c:pt>
                <c:pt idx="51">
                  <c:v>2007</c:v>
                </c:pt>
                <c:pt idx="52">
                  <c:v>2008</c:v>
                </c:pt>
                <c:pt idx="53">
                  <c:v>2009</c:v>
                </c:pt>
                <c:pt idx="54">
                  <c:v>2010</c:v>
                </c:pt>
                <c:pt idx="55">
                  <c:v>2011</c:v>
                </c:pt>
                <c:pt idx="56">
                  <c:v>2012</c:v>
                </c:pt>
                <c:pt idx="57">
                  <c:v>2013</c:v>
                </c:pt>
              </c:numCache>
            </c:numRef>
          </c:xVal>
          <c:yVal>
            <c:numRef>
              <c:f>dis!$D$9:$BI$9</c:f>
              <c:numCache>
                <c:formatCode>General</c:formatCode>
                <c:ptCount val="58"/>
                <c:pt idx="0">
                  <c:v>3.4445100000000002</c:v>
                </c:pt>
                <c:pt idx="1">
                  <c:v>2.9230529999999977</c:v>
                </c:pt>
                <c:pt idx="2">
                  <c:v>2.9842749999999998</c:v>
                </c:pt>
                <c:pt idx="3">
                  <c:v>2.0682519999999998</c:v>
                </c:pt>
                <c:pt idx="4">
                  <c:v>1.0333649999999945</c:v>
                </c:pt>
                <c:pt idx="5">
                  <c:v>0.68511299999999731</c:v>
                </c:pt>
                <c:pt idx="6">
                  <c:v>0.58614429999999951</c:v>
                </c:pt>
                <c:pt idx="7">
                  <c:v>0.70175440000000244</c:v>
                </c:pt>
                <c:pt idx="8">
                  <c:v>0.63855510000000004</c:v>
                </c:pt>
                <c:pt idx="9">
                  <c:v>0.55335970000000001</c:v>
                </c:pt>
                <c:pt idx="10">
                  <c:v>0.6079831</c:v>
                </c:pt>
                <c:pt idx="11">
                  <c:v>1.7708329999999999</c:v>
                </c:pt>
                <c:pt idx="12">
                  <c:v>1.2512589999999999</c:v>
                </c:pt>
                <c:pt idx="13">
                  <c:v>0.68714010000000003</c:v>
                </c:pt>
                <c:pt idx="14">
                  <c:v>0.5661524999999995</c:v>
                </c:pt>
                <c:pt idx="15">
                  <c:v>0.69924779999999997</c:v>
                </c:pt>
                <c:pt idx="16">
                  <c:v>0.92885079999999998</c:v>
                </c:pt>
                <c:pt idx="17">
                  <c:v>1.014041</c:v>
                </c:pt>
                <c:pt idx="18">
                  <c:v>2.1648559999999977</c:v>
                </c:pt>
                <c:pt idx="19">
                  <c:v>4.0285069999999781</c:v>
                </c:pt>
                <c:pt idx="20">
                  <c:v>3.9996979999999978</c:v>
                </c:pt>
                <c:pt idx="21">
                  <c:v>3.8860589999999839</c:v>
                </c:pt>
                <c:pt idx="22">
                  <c:v>3.7216100000000001</c:v>
                </c:pt>
                <c:pt idx="23">
                  <c:v>3.2449250000000012</c:v>
                </c:pt>
                <c:pt idx="24">
                  <c:v>3.2425139999999999</c:v>
                </c:pt>
                <c:pt idx="25">
                  <c:v>4.5804819999999955</c:v>
                </c:pt>
                <c:pt idx="26">
                  <c:v>6.5403549999999955</c:v>
                </c:pt>
                <c:pt idx="27">
                  <c:v>8.0450350000000004</c:v>
                </c:pt>
                <c:pt idx="28">
                  <c:v>7.2053580000000004</c:v>
                </c:pt>
                <c:pt idx="29">
                  <c:v>7.2976749999999955</c:v>
                </c:pt>
                <c:pt idx="30">
                  <c:v>6.5682320000000001</c:v>
                </c:pt>
                <c:pt idx="31">
                  <c:v>6.3142389999999855</c:v>
                </c:pt>
                <c:pt idx="32">
                  <c:v>6.2872479999999999</c:v>
                </c:pt>
                <c:pt idx="33">
                  <c:v>5.6177849999999667</c:v>
                </c:pt>
                <c:pt idx="34">
                  <c:v>4.7831400000000004</c:v>
                </c:pt>
                <c:pt idx="35">
                  <c:v>5.6404349999999752</c:v>
                </c:pt>
                <c:pt idx="36">
                  <c:v>6.7042679999999999</c:v>
                </c:pt>
                <c:pt idx="37">
                  <c:v>7.9612300000000014</c:v>
                </c:pt>
                <c:pt idx="38">
                  <c:v>8.4915800000000008</c:v>
                </c:pt>
                <c:pt idx="39">
                  <c:v>8.2093380000000007</c:v>
                </c:pt>
                <c:pt idx="40">
                  <c:v>8.9545760000000048</c:v>
                </c:pt>
                <c:pt idx="41">
                  <c:v>9.9124700000000008</c:v>
                </c:pt>
                <c:pt idx="42">
                  <c:v>9.2900979999999986</c:v>
                </c:pt>
                <c:pt idx="43">
                  <c:v>8.4647620000000003</c:v>
                </c:pt>
                <c:pt idx="44">
                  <c:v>7.7985849999999752</c:v>
                </c:pt>
                <c:pt idx="45">
                  <c:v>7.8815980000000003</c:v>
                </c:pt>
                <c:pt idx="46">
                  <c:v>8.6164460000000247</c:v>
                </c:pt>
                <c:pt idx="47">
                  <c:v>9.3212139999999994</c:v>
                </c:pt>
                <c:pt idx="48">
                  <c:v>10.342220000000001</c:v>
                </c:pt>
                <c:pt idx="49">
                  <c:v>11.236980000000001</c:v>
                </c:pt>
                <c:pt idx="50">
                  <c:v>10.331020000000001</c:v>
                </c:pt>
                <c:pt idx="51">
                  <c:v>8.7056380000000004</c:v>
                </c:pt>
                <c:pt idx="52">
                  <c:v>7.5600879999999808</c:v>
                </c:pt>
                <c:pt idx="53">
                  <c:v>7.7770010000000003</c:v>
                </c:pt>
                <c:pt idx="54">
                  <c:v>7.0996500000000013</c:v>
                </c:pt>
                <c:pt idx="55">
                  <c:v>5.9499180000000003</c:v>
                </c:pt>
                <c:pt idx="56">
                  <c:v>5.4667700000000004</c:v>
                </c:pt>
              </c:numCache>
            </c:numRef>
          </c:yVal>
          <c:smooth val="0"/>
        </c:ser>
        <c:ser>
          <c:idx val="3"/>
          <c:order val="1"/>
          <c:tx>
            <c:strRef>
              <c:f>dis!$C$11</c:f>
              <c:strCache>
                <c:ptCount val="1"/>
                <c:pt idx="0">
                  <c:v>ITALIA</c:v>
                </c:pt>
              </c:strCache>
            </c:strRef>
          </c:tx>
          <c:spPr>
            <a:ln w="38100">
              <a:solidFill>
                <a:sysClr val="windowText" lastClr="000000"/>
              </a:solidFill>
            </a:ln>
          </c:spPr>
          <c:marker>
            <c:symbol val="none"/>
          </c:marker>
          <c:xVal>
            <c:numRef>
              <c:f>dis!$D$7:$BI$7</c:f>
              <c:numCache>
                <c:formatCode>General</c:formatCode>
                <c:ptCount val="58"/>
                <c:pt idx="0">
                  <c:v>1956</c:v>
                </c:pt>
                <c:pt idx="1">
                  <c:v>1957</c:v>
                </c:pt>
                <c:pt idx="2">
                  <c:v>1958</c:v>
                </c:pt>
                <c:pt idx="3">
                  <c:v>1959</c:v>
                </c:pt>
                <c:pt idx="4">
                  <c:v>1960</c:v>
                </c:pt>
                <c:pt idx="5">
                  <c:v>1961</c:v>
                </c:pt>
                <c:pt idx="6">
                  <c:v>1962</c:v>
                </c:pt>
                <c:pt idx="7">
                  <c:v>1963</c:v>
                </c:pt>
                <c:pt idx="8">
                  <c:v>1964</c:v>
                </c:pt>
                <c:pt idx="9">
                  <c:v>1965</c:v>
                </c:pt>
                <c:pt idx="10">
                  <c:v>1966</c:v>
                </c:pt>
                <c:pt idx="11">
                  <c:v>1967</c:v>
                </c:pt>
                <c:pt idx="12">
                  <c:v>1968</c:v>
                </c:pt>
                <c:pt idx="13">
                  <c:v>1969</c:v>
                </c:pt>
                <c:pt idx="14">
                  <c:v>1970</c:v>
                </c:pt>
                <c:pt idx="15">
                  <c:v>1971</c:v>
                </c:pt>
                <c:pt idx="16">
                  <c:v>1972</c:v>
                </c:pt>
                <c:pt idx="17">
                  <c:v>1973</c:v>
                </c:pt>
                <c:pt idx="18">
                  <c:v>1974</c:v>
                </c:pt>
                <c:pt idx="19">
                  <c:v>1975</c:v>
                </c:pt>
                <c:pt idx="20">
                  <c:v>1976</c:v>
                </c:pt>
                <c:pt idx="21">
                  <c:v>1977</c:v>
                </c:pt>
                <c:pt idx="22">
                  <c:v>1978</c:v>
                </c:pt>
                <c:pt idx="23">
                  <c:v>1979</c:v>
                </c:pt>
                <c:pt idx="24">
                  <c:v>1980</c:v>
                </c:pt>
                <c:pt idx="25">
                  <c:v>1981</c:v>
                </c:pt>
                <c:pt idx="26">
                  <c:v>1982</c:v>
                </c:pt>
                <c:pt idx="27">
                  <c:v>1983</c:v>
                </c:pt>
                <c:pt idx="28">
                  <c:v>1984</c:v>
                </c:pt>
                <c:pt idx="29">
                  <c:v>1985</c:v>
                </c:pt>
                <c:pt idx="30">
                  <c:v>1986</c:v>
                </c:pt>
                <c:pt idx="31">
                  <c:v>1987</c:v>
                </c:pt>
                <c:pt idx="32">
                  <c:v>1988</c:v>
                </c:pt>
                <c:pt idx="33">
                  <c:v>1989</c:v>
                </c:pt>
                <c:pt idx="34">
                  <c:v>1990</c:v>
                </c:pt>
                <c:pt idx="35">
                  <c:v>1991</c:v>
                </c:pt>
                <c:pt idx="36">
                  <c:v>1992</c:v>
                </c:pt>
                <c:pt idx="37">
                  <c:v>1993</c:v>
                </c:pt>
                <c:pt idx="38">
                  <c:v>1994</c:v>
                </c:pt>
                <c:pt idx="39">
                  <c:v>1995</c:v>
                </c:pt>
                <c:pt idx="40">
                  <c:v>1996</c:v>
                </c:pt>
                <c:pt idx="41">
                  <c:v>1997</c:v>
                </c:pt>
                <c:pt idx="42">
                  <c:v>1998</c:v>
                </c:pt>
                <c:pt idx="43">
                  <c:v>1999</c:v>
                </c:pt>
                <c:pt idx="44">
                  <c:v>2000</c:v>
                </c:pt>
                <c:pt idx="45">
                  <c:v>2001</c:v>
                </c:pt>
                <c:pt idx="46">
                  <c:v>2002</c:v>
                </c:pt>
                <c:pt idx="47">
                  <c:v>2003</c:v>
                </c:pt>
                <c:pt idx="48">
                  <c:v>2004</c:v>
                </c:pt>
                <c:pt idx="49">
                  <c:v>2005</c:v>
                </c:pt>
                <c:pt idx="50">
                  <c:v>2006</c:v>
                </c:pt>
                <c:pt idx="51">
                  <c:v>2007</c:v>
                </c:pt>
                <c:pt idx="52">
                  <c:v>2008</c:v>
                </c:pt>
                <c:pt idx="53">
                  <c:v>2009</c:v>
                </c:pt>
                <c:pt idx="54">
                  <c:v>2010</c:v>
                </c:pt>
                <c:pt idx="55">
                  <c:v>2011</c:v>
                </c:pt>
                <c:pt idx="56">
                  <c:v>2012</c:v>
                </c:pt>
                <c:pt idx="57">
                  <c:v>2013</c:v>
                </c:pt>
              </c:numCache>
            </c:numRef>
          </c:xVal>
          <c:yVal>
            <c:numRef>
              <c:f>dis!$D$11:$BI$11</c:f>
              <c:numCache>
                <c:formatCode>General</c:formatCode>
                <c:ptCount val="58"/>
                <c:pt idx="0">
                  <c:v>9.90991</c:v>
                </c:pt>
                <c:pt idx="1">
                  <c:v>8.7108799999999995</c:v>
                </c:pt>
                <c:pt idx="2">
                  <c:v>7.6460319999999955</c:v>
                </c:pt>
                <c:pt idx="3">
                  <c:v>7.0115939999999997</c:v>
                </c:pt>
                <c:pt idx="4">
                  <c:v>5.6553719999999945</c:v>
                </c:pt>
                <c:pt idx="5">
                  <c:v>5.1597280000000003</c:v>
                </c:pt>
                <c:pt idx="6">
                  <c:v>4.5623620000000003</c:v>
                </c:pt>
                <c:pt idx="7">
                  <c:v>3.881859999999989</c:v>
                </c:pt>
                <c:pt idx="8">
                  <c:v>4.3444829999999781</c:v>
                </c:pt>
                <c:pt idx="9">
                  <c:v>5.4035630000000134</c:v>
                </c:pt>
                <c:pt idx="10">
                  <c:v>5.8756839999999997</c:v>
                </c:pt>
                <c:pt idx="11">
                  <c:v>5.4159930000000003</c:v>
                </c:pt>
                <c:pt idx="12">
                  <c:v>5.7265709999999945</c:v>
                </c:pt>
                <c:pt idx="13">
                  <c:v>5.7221779999999809</c:v>
                </c:pt>
                <c:pt idx="14">
                  <c:v>5.4650990000000004</c:v>
                </c:pt>
                <c:pt idx="15">
                  <c:v>5.4670939999999995</c:v>
                </c:pt>
                <c:pt idx="16">
                  <c:v>6.4330390000000124</c:v>
                </c:pt>
                <c:pt idx="17">
                  <c:v>6.4158749999999856</c:v>
                </c:pt>
                <c:pt idx="18">
                  <c:v>5.4187190000000003</c:v>
                </c:pt>
                <c:pt idx="19">
                  <c:v>5.9178449999999945</c:v>
                </c:pt>
                <c:pt idx="20">
                  <c:v>6.7516160000000003</c:v>
                </c:pt>
                <c:pt idx="21">
                  <c:v>7.2108400000000001</c:v>
                </c:pt>
                <c:pt idx="22">
                  <c:v>7.2818930000000197</c:v>
                </c:pt>
                <c:pt idx="23">
                  <c:v>7.7542200000000001</c:v>
                </c:pt>
                <c:pt idx="24">
                  <c:v>7.655589999999977</c:v>
                </c:pt>
                <c:pt idx="25">
                  <c:v>7.994034999999978</c:v>
                </c:pt>
                <c:pt idx="26">
                  <c:v>8.6543659999999996</c:v>
                </c:pt>
                <c:pt idx="27">
                  <c:v>9.5153400000000001</c:v>
                </c:pt>
                <c:pt idx="28">
                  <c:v>10.139950000000001</c:v>
                </c:pt>
                <c:pt idx="29">
                  <c:v>10.40629</c:v>
                </c:pt>
                <c:pt idx="30">
                  <c:v>11.237889999999998</c:v>
                </c:pt>
                <c:pt idx="31">
                  <c:v>12.094290000000001</c:v>
                </c:pt>
                <c:pt idx="32">
                  <c:v>12.107909999999999</c:v>
                </c:pt>
                <c:pt idx="33">
                  <c:v>12.097050000000001</c:v>
                </c:pt>
                <c:pt idx="34">
                  <c:v>11.478760000000001</c:v>
                </c:pt>
                <c:pt idx="35">
                  <c:v>11.025230000000002</c:v>
                </c:pt>
                <c:pt idx="36">
                  <c:v>10.649019999999998</c:v>
                </c:pt>
                <c:pt idx="37">
                  <c:v>10.17019</c:v>
                </c:pt>
                <c:pt idx="38">
                  <c:v>11.155190000000006</c:v>
                </c:pt>
                <c:pt idx="39">
                  <c:v>11.729249999999999</c:v>
                </c:pt>
                <c:pt idx="40">
                  <c:v>11.738279999999998</c:v>
                </c:pt>
                <c:pt idx="41">
                  <c:v>11.833410000000002</c:v>
                </c:pt>
                <c:pt idx="42">
                  <c:v>11.93952</c:v>
                </c:pt>
                <c:pt idx="43">
                  <c:v>11.52469</c:v>
                </c:pt>
                <c:pt idx="44">
                  <c:v>10.676540000000006</c:v>
                </c:pt>
                <c:pt idx="45">
                  <c:v>9.6193830000000009</c:v>
                </c:pt>
                <c:pt idx="46">
                  <c:v>9.0974090000000007</c:v>
                </c:pt>
                <c:pt idx="47">
                  <c:v>8.7632739999999991</c:v>
                </c:pt>
                <c:pt idx="48">
                  <c:v>8.1304189999999998</c:v>
                </c:pt>
                <c:pt idx="49">
                  <c:v>7.8056210000000004</c:v>
                </c:pt>
                <c:pt idx="50">
                  <c:v>6.8534670000000002</c:v>
                </c:pt>
                <c:pt idx="51">
                  <c:v>6.1529659999999771</c:v>
                </c:pt>
                <c:pt idx="52">
                  <c:v>6.8083049999999945</c:v>
                </c:pt>
                <c:pt idx="53">
                  <c:v>7.8678759999999714</c:v>
                </c:pt>
                <c:pt idx="54">
                  <c:v>8.5068160000000006</c:v>
                </c:pt>
                <c:pt idx="55">
                  <c:v>8.4227520000000027</c:v>
                </c:pt>
                <c:pt idx="56">
                  <c:v>10.696670000000001</c:v>
                </c:pt>
              </c:numCache>
            </c:numRef>
          </c:yVal>
          <c:smooth val="0"/>
        </c:ser>
        <c:ser>
          <c:idx val="4"/>
          <c:order val="2"/>
          <c:tx>
            <c:strRef>
              <c:f>dis!$C$12</c:f>
              <c:strCache>
                <c:ptCount val="1"/>
                <c:pt idx="0">
                  <c:v>SPAGNA</c:v>
                </c:pt>
              </c:strCache>
            </c:strRef>
          </c:tx>
          <c:spPr>
            <a:ln w="19050">
              <a:solidFill>
                <a:sysClr val="windowText" lastClr="000000"/>
              </a:solidFill>
            </a:ln>
          </c:spPr>
          <c:marker>
            <c:symbol val="none"/>
          </c:marker>
          <c:xVal>
            <c:numRef>
              <c:f>dis!$D$7:$BI$7</c:f>
              <c:numCache>
                <c:formatCode>General</c:formatCode>
                <c:ptCount val="58"/>
                <c:pt idx="0">
                  <c:v>1956</c:v>
                </c:pt>
                <c:pt idx="1">
                  <c:v>1957</c:v>
                </c:pt>
                <c:pt idx="2">
                  <c:v>1958</c:v>
                </c:pt>
                <c:pt idx="3">
                  <c:v>1959</c:v>
                </c:pt>
                <c:pt idx="4">
                  <c:v>1960</c:v>
                </c:pt>
                <c:pt idx="5">
                  <c:v>1961</c:v>
                </c:pt>
                <c:pt idx="6">
                  <c:v>1962</c:v>
                </c:pt>
                <c:pt idx="7">
                  <c:v>1963</c:v>
                </c:pt>
                <c:pt idx="8">
                  <c:v>1964</c:v>
                </c:pt>
                <c:pt idx="9">
                  <c:v>1965</c:v>
                </c:pt>
                <c:pt idx="10">
                  <c:v>1966</c:v>
                </c:pt>
                <c:pt idx="11">
                  <c:v>1967</c:v>
                </c:pt>
                <c:pt idx="12">
                  <c:v>1968</c:v>
                </c:pt>
                <c:pt idx="13">
                  <c:v>1969</c:v>
                </c:pt>
                <c:pt idx="14">
                  <c:v>1970</c:v>
                </c:pt>
                <c:pt idx="15">
                  <c:v>1971</c:v>
                </c:pt>
                <c:pt idx="16">
                  <c:v>1972</c:v>
                </c:pt>
                <c:pt idx="17">
                  <c:v>1973</c:v>
                </c:pt>
                <c:pt idx="18">
                  <c:v>1974</c:v>
                </c:pt>
                <c:pt idx="19">
                  <c:v>1975</c:v>
                </c:pt>
                <c:pt idx="20">
                  <c:v>1976</c:v>
                </c:pt>
                <c:pt idx="21">
                  <c:v>1977</c:v>
                </c:pt>
                <c:pt idx="22">
                  <c:v>1978</c:v>
                </c:pt>
                <c:pt idx="23">
                  <c:v>1979</c:v>
                </c:pt>
                <c:pt idx="24">
                  <c:v>1980</c:v>
                </c:pt>
                <c:pt idx="25">
                  <c:v>1981</c:v>
                </c:pt>
                <c:pt idx="26">
                  <c:v>1982</c:v>
                </c:pt>
                <c:pt idx="27">
                  <c:v>1983</c:v>
                </c:pt>
                <c:pt idx="28">
                  <c:v>1984</c:v>
                </c:pt>
                <c:pt idx="29">
                  <c:v>1985</c:v>
                </c:pt>
                <c:pt idx="30">
                  <c:v>1986</c:v>
                </c:pt>
                <c:pt idx="31">
                  <c:v>1987</c:v>
                </c:pt>
                <c:pt idx="32">
                  <c:v>1988</c:v>
                </c:pt>
                <c:pt idx="33">
                  <c:v>1989</c:v>
                </c:pt>
                <c:pt idx="34">
                  <c:v>1990</c:v>
                </c:pt>
                <c:pt idx="35">
                  <c:v>1991</c:v>
                </c:pt>
                <c:pt idx="36">
                  <c:v>1992</c:v>
                </c:pt>
                <c:pt idx="37">
                  <c:v>1993</c:v>
                </c:pt>
                <c:pt idx="38">
                  <c:v>1994</c:v>
                </c:pt>
                <c:pt idx="39">
                  <c:v>1995</c:v>
                </c:pt>
                <c:pt idx="40">
                  <c:v>1996</c:v>
                </c:pt>
                <c:pt idx="41">
                  <c:v>1997</c:v>
                </c:pt>
                <c:pt idx="42">
                  <c:v>1998</c:v>
                </c:pt>
                <c:pt idx="43">
                  <c:v>1999</c:v>
                </c:pt>
                <c:pt idx="44">
                  <c:v>2000</c:v>
                </c:pt>
                <c:pt idx="45">
                  <c:v>2001</c:v>
                </c:pt>
                <c:pt idx="46">
                  <c:v>2002</c:v>
                </c:pt>
                <c:pt idx="47">
                  <c:v>2003</c:v>
                </c:pt>
                <c:pt idx="48">
                  <c:v>2004</c:v>
                </c:pt>
                <c:pt idx="49">
                  <c:v>2005</c:v>
                </c:pt>
                <c:pt idx="50">
                  <c:v>2006</c:v>
                </c:pt>
                <c:pt idx="51">
                  <c:v>2007</c:v>
                </c:pt>
                <c:pt idx="52">
                  <c:v>2008</c:v>
                </c:pt>
                <c:pt idx="53">
                  <c:v>2009</c:v>
                </c:pt>
                <c:pt idx="54">
                  <c:v>2010</c:v>
                </c:pt>
                <c:pt idx="55">
                  <c:v>2011</c:v>
                </c:pt>
                <c:pt idx="56">
                  <c:v>2012</c:v>
                </c:pt>
                <c:pt idx="57">
                  <c:v>2013</c:v>
                </c:pt>
              </c:numCache>
            </c:numRef>
          </c:xVal>
          <c:yVal>
            <c:numRef>
              <c:f>dis!$D$12:$BI$12</c:f>
              <c:numCache>
                <c:formatCode>General</c:formatCode>
                <c:ptCount val="58"/>
                <c:pt idx="0">
                  <c:v>0.90058579999999766</c:v>
                </c:pt>
                <c:pt idx="1">
                  <c:v>0.76697690000000063</c:v>
                </c:pt>
                <c:pt idx="2">
                  <c:v>0.72844310000000001</c:v>
                </c:pt>
                <c:pt idx="3">
                  <c:v>0.81307770000000001</c:v>
                </c:pt>
                <c:pt idx="4">
                  <c:v>1.50081</c:v>
                </c:pt>
                <c:pt idx="5">
                  <c:v>1.480977</c:v>
                </c:pt>
                <c:pt idx="6">
                  <c:v>1.2014549999999953</c:v>
                </c:pt>
                <c:pt idx="7">
                  <c:v>1.344651</c:v>
                </c:pt>
                <c:pt idx="8">
                  <c:v>1.5352520000000001</c:v>
                </c:pt>
                <c:pt idx="9">
                  <c:v>1.5135229999999953</c:v>
                </c:pt>
                <c:pt idx="10">
                  <c:v>1.3616599999999999</c:v>
                </c:pt>
                <c:pt idx="11">
                  <c:v>1.8759139999999999</c:v>
                </c:pt>
                <c:pt idx="12">
                  <c:v>1.931589</c:v>
                </c:pt>
                <c:pt idx="13">
                  <c:v>1.4652889999999998</c:v>
                </c:pt>
                <c:pt idx="14">
                  <c:v>1.528592</c:v>
                </c:pt>
                <c:pt idx="15">
                  <c:v>2.007056</c:v>
                </c:pt>
                <c:pt idx="16">
                  <c:v>3.032412999999988</c:v>
                </c:pt>
                <c:pt idx="17">
                  <c:v>2.7472940000000117</c:v>
                </c:pt>
                <c:pt idx="18">
                  <c:v>3.2489889999999999</c:v>
                </c:pt>
                <c:pt idx="19">
                  <c:v>4.6936020000000003</c:v>
                </c:pt>
                <c:pt idx="20">
                  <c:v>4.5955039999999965</c:v>
                </c:pt>
                <c:pt idx="21">
                  <c:v>5.2296410000000124</c:v>
                </c:pt>
                <c:pt idx="22">
                  <c:v>7.0018929999999999</c:v>
                </c:pt>
                <c:pt idx="23">
                  <c:v>8.7119099999999996</c:v>
                </c:pt>
                <c:pt idx="24">
                  <c:v>11.512120000000001</c:v>
                </c:pt>
                <c:pt idx="25">
                  <c:v>14.159420000000004</c:v>
                </c:pt>
                <c:pt idx="26">
                  <c:v>15.98879</c:v>
                </c:pt>
                <c:pt idx="27">
                  <c:v>17.45391</c:v>
                </c:pt>
                <c:pt idx="28">
                  <c:v>20.211910000000035</c:v>
                </c:pt>
                <c:pt idx="29">
                  <c:v>21.602319999999914</c:v>
                </c:pt>
                <c:pt idx="30">
                  <c:v>21.132750000000001</c:v>
                </c:pt>
                <c:pt idx="31">
                  <c:v>20.330539999999989</c:v>
                </c:pt>
                <c:pt idx="32">
                  <c:v>19.336359999999999</c:v>
                </c:pt>
                <c:pt idx="33">
                  <c:v>17.323399999999989</c:v>
                </c:pt>
                <c:pt idx="34">
                  <c:v>16.31662</c:v>
                </c:pt>
                <c:pt idx="35">
                  <c:v>16.40155</c:v>
                </c:pt>
                <c:pt idx="36">
                  <c:v>18.463099999999883</c:v>
                </c:pt>
                <c:pt idx="37">
                  <c:v>22.776429999999905</c:v>
                </c:pt>
                <c:pt idx="38">
                  <c:v>24.171430000000001</c:v>
                </c:pt>
                <c:pt idx="39">
                  <c:v>22.964079999999989</c:v>
                </c:pt>
                <c:pt idx="40">
                  <c:v>22.14949</c:v>
                </c:pt>
                <c:pt idx="41">
                  <c:v>20.673770000000001</c:v>
                </c:pt>
                <c:pt idx="42">
                  <c:v>18.665639999999875</c:v>
                </c:pt>
                <c:pt idx="43">
                  <c:v>15.692310000000001</c:v>
                </c:pt>
                <c:pt idx="44">
                  <c:v>13.91976</c:v>
                </c:pt>
                <c:pt idx="45">
                  <c:v>10.59581</c:v>
                </c:pt>
                <c:pt idx="46">
                  <c:v>11.516250000000001</c:v>
                </c:pt>
                <c:pt idx="47">
                  <c:v>11.516430000000026</c:v>
                </c:pt>
                <c:pt idx="48">
                  <c:v>11.003020000000001</c:v>
                </c:pt>
                <c:pt idx="49">
                  <c:v>9.1907360000000047</c:v>
                </c:pt>
                <c:pt idx="50">
                  <c:v>8.5372990000000009</c:v>
                </c:pt>
                <c:pt idx="51">
                  <c:v>8.2934060000000027</c:v>
                </c:pt>
                <c:pt idx="52">
                  <c:v>11.37895</c:v>
                </c:pt>
                <c:pt idx="53">
                  <c:v>18.086569999999906</c:v>
                </c:pt>
                <c:pt idx="54">
                  <c:v>20.14939</c:v>
                </c:pt>
                <c:pt idx="55">
                  <c:v>21.72335</c:v>
                </c:pt>
                <c:pt idx="56">
                  <c:v>25.02901</c:v>
                </c:pt>
              </c:numCache>
            </c:numRef>
          </c:yVal>
          <c:smooth val="0"/>
        </c:ser>
        <c:ser>
          <c:idx val="5"/>
          <c:order val="3"/>
          <c:tx>
            <c:strRef>
              <c:f>dis!$C$13</c:f>
              <c:strCache>
                <c:ptCount val="1"/>
                <c:pt idx="0">
                  <c:v>USA</c:v>
                </c:pt>
              </c:strCache>
            </c:strRef>
          </c:tx>
          <c:spPr>
            <a:ln w="19050">
              <a:solidFill>
                <a:sysClr val="windowText" lastClr="000000"/>
              </a:solidFill>
              <a:prstDash val="dash"/>
            </a:ln>
          </c:spPr>
          <c:marker>
            <c:symbol val="none"/>
          </c:marker>
          <c:xVal>
            <c:numRef>
              <c:f>dis!$D$7:$BI$7</c:f>
              <c:numCache>
                <c:formatCode>General</c:formatCode>
                <c:ptCount val="58"/>
                <c:pt idx="0">
                  <c:v>1956</c:v>
                </c:pt>
                <c:pt idx="1">
                  <c:v>1957</c:v>
                </c:pt>
                <c:pt idx="2">
                  <c:v>1958</c:v>
                </c:pt>
                <c:pt idx="3">
                  <c:v>1959</c:v>
                </c:pt>
                <c:pt idx="4">
                  <c:v>1960</c:v>
                </c:pt>
                <c:pt idx="5">
                  <c:v>1961</c:v>
                </c:pt>
                <c:pt idx="6">
                  <c:v>1962</c:v>
                </c:pt>
                <c:pt idx="7">
                  <c:v>1963</c:v>
                </c:pt>
                <c:pt idx="8">
                  <c:v>1964</c:v>
                </c:pt>
                <c:pt idx="9">
                  <c:v>1965</c:v>
                </c:pt>
                <c:pt idx="10">
                  <c:v>1966</c:v>
                </c:pt>
                <c:pt idx="11">
                  <c:v>1967</c:v>
                </c:pt>
                <c:pt idx="12">
                  <c:v>1968</c:v>
                </c:pt>
                <c:pt idx="13">
                  <c:v>1969</c:v>
                </c:pt>
                <c:pt idx="14">
                  <c:v>1970</c:v>
                </c:pt>
                <c:pt idx="15">
                  <c:v>1971</c:v>
                </c:pt>
                <c:pt idx="16">
                  <c:v>1972</c:v>
                </c:pt>
                <c:pt idx="17">
                  <c:v>1973</c:v>
                </c:pt>
                <c:pt idx="18">
                  <c:v>1974</c:v>
                </c:pt>
                <c:pt idx="19">
                  <c:v>1975</c:v>
                </c:pt>
                <c:pt idx="20">
                  <c:v>1976</c:v>
                </c:pt>
                <c:pt idx="21">
                  <c:v>1977</c:v>
                </c:pt>
                <c:pt idx="22">
                  <c:v>1978</c:v>
                </c:pt>
                <c:pt idx="23">
                  <c:v>1979</c:v>
                </c:pt>
                <c:pt idx="24">
                  <c:v>1980</c:v>
                </c:pt>
                <c:pt idx="25">
                  <c:v>1981</c:v>
                </c:pt>
                <c:pt idx="26">
                  <c:v>1982</c:v>
                </c:pt>
                <c:pt idx="27">
                  <c:v>1983</c:v>
                </c:pt>
                <c:pt idx="28">
                  <c:v>1984</c:v>
                </c:pt>
                <c:pt idx="29">
                  <c:v>1985</c:v>
                </c:pt>
                <c:pt idx="30">
                  <c:v>1986</c:v>
                </c:pt>
                <c:pt idx="31">
                  <c:v>1987</c:v>
                </c:pt>
                <c:pt idx="32">
                  <c:v>1988</c:v>
                </c:pt>
                <c:pt idx="33">
                  <c:v>1989</c:v>
                </c:pt>
                <c:pt idx="34">
                  <c:v>1990</c:v>
                </c:pt>
                <c:pt idx="35">
                  <c:v>1991</c:v>
                </c:pt>
                <c:pt idx="36">
                  <c:v>1992</c:v>
                </c:pt>
                <c:pt idx="37">
                  <c:v>1993</c:v>
                </c:pt>
                <c:pt idx="38">
                  <c:v>1994</c:v>
                </c:pt>
                <c:pt idx="39">
                  <c:v>1995</c:v>
                </c:pt>
                <c:pt idx="40">
                  <c:v>1996</c:v>
                </c:pt>
                <c:pt idx="41">
                  <c:v>1997</c:v>
                </c:pt>
                <c:pt idx="42">
                  <c:v>1998</c:v>
                </c:pt>
                <c:pt idx="43">
                  <c:v>1999</c:v>
                </c:pt>
                <c:pt idx="44">
                  <c:v>2000</c:v>
                </c:pt>
                <c:pt idx="45">
                  <c:v>2001</c:v>
                </c:pt>
                <c:pt idx="46">
                  <c:v>2002</c:v>
                </c:pt>
                <c:pt idx="47">
                  <c:v>2003</c:v>
                </c:pt>
                <c:pt idx="48">
                  <c:v>2004</c:v>
                </c:pt>
                <c:pt idx="49">
                  <c:v>2005</c:v>
                </c:pt>
                <c:pt idx="50">
                  <c:v>2006</c:v>
                </c:pt>
                <c:pt idx="51">
                  <c:v>2007</c:v>
                </c:pt>
                <c:pt idx="52">
                  <c:v>2008</c:v>
                </c:pt>
                <c:pt idx="53">
                  <c:v>2009</c:v>
                </c:pt>
                <c:pt idx="54">
                  <c:v>2010</c:v>
                </c:pt>
                <c:pt idx="55">
                  <c:v>2011</c:v>
                </c:pt>
                <c:pt idx="56">
                  <c:v>2012</c:v>
                </c:pt>
                <c:pt idx="57">
                  <c:v>2013</c:v>
                </c:pt>
              </c:numCache>
            </c:numRef>
          </c:xVal>
          <c:yVal>
            <c:numRef>
              <c:f>dis!$D$13:$BI$13</c:f>
              <c:numCache>
                <c:formatCode>General</c:formatCode>
                <c:ptCount val="58"/>
                <c:pt idx="0">
                  <c:v>4.1321069999999809</c:v>
                </c:pt>
                <c:pt idx="1">
                  <c:v>4.271691000000029</c:v>
                </c:pt>
                <c:pt idx="2">
                  <c:v>6.8037669999999997</c:v>
                </c:pt>
                <c:pt idx="3">
                  <c:v>5.4703150000000003</c:v>
                </c:pt>
                <c:pt idx="4">
                  <c:v>5.5322570000000004</c:v>
                </c:pt>
                <c:pt idx="5">
                  <c:v>6.6904159999999715</c:v>
                </c:pt>
                <c:pt idx="6">
                  <c:v>5.5385619999999998</c:v>
                </c:pt>
                <c:pt idx="7">
                  <c:v>5.6659199999999714</c:v>
                </c:pt>
                <c:pt idx="8">
                  <c:v>5.1798440000000001</c:v>
                </c:pt>
                <c:pt idx="9">
                  <c:v>4.5208519999999845</c:v>
                </c:pt>
                <c:pt idx="10">
                  <c:v>3.794378</c:v>
                </c:pt>
                <c:pt idx="11">
                  <c:v>3.8463029999999967</c:v>
                </c:pt>
                <c:pt idx="12">
                  <c:v>3.5777340000000093</c:v>
                </c:pt>
                <c:pt idx="13">
                  <c:v>3.507816</c:v>
                </c:pt>
                <c:pt idx="14">
                  <c:v>4.9449690000000004</c:v>
                </c:pt>
                <c:pt idx="15">
                  <c:v>5.9443960000000002</c:v>
                </c:pt>
                <c:pt idx="16">
                  <c:v>5.6093019999999996</c:v>
                </c:pt>
                <c:pt idx="17">
                  <c:v>4.8809670000000001</c:v>
                </c:pt>
                <c:pt idx="18">
                  <c:v>5.6074559999999742</c:v>
                </c:pt>
                <c:pt idx="19">
                  <c:v>8.4553450000000048</c:v>
                </c:pt>
                <c:pt idx="20">
                  <c:v>7.7019070000000003</c:v>
                </c:pt>
                <c:pt idx="21">
                  <c:v>7.0609739999999945</c:v>
                </c:pt>
                <c:pt idx="22">
                  <c:v>6.0654659999999945</c:v>
                </c:pt>
                <c:pt idx="23">
                  <c:v>5.8468780000000002</c:v>
                </c:pt>
                <c:pt idx="24">
                  <c:v>7.1413869999999955</c:v>
                </c:pt>
                <c:pt idx="25">
                  <c:v>7.6129569999999687</c:v>
                </c:pt>
                <c:pt idx="26">
                  <c:v>9.6893030000000007</c:v>
                </c:pt>
                <c:pt idx="27">
                  <c:v>9.6073509999999995</c:v>
                </c:pt>
                <c:pt idx="28">
                  <c:v>7.5204319999999845</c:v>
                </c:pt>
                <c:pt idx="29">
                  <c:v>7.1989669999999855</c:v>
                </c:pt>
                <c:pt idx="30">
                  <c:v>6.9903420000000134</c:v>
                </c:pt>
                <c:pt idx="31">
                  <c:v>6.1944689999999945</c:v>
                </c:pt>
                <c:pt idx="32">
                  <c:v>5.5075649999999845</c:v>
                </c:pt>
                <c:pt idx="33">
                  <c:v>5.2700839999999998</c:v>
                </c:pt>
                <c:pt idx="34">
                  <c:v>5.5999679999999996</c:v>
                </c:pt>
                <c:pt idx="35">
                  <c:v>6.8288669999999945</c:v>
                </c:pt>
                <c:pt idx="36">
                  <c:v>7.5040009999999855</c:v>
                </c:pt>
                <c:pt idx="37">
                  <c:v>6.919505</c:v>
                </c:pt>
                <c:pt idx="38">
                  <c:v>6.1012089999999999</c:v>
                </c:pt>
                <c:pt idx="39">
                  <c:v>5.5962030000000134</c:v>
                </c:pt>
                <c:pt idx="40">
                  <c:v>5.4022980000000134</c:v>
                </c:pt>
                <c:pt idx="41">
                  <c:v>4.9443489999999999</c:v>
                </c:pt>
                <c:pt idx="42">
                  <c:v>4.510688</c:v>
                </c:pt>
                <c:pt idx="43">
                  <c:v>4.2190459999999996</c:v>
                </c:pt>
                <c:pt idx="44">
                  <c:v>3.992060999999989</c:v>
                </c:pt>
                <c:pt idx="45">
                  <c:v>4.7316570000000198</c:v>
                </c:pt>
                <c:pt idx="46">
                  <c:v>5.7833949999999996</c:v>
                </c:pt>
                <c:pt idx="47">
                  <c:v>5.9886700000000124</c:v>
                </c:pt>
                <c:pt idx="48">
                  <c:v>5.5284559999999781</c:v>
                </c:pt>
                <c:pt idx="49">
                  <c:v>5.0837130000000004</c:v>
                </c:pt>
                <c:pt idx="50">
                  <c:v>4.6233189999999809</c:v>
                </c:pt>
                <c:pt idx="51">
                  <c:v>4.6223969999999781</c:v>
                </c:pt>
                <c:pt idx="52">
                  <c:v>5.7840259999999946</c:v>
                </c:pt>
                <c:pt idx="53">
                  <c:v>9.2544540000000008</c:v>
                </c:pt>
                <c:pt idx="54">
                  <c:v>9.6335670000000011</c:v>
                </c:pt>
                <c:pt idx="55">
                  <c:v>8.948936999999999</c:v>
                </c:pt>
                <c:pt idx="56">
                  <c:v>8.0666670000000007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6061632"/>
        <c:axId val="66062192"/>
      </c:scatterChart>
      <c:valAx>
        <c:axId val="660616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66062192"/>
        <c:crosses val="autoZero"/>
        <c:crossBetween val="midCat"/>
      </c:valAx>
      <c:valAx>
        <c:axId val="6606219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66061632"/>
        <c:crosses val="autoZero"/>
        <c:crossBetween val="midCat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10827433404192412"/>
          <c:y val="0.17747350165978268"/>
          <c:w val="0.18676433343736368"/>
          <c:h val="0.22719240841790744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it-IT"/>
              <a:t> </a:t>
            </a:r>
          </a:p>
        </c:rich>
      </c:tx>
      <c:layout/>
      <c:overlay val="1"/>
    </c:title>
    <c:autoTitleDeleted val="0"/>
    <c:plotArea>
      <c:layout>
        <c:manualLayout>
          <c:layoutTarget val="inner"/>
          <c:xMode val="edge"/>
          <c:yMode val="edge"/>
          <c:x val="9.5137795275590561E-2"/>
          <c:y val="2.3202757962464796E-2"/>
          <c:w val="0.83725850867002283"/>
          <c:h val="0.92444268917795458"/>
        </c:manualLayout>
      </c:layout>
      <c:scatterChart>
        <c:scatterStyle val="lineMarker"/>
        <c:varyColors val="0"/>
        <c:ser>
          <c:idx val="1"/>
          <c:order val="1"/>
          <c:spPr>
            <a:ln w="38100">
              <a:solidFill>
                <a:sysClr val="windowText" lastClr="000000"/>
              </a:solidFill>
            </a:ln>
          </c:spPr>
          <c:marker>
            <c:symbol val="none"/>
          </c:marker>
          <c:xVal>
            <c:numRef>
              <c:f>Foglio1!$B$95:$B$157</c:f>
              <c:numCache>
                <c:formatCode>General</c:formatCode>
                <c:ptCount val="63"/>
                <c:pt idx="0">
                  <c:v>1951</c:v>
                </c:pt>
                <c:pt idx="1">
                  <c:v>1952</c:v>
                </c:pt>
                <c:pt idx="2">
                  <c:v>1953</c:v>
                </c:pt>
                <c:pt idx="3">
                  <c:v>1954</c:v>
                </c:pt>
                <c:pt idx="4">
                  <c:v>1955</c:v>
                </c:pt>
                <c:pt idx="5">
                  <c:v>1956</c:v>
                </c:pt>
                <c:pt idx="6">
                  <c:v>1957</c:v>
                </c:pt>
                <c:pt idx="7">
                  <c:v>1958</c:v>
                </c:pt>
                <c:pt idx="8">
                  <c:v>1959</c:v>
                </c:pt>
                <c:pt idx="9">
                  <c:v>1960</c:v>
                </c:pt>
                <c:pt idx="10">
                  <c:v>1961</c:v>
                </c:pt>
                <c:pt idx="11">
                  <c:v>1962</c:v>
                </c:pt>
                <c:pt idx="12">
                  <c:v>1963</c:v>
                </c:pt>
                <c:pt idx="13">
                  <c:v>1964</c:v>
                </c:pt>
                <c:pt idx="14">
                  <c:v>1965</c:v>
                </c:pt>
                <c:pt idx="15">
                  <c:v>1966</c:v>
                </c:pt>
                <c:pt idx="16">
                  <c:v>1967</c:v>
                </c:pt>
                <c:pt idx="17">
                  <c:v>1968</c:v>
                </c:pt>
                <c:pt idx="18">
                  <c:v>1969</c:v>
                </c:pt>
                <c:pt idx="19">
                  <c:v>1970</c:v>
                </c:pt>
                <c:pt idx="20">
                  <c:v>1971</c:v>
                </c:pt>
                <c:pt idx="21">
                  <c:v>1972</c:v>
                </c:pt>
                <c:pt idx="22">
                  <c:v>1973</c:v>
                </c:pt>
                <c:pt idx="23">
                  <c:v>1974</c:v>
                </c:pt>
                <c:pt idx="24">
                  <c:v>1975</c:v>
                </c:pt>
                <c:pt idx="25">
                  <c:v>1976</c:v>
                </c:pt>
                <c:pt idx="26">
                  <c:v>1977</c:v>
                </c:pt>
                <c:pt idx="27">
                  <c:v>1978</c:v>
                </c:pt>
                <c:pt idx="28">
                  <c:v>1979</c:v>
                </c:pt>
                <c:pt idx="29">
                  <c:v>1980</c:v>
                </c:pt>
                <c:pt idx="30">
                  <c:v>1981</c:v>
                </c:pt>
                <c:pt idx="31">
                  <c:v>1982</c:v>
                </c:pt>
                <c:pt idx="32">
                  <c:v>1983</c:v>
                </c:pt>
                <c:pt idx="33">
                  <c:v>1984</c:v>
                </c:pt>
                <c:pt idx="34">
                  <c:v>1985</c:v>
                </c:pt>
                <c:pt idx="35">
                  <c:v>1986</c:v>
                </c:pt>
                <c:pt idx="36">
                  <c:v>1987</c:v>
                </c:pt>
                <c:pt idx="37">
                  <c:v>1988</c:v>
                </c:pt>
                <c:pt idx="38">
                  <c:v>1989</c:v>
                </c:pt>
                <c:pt idx="39">
                  <c:v>1990</c:v>
                </c:pt>
                <c:pt idx="40">
                  <c:v>1991</c:v>
                </c:pt>
                <c:pt idx="41">
                  <c:v>1992</c:v>
                </c:pt>
                <c:pt idx="42">
                  <c:v>1993</c:v>
                </c:pt>
                <c:pt idx="43">
                  <c:v>1994</c:v>
                </c:pt>
                <c:pt idx="44">
                  <c:v>1995</c:v>
                </c:pt>
                <c:pt idx="45">
                  <c:v>1996</c:v>
                </c:pt>
                <c:pt idx="46">
                  <c:v>1997</c:v>
                </c:pt>
                <c:pt idx="47">
                  <c:v>1998</c:v>
                </c:pt>
                <c:pt idx="48">
                  <c:v>1999</c:v>
                </c:pt>
                <c:pt idx="49">
                  <c:v>2000</c:v>
                </c:pt>
                <c:pt idx="50">
                  <c:v>2001</c:v>
                </c:pt>
                <c:pt idx="51">
                  <c:v>2002</c:v>
                </c:pt>
                <c:pt idx="52">
                  <c:v>2003</c:v>
                </c:pt>
                <c:pt idx="53">
                  <c:v>2004</c:v>
                </c:pt>
                <c:pt idx="54">
                  <c:v>2005</c:v>
                </c:pt>
                <c:pt idx="55">
                  <c:v>2006</c:v>
                </c:pt>
                <c:pt idx="56">
                  <c:v>2007</c:v>
                </c:pt>
                <c:pt idx="57">
                  <c:v>2008</c:v>
                </c:pt>
                <c:pt idx="58">
                  <c:v>2009</c:v>
                </c:pt>
                <c:pt idx="59">
                  <c:v>2010</c:v>
                </c:pt>
                <c:pt idx="60">
                  <c:v>2011</c:v>
                </c:pt>
                <c:pt idx="61">
                  <c:v>2012</c:v>
                </c:pt>
                <c:pt idx="62">
                  <c:v>2013</c:v>
                </c:pt>
              </c:numCache>
            </c:numRef>
          </c:xVal>
          <c:yVal>
            <c:numRef>
              <c:f>Foglio1!$D$95:$D$157</c:f>
              <c:numCache>
                <c:formatCode>General</c:formatCode>
                <c:ptCount val="63"/>
                <c:pt idx="0">
                  <c:v>1864.4</c:v>
                </c:pt>
                <c:pt idx="1">
                  <c:v>2136.6</c:v>
                </c:pt>
                <c:pt idx="2">
                  <c:v>2422.6</c:v>
                </c:pt>
                <c:pt idx="3">
                  <c:v>2710</c:v>
                </c:pt>
                <c:pt idx="4">
                  <c:v>2978.3</c:v>
                </c:pt>
                <c:pt idx="5">
                  <c:v>3146.6</c:v>
                </c:pt>
                <c:pt idx="6">
                  <c:v>3310.8</c:v>
                </c:pt>
                <c:pt idx="7">
                  <c:v>3543.4</c:v>
                </c:pt>
                <c:pt idx="8">
                  <c:v>3892.8</c:v>
                </c:pt>
                <c:pt idx="9">
                  <c:v>4032.1</c:v>
                </c:pt>
                <c:pt idx="10">
                  <c:v>4283</c:v>
                </c:pt>
                <c:pt idx="11">
                  <c:v>4642.5</c:v>
                </c:pt>
                <c:pt idx="12">
                  <c:v>4989.9000000000005</c:v>
                </c:pt>
                <c:pt idx="13">
                  <c:v>5468.8</c:v>
                </c:pt>
                <c:pt idx="14">
                  <c:v>6140</c:v>
                </c:pt>
                <c:pt idx="15">
                  <c:v>7837.2</c:v>
                </c:pt>
                <c:pt idx="16">
                  <c:v>8587.5</c:v>
                </c:pt>
                <c:pt idx="17">
                  <c:v>10024.700000000004</c:v>
                </c:pt>
                <c:pt idx="18">
                  <c:v>11284.2</c:v>
                </c:pt>
                <c:pt idx="19">
                  <c:v>13086.6</c:v>
                </c:pt>
                <c:pt idx="20">
                  <c:v>16145.9</c:v>
                </c:pt>
                <c:pt idx="21">
                  <c:v>20107.900000000001</c:v>
                </c:pt>
                <c:pt idx="22">
                  <c:v>25780.3</c:v>
                </c:pt>
                <c:pt idx="23">
                  <c:v>32403.8</c:v>
                </c:pt>
                <c:pt idx="24">
                  <c:v>41899.4</c:v>
                </c:pt>
                <c:pt idx="25">
                  <c:v>52317.5</c:v>
                </c:pt>
                <c:pt idx="26">
                  <c:v>62459.6</c:v>
                </c:pt>
                <c:pt idx="27">
                  <c:v>79091.8</c:v>
                </c:pt>
                <c:pt idx="28">
                  <c:v>94800.5</c:v>
                </c:pt>
                <c:pt idx="29">
                  <c:v>114066</c:v>
                </c:pt>
                <c:pt idx="30">
                  <c:v>142427.1</c:v>
                </c:pt>
                <c:pt idx="31">
                  <c:v>181567.8</c:v>
                </c:pt>
                <c:pt idx="32">
                  <c:v>232385.5</c:v>
                </c:pt>
                <c:pt idx="33">
                  <c:v>286744.40000000002</c:v>
                </c:pt>
                <c:pt idx="34">
                  <c:v>347592.6</c:v>
                </c:pt>
                <c:pt idx="35">
                  <c:v>404335.9</c:v>
                </c:pt>
                <c:pt idx="36">
                  <c:v>463083.4</c:v>
                </c:pt>
                <c:pt idx="37">
                  <c:v>524528.4</c:v>
                </c:pt>
                <c:pt idx="38">
                  <c:v>591618.69999999623</c:v>
                </c:pt>
                <c:pt idx="39">
                  <c:v>667847.69999999623</c:v>
                </c:pt>
                <c:pt idx="40">
                  <c:v>755010.9</c:v>
                </c:pt>
                <c:pt idx="41">
                  <c:v>849920.5</c:v>
                </c:pt>
                <c:pt idx="42">
                  <c:v>959713.5</c:v>
                </c:pt>
                <c:pt idx="43">
                  <c:v>1069415.1000000001</c:v>
                </c:pt>
                <c:pt idx="44">
                  <c:v>1151488.8</c:v>
                </c:pt>
                <c:pt idx="45">
                  <c:v>1213508.3</c:v>
                </c:pt>
                <c:pt idx="46">
                  <c:v>1238169.6000000001</c:v>
                </c:pt>
                <c:pt idx="47">
                  <c:v>1254386</c:v>
                </c:pt>
                <c:pt idx="48">
                  <c:v>1282061.5</c:v>
                </c:pt>
                <c:pt idx="49">
                  <c:v>1300340.7</c:v>
                </c:pt>
                <c:pt idx="50">
                  <c:v>1358333.2</c:v>
                </c:pt>
                <c:pt idx="51">
                  <c:v>1368511.7</c:v>
                </c:pt>
                <c:pt idx="52">
                  <c:v>1393495.3</c:v>
                </c:pt>
                <c:pt idx="53">
                  <c:v>1444603.6</c:v>
                </c:pt>
                <c:pt idx="54">
                  <c:v>1512779.1</c:v>
                </c:pt>
                <c:pt idx="55">
                  <c:v>1582008.6</c:v>
                </c:pt>
                <c:pt idx="56">
                  <c:v>1598971.2</c:v>
                </c:pt>
                <c:pt idx="57" formatCode="_-* #,##0_-;\-* #,##0_-;_-* &quot;-&quot;??_-;_-@_-">
                  <c:v>1663031</c:v>
                </c:pt>
                <c:pt idx="58">
                  <c:v>1769254</c:v>
                </c:pt>
                <c:pt idx="59">
                  <c:v>1851252</c:v>
                </c:pt>
                <c:pt idx="60">
                  <c:v>1907392</c:v>
                </c:pt>
                <c:pt idx="61">
                  <c:v>1988658</c:v>
                </c:pt>
                <c:pt idx="62">
                  <c:v>2051352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16462912"/>
        <c:axId val="116463472"/>
      </c:scatterChart>
      <c:scatterChart>
        <c:scatterStyle val="lineMarker"/>
        <c:varyColors val="0"/>
        <c:ser>
          <c:idx val="0"/>
          <c:order val="0"/>
          <c:spPr>
            <a:ln>
              <a:solidFill>
                <a:sysClr val="windowText" lastClr="000000"/>
              </a:solidFill>
              <a:prstDash val="sysDash"/>
            </a:ln>
          </c:spPr>
          <c:marker>
            <c:symbol val="none"/>
          </c:marker>
          <c:xVal>
            <c:numRef>
              <c:f>Foglio1!$B$95:$B$157</c:f>
              <c:numCache>
                <c:formatCode>General</c:formatCode>
                <c:ptCount val="63"/>
                <c:pt idx="0">
                  <c:v>1951</c:v>
                </c:pt>
                <c:pt idx="1">
                  <c:v>1952</c:v>
                </c:pt>
                <c:pt idx="2">
                  <c:v>1953</c:v>
                </c:pt>
                <c:pt idx="3">
                  <c:v>1954</c:v>
                </c:pt>
                <c:pt idx="4">
                  <c:v>1955</c:v>
                </c:pt>
                <c:pt idx="5">
                  <c:v>1956</c:v>
                </c:pt>
                <c:pt idx="6">
                  <c:v>1957</c:v>
                </c:pt>
                <c:pt idx="7">
                  <c:v>1958</c:v>
                </c:pt>
                <c:pt idx="8">
                  <c:v>1959</c:v>
                </c:pt>
                <c:pt idx="9">
                  <c:v>1960</c:v>
                </c:pt>
                <c:pt idx="10">
                  <c:v>1961</c:v>
                </c:pt>
                <c:pt idx="11">
                  <c:v>1962</c:v>
                </c:pt>
                <c:pt idx="12">
                  <c:v>1963</c:v>
                </c:pt>
                <c:pt idx="13">
                  <c:v>1964</c:v>
                </c:pt>
                <c:pt idx="14">
                  <c:v>1965</c:v>
                </c:pt>
                <c:pt idx="15">
                  <c:v>1966</c:v>
                </c:pt>
                <c:pt idx="16">
                  <c:v>1967</c:v>
                </c:pt>
                <c:pt idx="17">
                  <c:v>1968</c:v>
                </c:pt>
                <c:pt idx="18">
                  <c:v>1969</c:v>
                </c:pt>
                <c:pt idx="19">
                  <c:v>1970</c:v>
                </c:pt>
                <c:pt idx="20">
                  <c:v>1971</c:v>
                </c:pt>
                <c:pt idx="21">
                  <c:v>1972</c:v>
                </c:pt>
                <c:pt idx="22">
                  <c:v>1973</c:v>
                </c:pt>
                <c:pt idx="23">
                  <c:v>1974</c:v>
                </c:pt>
                <c:pt idx="24">
                  <c:v>1975</c:v>
                </c:pt>
                <c:pt idx="25">
                  <c:v>1976</c:v>
                </c:pt>
                <c:pt idx="26">
                  <c:v>1977</c:v>
                </c:pt>
                <c:pt idx="27">
                  <c:v>1978</c:v>
                </c:pt>
                <c:pt idx="28">
                  <c:v>1979</c:v>
                </c:pt>
                <c:pt idx="29">
                  <c:v>1980</c:v>
                </c:pt>
                <c:pt idx="30">
                  <c:v>1981</c:v>
                </c:pt>
                <c:pt idx="31">
                  <c:v>1982</c:v>
                </c:pt>
                <c:pt idx="32">
                  <c:v>1983</c:v>
                </c:pt>
                <c:pt idx="33">
                  <c:v>1984</c:v>
                </c:pt>
                <c:pt idx="34">
                  <c:v>1985</c:v>
                </c:pt>
                <c:pt idx="35">
                  <c:v>1986</c:v>
                </c:pt>
                <c:pt idx="36">
                  <c:v>1987</c:v>
                </c:pt>
                <c:pt idx="37">
                  <c:v>1988</c:v>
                </c:pt>
                <c:pt idx="38">
                  <c:v>1989</c:v>
                </c:pt>
                <c:pt idx="39">
                  <c:v>1990</c:v>
                </c:pt>
                <c:pt idx="40">
                  <c:v>1991</c:v>
                </c:pt>
                <c:pt idx="41">
                  <c:v>1992</c:v>
                </c:pt>
                <c:pt idx="42">
                  <c:v>1993</c:v>
                </c:pt>
                <c:pt idx="43">
                  <c:v>1994</c:v>
                </c:pt>
                <c:pt idx="44">
                  <c:v>1995</c:v>
                </c:pt>
                <c:pt idx="45">
                  <c:v>1996</c:v>
                </c:pt>
                <c:pt idx="46">
                  <c:v>1997</c:v>
                </c:pt>
                <c:pt idx="47">
                  <c:v>1998</c:v>
                </c:pt>
                <c:pt idx="48">
                  <c:v>1999</c:v>
                </c:pt>
                <c:pt idx="49">
                  <c:v>2000</c:v>
                </c:pt>
                <c:pt idx="50">
                  <c:v>2001</c:v>
                </c:pt>
                <c:pt idx="51">
                  <c:v>2002</c:v>
                </c:pt>
                <c:pt idx="52">
                  <c:v>2003</c:v>
                </c:pt>
                <c:pt idx="53">
                  <c:v>2004</c:v>
                </c:pt>
                <c:pt idx="54">
                  <c:v>2005</c:v>
                </c:pt>
                <c:pt idx="55">
                  <c:v>2006</c:v>
                </c:pt>
                <c:pt idx="56">
                  <c:v>2007</c:v>
                </c:pt>
                <c:pt idx="57">
                  <c:v>2008</c:v>
                </c:pt>
                <c:pt idx="58">
                  <c:v>2009</c:v>
                </c:pt>
                <c:pt idx="59">
                  <c:v>2010</c:v>
                </c:pt>
                <c:pt idx="60">
                  <c:v>2011</c:v>
                </c:pt>
                <c:pt idx="61">
                  <c:v>2012</c:v>
                </c:pt>
                <c:pt idx="62">
                  <c:v>2013</c:v>
                </c:pt>
              </c:numCache>
            </c:numRef>
          </c:xVal>
          <c:yVal>
            <c:numRef>
              <c:f>Foglio1!$C$95:$C$157</c:f>
              <c:numCache>
                <c:formatCode>0.00</c:formatCode>
                <c:ptCount val="63"/>
                <c:pt idx="0">
                  <c:v>17.85082174462709</c:v>
                </c:pt>
                <c:pt idx="1">
                  <c:v>14.599871272259161</c:v>
                </c:pt>
                <c:pt idx="2">
                  <c:v>13.385753065618276</c:v>
                </c:pt>
                <c:pt idx="3">
                  <c:v>11.863287377198107</c:v>
                </c:pt>
                <c:pt idx="4">
                  <c:v>9.9003690036900434</c:v>
                </c:pt>
                <c:pt idx="5">
                  <c:v>5.6508746600409197</c:v>
                </c:pt>
                <c:pt idx="6">
                  <c:v>5.218330896841044</c:v>
                </c:pt>
                <c:pt idx="7">
                  <c:v>7.0254923281382045</c:v>
                </c:pt>
                <c:pt idx="8">
                  <c:v>9.8605858779703794</c:v>
                </c:pt>
                <c:pt idx="9">
                  <c:v>3.5784011508425801</c:v>
                </c:pt>
                <c:pt idx="10">
                  <c:v>6.2225639245058426</c:v>
                </c:pt>
                <c:pt idx="11">
                  <c:v>8.3936493112304547</c:v>
                </c:pt>
                <c:pt idx="12">
                  <c:v>7.4830371567043539</c:v>
                </c:pt>
                <c:pt idx="13">
                  <c:v>9.5973867211767789</c:v>
                </c:pt>
                <c:pt idx="14">
                  <c:v>12.273259215915736</c:v>
                </c:pt>
                <c:pt idx="15">
                  <c:v>27.641693811074912</c:v>
                </c:pt>
                <c:pt idx="16">
                  <c:v>9.573572194150973</c:v>
                </c:pt>
                <c:pt idx="17">
                  <c:v>16.735953420669595</c:v>
                </c:pt>
                <c:pt idx="18">
                  <c:v>12.563967001506279</c:v>
                </c:pt>
                <c:pt idx="19">
                  <c:v>15.972776094007576</c:v>
                </c:pt>
                <c:pt idx="20">
                  <c:v>23.377347821435663</c:v>
                </c:pt>
                <c:pt idx="21">
                  <c:v>24.538737388439085</c:v>
                </c:pt>
                <c:pt idx="22">
                  <c:v>28.209808085379329</c:v>
                </c:pt>
                <c:pt idx="23">
                  <c:v>25.692098230043872</c:v>
                </c:pt>
                <c:pt idx="24">
                  <c:v>29.303970521975824</c:v>
                </c:pt>
                <c:pt idx="25">
                  <c:v>24.864556533029013</c:v>
                </c:pt>
                <c:pt idx="26">
                  <c:v>19.3856740096526</c:v>
                </c:pt>
                <c:pt idx="27">
                  <c:v>26.628732812890163</c:v>
                </c:pt>
                <c:pt idx="28">
                  <c:v>19.861350987080833</c:v>
                </c:pt>
                <c:pt idx="29">
                  <c:v>20.32215019962975</c:v>
                </c:pt>
                <c:pt idx="30">
                  <c:v>24.863763084529879</c:v>
                </c:pt>
                <c:pt idx="31">
                  <c:v>27.48121670665202</c:v>
                </c:pt>
                <c:pt idx="32">
                  <c:v>27.988277657161532</c:v>
                </c:pt>
                <c:pt idx="33">
                  <c:v>23.391691822424384</c:v>
                </c:pt>
                <c:pt idx="34">
                  <c:v>21.220362106461241</c:v>
                </c:pt>
                <c:pt idx="35">
                  <c:v>16.324657084184199</c:v>
                </c:pt>
                <c:pt idx="36">
                  <c:v>14.52938015150275</c:v>
                </c:pt>
                <c:pt idx="37">
                  <c:v>13.268668235570518</c:v>
                </c:pt>
                <c:pt idx="38">
                  <c:v>12.790594370104674</c:v>
                </c:pt>
                <c:pt idx="39">
                  <c:v>12.884819225626295</c:v>
                </c:pt>
                <c:pt idx="40">
                  <c:v>13.051358865202364</c:v>
                </c:pt>
                <c:pt idx="41">
                  <c:v>12.57062646380337</c:v>
                </c:pt>
                <c:pt idx="42">
                  <c:v>12.918031745322063</c:v>
                </c:pt>
                <c:pt idx="43">
                  <c:v>11.430661337993067</c:v>
                </c:pt>
                <c:pt idx="44">
                  <c:v>7.6746344801003792</c:v>
                </c:pt>
                <c:pt idx="45">
                  <c:v>5.3860272023488198</c:v>
                </c:pt>
                <c:pt idx="46">
                  <c:v>2.0322316707681387</c:v>
                </c:pt>
                <c:pt idx="47">
                  <c:v>1.3097074907993138</c:v>
                </c:pt>
                <c:pt idx="48">
                  <c:v>2.2062985396839569</c:v>
                </c:pt>
                <c:pt idx="49">
                  <c:v>1.4257662366430839</c:v>
                </c:pt>
                <c:pt idx="50">
                  <c:v>4.4597927297053834</c:v>
                </c:pt>
                <c:pt idx="51">
                  <c:v>0.74933749686748463</c:v>
                </c:pt>
                <c:pt idx="52">
                  <c:v>1.8256036831837166</c:v>
                </c:pt>
                <c:pt idx="53">
                  <c:v>3.6676334681573981</c:v>
                </c:pt>
                <c:pt idx="54">
                  <c:v>4.7193223109785984</c:v>
                </c:pt>
                <c:pt idx="55">
                  <c:v>4.5763125627528831</c:v>
                </c:pt>
                <c:pt idx="56">
                  <c:v>1.0722192028538819</c:v>
                </c:pt>
                <c:pt idx="57">
                  <c:v>4.0063135596188379</c:v>
                </c:pt>
                <c:pt idx="58">
                  <c:v>6.3873132852003414</c:v>
                </c:pt>
                <c:pt idx="59">
                  <c:v>4.6346087107899709</c:v>
                </c:pt>
                <c:pt idx="60">
                  <c:v>3.0325423011021728</c:v>
                </c:pt>
                <c:pt idx="61">
                  <c:v>4.2605819883904275</c:v>
                </c:pt>
                <c:pt idx="62">
                  <c:v>3.1525782713769792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16464032"/>
        <c:axId val="116464592"/>
      </c:scatterChart>
      <c:valAx>
        <c:axId val="11646291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it-IT"/>
          </a:p>
        </c:txPr>
        <c:crossAx val="116463472"/>
        <c:crosses val="autoZero"/>
        <c:crossBetween val="midCat"/>
      </c:valAx>
      <c:valAx>
        <c:axId val="116463472"/>
        <c:scaling>
          <c:logBase val="10"/>
          <c:orientation val="minMax"/>
        </c:scaling>
        <c:delete val="0"/>
        <c:axPos val="l"/>
        <c:majorGridlines/>
        <c:title>
          <c:tx>
            <c:rich>
              <a:bodyPr rot="0" vert="horz"/>
              <a:lstStyle/>
              <a:p>
                <a:pPr>
                  <a:defRPr sz="1200"/>
                </a:pPr>
                <a:r>
                  <a:rPr lang="it-IT" sz="1200"/>
                  <a:t>Milioni</a:t>
                </a:r>
                <a:r>
                  <a:rPr lang="it-IT" sz="1200" baseline="0"/>
                  <a:t> di euro</a:t>
                </a:r>
                <a:r>
                  <a:rPr lang="it-IT" sz="1200"/>
                  <a:t>, scala</a:t>
                </a:r>
                <a:r>
                  <a:rPr lang="it-IT" sz="1200" baseline="0"/>
                  <a:t> logaritmica</a:t>
                </a:r>
                <a:endParaRPr lang="it-IT" sz="1200"/>
              </a:p>
            </c:rich>
          </c:tx>
          <c:layout>
            <c:manualLayout>
              <c:xMode val="edge"/>
              <c:yMode val="edge"/>
              <c:x val="0.10587321746072063"/>
              <c:y val="0.15902359143882533"/>
            </c:manualLayout>
          </c:layout>
          <c:overlay val="0"/>
        </c:title>
        <c:numFmt formatCode="General" sourceLinked="0"/>
        <c:majorTickMark val="out"/>
        <c:minorTickMark val="none"/>
        <c:tickLblPos val="nextTo"/>
        <c:crossAx val="116462912"/>
        <c:crosses val="autoZero"/>
        <c:crossBetween val="midCat"/>
      </c:valAx>
      <c:valAx>
        <c:axId val="11646403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one"/>
        <c:crossAx val="116464592"/>
        <c:crosses val="autoZero"/>
        <c:crossBetween val="midCat"/>
      </c:valAx>
      <c:valAx>
        <c:axId val="116464592"/>
        <c:scaling>
          <c:orientation val="minMax"/>
        </c:scaling>
        <c:delete val="0"/>
        <c:axPos val="r"/>
        <c:title>
          <c:tx>
            <c:rich>
              <a:bodyPr rot="0" vert="horz"/>
              <a:lstStyle/>
              <a:p>
                <a:pPr>
                  <a:defRPr sz="1200"/>
                </a:pPr>
                <a:r>
                  <a:rPr lang="it-IT" sz="1200"/>
                  <a:t>Tasso</a:t>
                </a:r>
                <a:r>
                  <a:rPr lang="it-IT" sz="1200" baseline="0"/>
                  <a:t> di crescita % </a:t>
                </a:r>
                <a:endParaRPr lang="it-IT" sz="1200"/>
              </a:p>
            </c:rich>
          </c:tx>
          <c:layout>
            <c:manualLayout>
              <c:xMode val="edge"/>
              <c:yMode val="edge"/>
              <c:x val="0.73372683253303617"/>
              <c:y val="0.68951401482977892"/>
            </c:manualLayout>
          </c:layout>
          <c:overlay val="0"/>
        </c:title>
        <c:numFmt formatCode="0.00" sourceLinked="1"/>
        <c:majorTickMark val="out"/>
        <c:minorTickMark val="none"/>
        <c:tickLblPos val="nextTo"/>
        <c:crossAx val="116464032"/>
        <c:crosses val="max"/>
        <c:crossBetween val="midCat"/>
      </c:valAx>
    </c:plotArea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tx>
            <c:strRef>
              <c:f>PIL!$L$1:$L$2</c:f>
              <c:strCache>
                <c:ptCount val="1"/>
                <c:pt idx="0">
                  <c:v>tasso di crescita del PIL</c:v>
                </c:pt>
              </c:strCache>
            </c:strRef>
          </c:tx>
          <c:spPr>
            <a:ln>
              <a:solidFill>
                <a:sysClr val="windowText" lastClr="000000"/>
              </a:solidFill>
            </a:ln>
          </c:spPr>
          <c:marker>
            <c:symbol val="none"/>
          </c:marker>
          <c:trendline>
            <c:trendlineType val="linear"/>
            <c:dispRSqr val="0"/>
            <c:dispEq val="0"/>
          </c:trendline>
          <c:xVal>
            <c:numRef>
              <c:f>PIL!$K$3:$K$64</c:f>
              <c:numCache>
                <c:formatCode>General</c:formatCode>
                <c:ptCount val="62"/>
                <c:pt idx="0">
                  <c:v>1952</c:v>
                </c:pt>
                <c:pt idx="1">
                  <c:v>1953</c:v>
                </c:pt>
                <c:pt idx="2">
                  <c:v>1954</c:v>
                </c:pt>
                <c:pt idx="3">
                  <c:v>1955</c:v>
                </c:pt>
                <c:pt idx="4">
                  <c:v>1956</c:v>
                </c:pt>
                <c:pt idx="5">
                  <c:v>1957</c:v>
                </c:pt>
                <c:pt idx="6">
                  <c:v>1958</c:v>
                </c:pt>
                <c:pt idx="7">
                  <c:v>1959</c:v>
                </c:pt>
                <c:pt idx="8">
                  <c:v>1960</c:v>
                </c:pt>
                <c:pt idx="9">
                  <c:v>1961</c:v>
                </c:pt>
                <c:pt idx="10">
                  <c:v>1962</c:v>
                </c:pt>
                <c:pt idx="11">
                  <c:v>1963</c:v>
                </c:pt>
                <c:pt idx="12">
                  <c:v>1964</c:v>
                </c:pt>
                <c:pt idx="13">
                  <c:v>1965</c:v>
                </c:pt>
                <c:pt idx="14">
                  <c:v>1966</c:v>
                </c:pt>
                <c:pt idx="15">
                  <c:v>1967</c:v>
                </c:pt>
                <c:pt idx="16">
                  <c:v>1968</c:v>
                </c:pt>
                <c:pt idx="17">
                  <c:v>1969</c:v>
                </c:pt>
                <c:pt idx="18">
                  <c:v>1970</c:v>
                </c:pt>
                <c:pt idx="19">
                  <c:v>1971</c:v>
                </c:pt>
                <c:pt idx="20">
                  <c:v>1972</c:v>
                </c:pt>
                <c:pt idx="21">
                  <c:v>1973</c:v>
                </c:pt>
                <c:pt idx="22">
                  <c:v>1974</c:v>
                </c:pt>
                <c:pt idx="23">
                  <c:v>1975</c:v>
                </c:pt>
                <c:pt idx="24">
                  <c:v>1976</c:v>
                </c:pt>
                <c:pt idx="25">
                  <c:v>1977</c:v>
                </c:pt>
                <c:pt idx="26">
                  <c:v>1978</c:v>
                </c:pt>
                <c:pt idx="27">
                  <c:v>1979</c:v>
                </c:pt>
                <c:pt idx="28">
                  <c:v>1980</c:v>
                </c:pt>
                <c:pt idx="29">
                  <c:v>1981</c:v>
                </c:pt>
                <c:pt idx="30">
                  <c:v>1982</c:v>
                </c:pt>
                <c:pt idx="31">
                  <c:v>1983</c:v>
                </c:pt>
                <c:pt idx="32">
                  <c:v>1984</c:v>
                </c:pt>
                <c:pt idx="33">
                  <c:v>1985</c:v>
                </c:pt>
                <c:pt idx="34">
                  <c:v>1986</c:v>
                </c:pt>
                <c:pt idx="35">
                  <c:v>1987</c:v>
                </c:pt>
                <c:pt idx="36">
                  <c:v>1988</c:v>
                </c:pt>
                <c:pt idx="37">
                  <c:v>1989</c:v>
                </c:pt>
                <c:pt idx="38">
                  <c:v>1990</c:v>
                </c:pt>
                <c:pt idx="39">
                  <c:v>1991</c:v>
                </c:pt>
                <c:pt idx="40">
                  <c:v>1992</c:v>
                </c:pt>
                <c:pt idx="41">
                  <c:v>1993</c:v>
                </c:pt>
                <c:pt idx="42">
                  <c:v>1994</c:v>
                </c:pt>
                <c:pt idx="43">
                  <c:v>1995</c:v>
                </c:pt>
                <c:pt idx="44">
                  <c:v>1996</c:v>
                </c:pt>
                <c:pt idx="45">
                  <c:v>1997</c:v>
                </c:pt>
                <c:pt idx="46">
                  <c:v>1998</c:v>
                </c:pt>
                <c:pt idx="47">
                  <c:v>1999</c:v>
                </c:pt>
                <c:pt idx="48">
                  <c:v>2000</c:v>
                </c:pt>
                <c:pt idx="49">
                  <c:v>2001</c:v>
                </c:pt>
                <c:pt idx="50">
                  <c:v>2002</c:v>
                </c:pt>
                <c:pt idx="51">
                  <c:v>2003</c:v>
                </c:pt>
                <c:pt idx="52">
                  <c:v>2004</c:v>
                </c:pt>
                <c:pt idx="53">
                  <c:v>2005</c:v>
                </c:pt>
                <c:pt idx="54">
                  <c:v>2006</c:v>
                </c:pt>
                <c:pt idx="55">
                  <c:v>2007</c:v>
                </c:pt>
                <c:pt idx="56">
                  <c:v>2008</c:v>
                </c:pt>
                <c:pt idx="57">
                  <c:v>2009</c:v>
                </c:pt>
                <c:pt idx="58">
                  <c:v>2010</c:v>
                </c:pt>
                <c:pt idx="59">
                  <c:v>2011</c:v>
                </c:pt>
                <c:pt idx="60">
                  <c:v>2012</c:v>
                </c:pt>
                <c:pt idx="61">
                  <c:v>2013</c:v>
                </c:pt>
              </c:numCache>
            </c:numRef>
          </c:xVal>
          <c:yVal>
            <c:numRef>
              <c:f>PIL!$L$3:$L$64</c:f>
              <c:numCache>
                <c:formatCode>General</c:formatCode>
                <c:ptCount val="62"/>
                <c:pt idx="0">
                  <c:v>5.0348999999999998E-2</c:v>
                </c:pt>
                <c:pt idx="1">
                  <c:v>6.2254000000000004E-2</c:v>
                </c:pt>
                <c:pt idx="2">
                  <c:v>4.9284000000000001E-2</c:v>
                </c:pt>
                <c:pt idx="3">
                  <c:v>6.0419000000000007E-2</c:v>
                </c:pt>
                <c:pt idx="4">
                  <c:v>4.445000000000001E-2</c:v>
                </c:pt>
                <c:pt idx="5">
                  <c:v>5.3639999999999993E-2</c:v>
                </c:pt>
                <c:pt idx="6">
                  <c:v>4.8984E-2</c:v>
                </c:pt>
                <c:pt idx="7">
                  <c:v>6.2380000000000005E-2</c:v>
                </c:pt>
                <c:pt idx="8">
                  <c:v>7.0217000000000002E-2</c:v>
                </c:pt>
                <c:pt idx="9">
                  <c:v>7.3180999999999996E-2</c:v>
                </c:pt>
                <c:pt idx="10">
                  <c:v>5.9510000000000014E-2</c:v>
                </c:pt>
                <c:pt idx="11">
                  <c:v>5.4081000000000004E-2</c:v>
                </c:pt>
                <c:pt idx="12">
                  <c:v>2.9864000000000002E-2</c:v>
                </c:pt>
                <c:pt idx="13">
                  <c:v>3.1315000000000009E-2</c:v>
                </c:pt>
                <c:pt idx="14">
                  <c:v>6.2443000000000005E-2</c:v>
                </c:pt>
                <c:pt idx="15">
                  <c:v>6.2438000000000007E-2</c:v>
                </c:pt>
                <c:pt idx="16">
                  <c:v>7.0448999999999998E-2</c:v>
                </c:pt>
                <c:pt idx="17">
                  <c:v>5.9948000000000001E-2</c:v>
                </c:pt>
                <c:pt idx="18">
                  <c:v>5.1583000000000004E-2</c:v>
                </c:pt>
                <c:pt idx="19">
                  <c:v>1.8164321707318899E-2</c:v>
                </c:pt>
                <c:pt idx="20">
                  <c:v>3.6651366933085232E-2</c:v>
                </c:pt>
                <c:pt idx="21">
                  <c:v>7.204720369977817E-2</c:v>
                </c:pt>
                <c:pt idx="22">
                  <c:v>5.9488094562229046E-2</c:v>
                </c:pt>
                <c:pt idx="23">
                  <c:v>-2.0238556470290436E-2</c:v>
                </c:pt>
                <c:pt idx="24">
                  <c:v>7.1285544918856664E-2</c:v>
                </c:pt>
                <c:pt idx="25">
                  <c:v>2.7427373614754638E-2</c:v>
                </c:pt>
                <c:pt idx="26">
                  <c:v>3.2972546603137746E-2</c:v>
                </c:pt>
                <c:pt idx="27">
                  <c:v>6.1381216509290515E-2</c:v>
                </c:pt>
                <c:pt idx="28">
                  <c:v>3.7051989727213797E-2</c:v>
                </c:pt>
                <c:pt idx="29">
                  <c:v>8.3843779173941469E-3</c:v>
                </c:pt>
                <c:pt idx="30">
                  <c:v>4.9405646429654072E-3</c:v>
                </c:pt>
                <c:pt idx="31">
                  <c:v>1.2523578562573341E-2</c:v>
                </c:pt>
                <c:pt idx="32">
                  <c:v>3.3117237291095829E-2</c:v>
                </c:pt>
                <c:pt idx="33">
                  <c:v>2.8691837563856626E-2</c:v>
                </c:pt>
                <c:pt idx="34">
                  <c:v>2.7420913301001399E-2</c:v>
                </c:pt>
                <c:pt idx="35">
                  <c:v>3.2281972898803454E-2</c:v>
                </c:pt>
                <c:pt idx="36">
                  <c:v>4.2153514354802468E-2</c:v>
                </c:pt>
                <c:pt idx="37">
                  <c:v>3.4497116708742837E-2</c:v>
                </c:pt>
                <c:pt idx="38">
                  <c:v>1.9832657088046463E-2</c:v>
                </c:pt>
                <c:pt idx="39">
                  <c:v>1.4395472480665913E-2</c:v>
                </c:pt>
                <c:pt idx="40">
                  <c:v>7.2066576925228611E-3</c:v>
                </c:pt>
                <c:pt idx="41">
                  <c:v>-5.9414435434022583E-3</c:v>
                </c:pt>
                <c:pt idx="42">
                  <c:v>2.2680234216547798E-2</c:v>
                </c:pt>
                <c:pt idx="43">
                  <c:v>2.7532264325909529E-2</c:v>
                </c:pt>
                <c:pt idx="44">
                  <c:v>1.0706935485807086E-2</c:v>
                </c:pt>
                <c:pt idx="45">
                  <c:v>1.5899566142666296E-2</c:v>
                </c:pt>
                <c:pt idx="46">
                  <c:v>1.2400948251051713E-2</c:v>
                </c:pt>
                <c:pt idx="47">
                  <c:v>1.1834170044050109E-2</c:v>
                </c:pt>
                <c:pt idx="48">
                  <c:v>3.7420593465432278E-2</c:v>
                </c:pt>
                <c:pt idx="49">
                  <c:v>1.8293028144163948E-2</c:v>
                </c:pt>
                <c:pt idx="50">
                  <c:v>5.874567484164166E-3</c:v>
                </c:pt>
                <c:pt idx="51">
                  <c:v>-3.2764113274743318E-3</c:v>
                </c:pt>
                <c:pt idx="52">
                  <c:v>1.7277728099696771E-2</c:v>
                </c:pt>
                <c:pt idx="53">
                  <c:v>7.4628876128867852E-3</c:v>
                </c:pt>
                <c:pt idx="54">
                  <c:v>2.009349150242204E-2</c:v>
                </c:pt>
                <c:pt idx="55">
                  <c:v>1.6191121015086372E-2</c:v>
                </c:pt>
                <c:pt idx="56">
                  <c:v>-1.1815213847723594E-2</c:v>
                </c:pt>
                <c:pt idx="57">
                  <c:v>-5.4598658425304557E-2</c:v>
                </c:pt>
                <c:pt idx="58">
                  <c:v>1.723288483978298E-2</c:v>
                </c:pt>
                <c:pt idx="59">
                  <c:v>3.7351750127560049E-3</c:v>
                </c:pt>
                <c:pt idx="60">
                  <c:v>-2.3689255097672418E-2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16466832"/>
        <c:axId val="116467392"/>
      </c:scatterChart>
      <c:valAx>
        <c:axId val="1164668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16467392"/>
        <c:crosses val="autoZero"/>
        <c:crossBetween val="midCat"/>
      </c:valAx>
      <c:valAx>
        <c:axId val="11646739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16466832"/>
        <c:crosses val="autoZero"/>
        <c:crossBetween val="midCat"/>
      </c:valAx>
    </c:plotArea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/>
            </a:pPr>
            <a:r>
              <a:rPr lang="it-IT" sz="1200"/>
              <a:t>PIL</a:t>
            </a:r>
            <a:r>
              <a:rPr lang="it-IT" sz="1200" baseline="0"/>
              <a:t> per occupato, variazione % 1995-2011</a:t>
            </a:r>
            <a:r>
              <a:rPr lang="it-IT" sz="1200"/>
              <a:t> </a:t>
            </a:r>
          </a:p>
        </c:rich>
      </c:tx>
      <c:layout>
        <c:manualLayout>
          <c:xMode val="edge"/>
          <c:yMode val="edge"/>
          <c:x val="0.20955188137124445"/>
          <c:y val="1.3253807704156647E-2"/>
        </c:manualLayout>
      </c:layout>
      <c:overlay val="0"/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chemeClr val="tx1">
                <a:lumMod val="95000"/>
                <a:lumOff val="5000"/>
              </a:schemeClr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Foglio1!$P$26:$P$41</c:f>
              <c:strCache>
                <c:ptCount val="16"/>
                <c:pt idx="0">
                  <c:v>Italia</c:v>
                </c:pt>
                <c:pt idx="1">
                  <c:v>Spagna</c:v>
                </c:pt>
                <c:pt idx="2">
                  <c:v>Francia</c:v>
                </c:pt>
                <c:pt idx="3">
                  <c:v>Germania</c:v>
                </c:pt>
                <c:pt idx="4">
                  <c:v>Belgio</c:v>
                </c:pt>
                <c:pt idx="5">
                  <c:v>Olanda</c:v>
                </c:pt>
                <c:pt idx="6">
                  <c:v>Portogallo</c:v>
                </c:pt>
                <c:pt idx="7">
                  <c:v>Austria</c:v>
                </c:pt>
                <c:pt idx="8">
                  <c:v>Cipro</c:v>
                </c:pt>
                <c:pt idx="9">
                  <c:v>Grecia</c:v>
                </c:pt>
                <c:pt idx="10">
                  <c:v>Finlandia</c:v>
                </c:pt>
                <c:pt idx="11">
                  <c:v>Lussemburgo</c:v>
                </c:pt>
                <c:pt idx="12">
                  <c:v>Irlanda</c:v>
                </c:pt>
                <c:pt idx="13">
                  <c:v>Slovenia</c:v>
                </c:pt>
                <c:pt idx="14">
                  <c:v>Slovacchia</c:v>
                </c:pt>
                <c:pt idx="15">
                  <c:v>Estonia</c:v>
                </c:pt>
              </c:strCache>
            </c:strRef>
          </c:cat>
          <c:val>
            <c:numRef>
              <c:f>Foglio1!$Q$26:$Q$41</c:f>
              <c:numCache>
                <c:formatCode>General</c:formatCode>
                <c:ptCount val="16"/>
                <c:pt idx="0">
                  <c:v>0</c:v>
                </c:pt>
                <c:pt idx="1">
                  <c:v>10</c:v>
                </c:pt>
                <c:pt idx="2">
                  <c:v>14</c:v>
                </c:pt>
                <c:pt idx="3">
                  <c:v>14</c:v>
                </c:pt>
                <c:pt idx="4">
                  <c:v>15</c:v>
                </c:pt>
                <c:pt idx="5">
                  <c:v>18</c:v>
                </c:pt>
                <c:pt idx="6">
                  <c:v>20</c:v>
                </c:pt>
                <c:pt idx="7">
                  <c:v>20</c:v>
                </c:pt>
                <c:pt idx="8">
                  <c:v>21</c:v>
                </c:pt>
                <c:pt idx="9">
                  <c:v>25</c:v>
                </c:pt>
                <c:pt idx="10">
                  <c:v>26</c:v>
                </c:pt>
                <c:pt idx="11">
                  <c:v>34</c:v>
                </c:pt>
                <c:pt idx="12">
                  <c:v>53</c:v>
                </c:pt>
                <c:pt idx="13">
                  <c:v>57</c:v>
                </c:pt>
                <c:pt idx="14">
                  <c:v>78</c:v>
                </c:pt>
                <c:pt idx="15">
                  <c:v>122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16469632"/>
        <c:axId val="116470192"/>
      </c:barChart>
      <c:catAx>
        <c:axId val="116469632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crossAx val="116470192"/>
        <c:crosses val="autoZero"/>
        <c:auto val="1"/>
        <c:lblAlgn val="ctr"/>
        <c:lblOffset val="100"/>
        <c:noMultiLvlLbl val="0"/>
      </c:catAx>
      <c:valAx>
        <c:axId val="116470192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116469632"/>
        <c:crosses val="autoZero"/>
        <c:crossBetween val="between"/>
      </c:valAx>
      <c:spPr>
        <a:ln>
          <a:solidFill>
            <a:sysClr val="windowText" lastClr="000000"/>
          </a:solidFill>
        </a:ln>
      </c:spPr>
    </c:plotArea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3589172125428708E-2"/>
          <c:y val="1.9379986466867161E-2"/>
          <c:w val="0.8713914901088109"/>
          <c:h val="0.88023107975710857"/>
        </c:manualLayout>
      </c:layout>
      <c:scatterChart>
        <c:scatterStyle val="lineMarker"/>
        <c:varyColors val="0"/>
        <c:ser>
          <c:idx val="0"/>
          <c:order val="0"/>
          <c:tx>
            <c:strRef>
              <c:f>'t L'!$C$67</c:f>
              <c:strCache>
                <c:ptCount val="1"/>
              </c:strCache>
            </c:strRef>
          </c:tx>
          <c:spPr>
            <a:ln w="19050">
              <a:solidFill>
                <a:sysClr val="windowText" lastClr="000000"/>
              </a:solidFill>
            </a:ln>
          </c:spPr>
          <c:marker>
            <c:symbol val="none"/>
          </c:marker>
          <c:xVal>
            <c:numRef>
              <c:f>'t L'!$B$51:$Q$51</c:f>
              <c:numCache>
                <c:formatCode>General</c:formatCode>
                <c:ptCount val="16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2003</c:v>
                </c:pt>
                <c:pt idx="9">
                  <c:v>2004</c:v>
                </c:pt>
                <c:pt idx="10">
                  <c:v>2005</c:v>
                </c:pt>
                <c:pt idx="11">
                  <c:v>2006</c:v>
                </c:pt>
                <c:pt idx="12">
                  <c:v>2007</c:v>
                </c:pt>
                <c:pt idx="13">
                  <c:v>2008</c:v>
                </c:pt>
                <c:pt idx="14">
                  <c:v>2009</c:v>
                </c:pt>
                <c:pt idx="15">
                  <c:v>2010</c:v>
                </c:pt>
              </c:numCache>
            </c:numRef>
          </c:xVal>
          <c:yVal>
            <c:numRef>
              <c:f>'t L'!$B$52:$Q$52</c:f>
              <c:numCache>
                <c:formatCode>General</c:formatCode>
                <c:ptCount val="16"/>
                <c:pt idx="0">
                  <c:v>46.8</c:v>
                </c:pt>
                <c:pt idx="1">
                  <c:v>48</c:v>
                </c:pt>
                <c:pt idx="2">
                  <c:v>48.4</c:v>
                </c:pt>
                <c:pt idx="3">
                  <c:v>49.3</c:v>
                </c:pt>
                <c:pt idx="4">
                  <c:v>48.5</c:v>
                </c:pt>
                <c:pt idx="5">
                  <c:v>46.8</c:v>
                </c:pt>
                <c:pt idx="6">
                  <c:v>45.5</c:v>
                </c:pt>
                <c:pt idx="7">
                  <c:v>43.8</c:v>
                </c:pt>
                <c:pt idx="8">
                  <c:v>43.5</c:v>
                </c:pt>
                <c:pt idx="9">
                  <c:v>43.8</c:v>
                </c:pt>
                <c:pt idx="10">
                  <c:v>43.6</c:v>
                </c:pt>
                <c:pt idx="11">
                  <c:v>42.9</c:v>
                </c:pt>
                <c:pt idx="12">
                  <c:v>42.5</c:v>
                </c:pt>
                <c:pt idx="13">
                  <c:v>42.8</c:v>
                </c:pt>
                <c:pt idx="14">
                  <c:v>42.3</c:v>
                </c:pt>
                <c:pt idx="15">
                  <c:v>42.6</c:v>
                </c:pt>
              </c:numCache>
            </c:numRef>
          </c:yVal>
          <c:smooth val="0"/>
        </c:ser>
        <c:ser>
          <c:idx val="1"/>
          <c:order val="1"/>
          <c:tx>
            <c:strRef>
              <c:f>'t L'!$C$68</c:f>
              <c:strCache>
                <c:ptCount val="1"/>
              </c:strCache>
            </c:strRef>
          </c:tx>
          <c:spPr>
            <a:ln w="19050">
              <a:solidFill>
                <a:sysClr val="windowText" lastClr="000000"/>
              </a:solidFill>
            </a:ln>
          </c:spPr>
          <c:marker>
            <c:symbol val="none"/>
          </c:marker>
          <c:xVal>
            <c:numRef>
              <c:f>'t L'!$B$51:$Q$51</c:f>
              <c:numCache>
                <c:formatCode>General</c:formatCode>
                <c:ptCount val="16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2003</c:v>
                </c:pt>
                <c:pt idx="9">
                  <c:v>2004</c:v>
                </c:pt>
                <c:pt idx="10">
                  <c:v>2005</c:v>
                </c:pt>
                <c:pt idx="11">
                  <c:v>2006</c:v>
                </c:pt>
                <c:pt idx="12">
                  <c:v>2007</c:v>
                </c:pt>
                <c:pt idx="13">
                  <c:v>2008</c:v>
                </c:pt>
                <c:pt idx="14">
                  <c:v>2009</c:v>
                </c:pt>
                <c:pt idx="15">
                  <c:v>2010</c:v>
                </c:pt>
              </c:numCache>
            </c:numRef>
          </c:xVal>
          <c:yVal>
            <c:numRef>
              <c:f>'t L'!$B$53:$Q$53</c:f>
              <c:numCache>
                <c:formatCode>General</c:formatCode>
                <c:ptCount val="16"/>
                <c:pt idx="0">
                  <c:v>20.100000000000001</c:v>
                </c:pt>
                <c:pt idx="1">
                  <c:v>18.8</c:v>
                </c:pt>
                <c:pt idx="2">
                  <c:v>20.7</c:v>
                </c:pt>
                <c:pt idx="3">
                  <c:v>19.3</c:v>
                </c:pt>
                <c:pt idx="4">
                  <c:v>20.2</c:v>
                </c:pt>
                <c:pt idx="5">
                  <c:v>21.6</c:v>
                </c:pt>
                <c:pt idx="6">
                  <c:v>22.1</c:v>
                </c:pt>
                <c:pt idx="7">
                  <c:v>22.3</c:v>
                </c:pt>
                <c:pt idx="8">
                  <c:v>21.7</c:v>
                </c:pt>
                <c:pt idx="9">
                  <c:v>21.8</c:v>
                </c:pt>
                <c:pt idx="10">
                  <c:v>22.1</c:v>
                </c:pt>
                <c:pt idx="11">
                  <c:v>21.9</c:v>
                </c:pt>
                <c:pt idx="12">
                  <c:v>20.9</c:v>
                </c:pt>
                <c:pt idx="13">
                  <c:v>20.7</c:v>
                </c:pt>
                <c:pt idx="14">
                  <c:v>20.8</c:v>
                </c:pt>
                <c:pt idx="15">
                  <c:v>21.7</c:v>
                </c:pt>
              </c:numCache>
            </c:numRef>
          </c:yVal>
          <c:smooth val="0"/>
        </c:ser>
        <c:ser>
          <c:idx val="2"/>
          <c:order val="2"/>
          <c:tx>
            <c:strRef>
              <c:f>'t L'!$C$69</c:f>
              <c:strCache>
                <c:ptCount val="1"/>
              </c:strCache>
            </c:strRef>
          </c:tx>
          <c:spPr>
            <a:ln w="19050">
              <a:solidFill>
                <a:sysClr val="windowText" lastClr="000000"/>
              </a:solidFill>
            </a:ln>
          </c:spPr>
          <c:marker>
            <c:symbol val="none"/>
          </c:marker>
          <c:xVal>
            <c:numRef>
              <c:f>'t L'!$B$51:$Q$51</c:f>
              <c:numCache>
                <c:formatCode>General</c:formatCode>
                <c:ptCount val="16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2003</c:v>
                </c:pt>
                <c:pt idx="9">
                  <c:v>2004</c:v>
                </c:pt>
                <c:pt idx="10">
                  <c:v>2005</c:v>
                </c:pt>
                <c:pt idx="11">
                  <c:v>2006</c:v>
                </c:pt>
                <c:pt idx="12">
                  <c:v>2007</c:v>
                </c:pt>
                <c:pt idx="13">
                  <c:v>2008</c:v>
                </c:pt>
                <c:pt idx="14">
                  <c:v>2009</c:v>
                </c:pt>
                <c:pt idx="15">
                  <c:v>2010</c:v>
                </c:pt>
              </c:numCache>
            </c:numRef>
          </c:xVal>
          <c:yVal>
            <c:numRef>
              <c:f>'t L'!$B$54:$Q$54</c:f>
              <c:numCache>
                <c:formatCode>General</c:formatCode>
                <c:ptCount val="16"/>
                <c:pt idx="0">
                  <c:v>35.517241379309944</c:v>
                </c:pt>
                <c:pt idx="1">
                  <c:v>35.324137931034471</c:v>
                </c:pt>
                <c:pt idx="2">
                  <c:v>35.737931034482763</c:v>
                </c:pt>
                <c:pt idx="3">
                  <c:v>35.782758620689663</c:v>
                </c:pt>
                <c:pt idx="4">
                  <c:v>36.072413793103443</c:v>
                </c:pt>
                <c:pt idx="5">
                  <c:v>35.946666666665898</c:v>
                </c:pt>
                <c:pt idx="6">
                  <c:v>35.506666666665964</c:v>
                </c:pt>
                <c:pt idx="7">
                  <c:v>35.200000000000003</c:v>
                </c:pt>
                <c:pt idx="8">
                  <c:v>35.00333333333333</c:v>
                </c:pt>
                <c:pt idx="9">
                  <c:v>34.753333333333337</c:v>
                </c:pt>
                <c:pt idx="10">
                  <c:v>34.46</c:v>
                </c:pt>
                <c:pt idx="11">
                  <c:v>34.36</c:v>
                </c:pt>
                <c:pt idx="12">
                  <c:v>34.393333333333331</c:v>
                </c:pt>
                <c:pt idx="13">
                  <c:v>34.11333333333333</c:v>
                </c:pt>
                <c:pt idx="14">
                  <c:v>33.5</c:v>
                </c:pt>
                <c:pt idx="15">
                  <c:v>33.763333333333463</c:v>
                </c:pt>
              </c:numCache>
            </c:numRef>
          </c:yVal>
          <c:smooth val="0"/>
        </c:ser>
        <c:ser>
          <c:idx val="5"/>
          <c:order val="3"/>
          <c:tx>
            <c:strRef>
              <c:f>'t L'!$A$57</c:f>
              <c:strCache>
                <c:ptCount val="1"/>
                <c:pt idx="0">
                  <c:v>Italia</c:v>
                </c:pt>
              </c:strCache>
            </c:strRef>
          </c:tx>
          <c:spPr>
            <a:ln w="76200">
              <a:solidFill>
                <a:sysClr val="windowText" lastClr="000000"/>
              </a:solidFill>
            </a:ln>
          </c:spPr>
          <c:marker>
            <c:symbol val="none"/>
          </c:marker>
          <c:xVal>
            <c:numRef>
              <c:f>'t L'!$B$51:$Q$51</c:f>
              <c:numCache>
                <c:formatCode>General</c:formatCode>
                <c:ptCount val="16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2003</c:v>
                </c:pt>
                <c:pt idx="9">
                  <c:v>2004</c:v>
                </c:pt>
                <c:pt idx="10">
                  <c:v>2005</c:v>
                </c:pt>
                <c:pt idx="11">
                  <c:v>2006</c:v>
                </c:pt>
                <c:pt idx="12">
                  <c:v>2007</c:v>
                </c:pt>
                <c:pt idx="13">
                  <c:v>2008</c:v>
                </c:pt>
                <c:pt idx="14">
                  <c:v>2009</c:v>
                </c:pt>
                <c:pt idx="15">
                  <c:v>2010</c:v>
                </c:pt>
              </c:numCache>
            </c:numRef>
          </c:xVal>
          <c:yVal>
            <c:numRef>
              <c:f>'t L'!$B$57:$Q$57</c:f>
              <c:numCache>
                <c:formatCode>General</c:formatCode>
                <c:ptCount val="16"/>
                <c:pt idx="0">
                  <c:v>37.800000000000004</c:v>
                </c:pt>
                <c:pt idx="1">
                  <c:v>41.5</c:v>
                </c:pt>
                <c:pt idx="2">
                  <c:v>43.1</c:v>
                </c:pt>
                <c:pt idx="3">
                  <c:v>43.1</c:v>
                </c:pt>
                <c:pt idx="4">
                  <c:v>42.3</c:v>
                </c:pt>
                <c:pt idx="5">
                  <c:v>41.8</c:v>
                </c:pt>
                <c:pt idx="6">
                  <c:v>41.9</c:v>
                </c:pt>
                <c:pt idx="7">
                  <c:v>41.8</c:v>
                </c:pt>
                <c:pt idx="8">
                  <c:v>41.6</c:v>
                </c:pt>
                <c:pt idx="9">
                  <c:v>41.5</c:v>
                </c:pt>
                <c:pt idx="10">
                  <c:v>41.1</c:v>
                </c:pt>
                <c:pt idx="11">
                  <c:v>40.800000000000004</c:v>
                </c:pt>
                <c:pt idx="12">
                  <c:v>42.2</c:v>
                </c:pt>
                <c:pt idx="13">
                  <c:v>42.8</c:v>
                </c:pt>
                <c:pt idx="14">
                  <c:v>42.3</c:v>
                </c:pt>
                <c:pt idx="15">
                  <c:v>42.6</c:v>
                </c:pt>
              </c:numCache>
            </c:numRef>
          </c:yVal>
          <c:smooth val="0"/>
        </c:ser>
        <c:ser>
          <c:idx val="6"/>
          <c:order val="4"/>
          <c:tx>
            <c:strRef>
              <c:f>'t L'!$A$58</c:f>
              <c:strCache>
                <c:ptCount val="1"/>
                <c:pt idx="0">
                  <c:v>Francia</c:v>
                </c:pt>
              </c:strCache>
            </c:strRef>
          </c:tx>
          <c:spPr>
            <a:ln>
              <a:solidFill>
                <a:sysClr val="windowText" lastClr="000000"/>
              </a:solidFill>
              <a:prstDash val="sysDot"/>
            </a:ln>
          </c:spPr>
          <c:marker>
            <c:symbol val="none"/>
          </c:marker>
          <c:xVal>
            <c:numRef>
              <c:f>'t L'!$B$51:$Q$51</c:f>
              <c:numCache>
                <c:formatCode>General</c:formatCode>
                <c:ptCount val="16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2003</c:v>
                </c:pt>
                <c:pt idx="9">
                  <c:v>2004</c:v>
                </c:pt>
                <c:pt idx="10">
                  <c:v>2005</c:v>
                </c:pt>
                <c:pt idx="11">
                  <c:v>2006</c:v>
                </c:pt>
                <c:pt idx="12">
                  <c:v>2007</c:v>
                </c:pt>
                <c:pt idx="13">
                  <c:v>2008</c:v>
                </c:pt>
                <c:pt idx="14">
                  <c:v>2009</c:v>
                </c:pt>
                <c:pt idx="15">
                  <c:v>2010</c:v>
                </c:pt>
              </c:numCache>
            </c:numRef>
          </c:xVal>
          <c:yVal>
            <c:numRef>
              <c:f>'t L'!$B$58:$Q$58</c:f>
              <c:numCache>
                <c:formatCode>General</c:formatCode>
                <c:ptCount val="16"/>
                <c:pt idx="0">
                  <c:v>41.1</c:v>
                </c:pt>
                <c:pt idx="1">
                  <c:v>41.4</c:v>
                </c:pt>
                <c:pt idx="2">
                  <c:v>41.7</c:v>
                </c:pt>
                <c:pt idx="3">
                  <c:v>42.1</c:v>
                </c:pt>
                <c:pt idx="4">
                  <c:v>42.3</c:v>
                </c:pt>
                <c:pt idx="5">
                  <c:v>41.9</c:v>
                </c:pt>
                <c:pt idx="6">
                  <c:v>41.5</c:v>
                </c:pt>
                <c:pt idx="7">
                  <c:v>41.1</c:v>
                </c:pt>
                <c:pt idx="8">
                  <c:v>41.4</c:v>
                </c:pt>
                <c:pt idx="9">
                  <c:v>41.3</c:v>
                </c:pt>
                <c:pt idx="10">
                  <c:v>41.7</c:v>
                </c:pt>
                <c:pt idx="11">
                  <c:v>41.7</c:v>
                </c:pt>
                <c:pt idx="12">
                  <c:v>41.4</c:v>
                </c:pt>
                <c:pt idx="13">
                  <c:v>41.5</c:v>
                </c:pt>
                <c:pt idx="14">
                  <c:v>41.3</c:v>
                </c:pt>
                <c:pt idx="15">
                  <c:v>41</c:v>
                </c:pt>
              </c:numCache>
            </c:numRef>
          </c:yVal>
          <c:smooth val="0"/>
        </c:ser>
        <c:ser>
          <c:idx val="7"/>
          <c:order val="5"/>
          <c:tx>
            <c:strRef>
              <c:f>'t L'!$A$59</c:f>
              <c:strCache>
                <c:ptCount val="1"/>
                <c:pt idx="0">
                  <c:v>Germania</c:v>
                </c:pt>
              </c:strCache>
            </c:strRef>
          </c:tx>
          <c:spPr>
            <a:ln w="19050">
              <a:solidFill>
                <a:sysClr val="windowText" lastClr="000000"/>
              </a:solidFill>
              <a:prstDash val="lgDashDot"/>
            </a:ln>
          </c:spPr>
          <c:marker>
            <c:symbol val="none"/>
          </c:marker>
          <c:xVal>
            <c:numRef>
              <c:f>'t L'!$B$51:$Q$51</c:f>
              <c:numCache>
                <c:formatCode>General</c:formatCode>
                <c:ptCount val="16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2003</c:v>
                </c:pt>
                <c:pt idx="9">
                  <c:v>2004</c:v>
                </c:pt>
                <c:pt idx="10">
                  <c:v>2005</c:v>
                </c:pt>
                <c:pt idx="11">
                  <c:v>2006</c:v>
                </c:pt>
                <c:pt idx="12">
                  <c:v>2007</c:v>
                </c:pt>
                <c:pt idx="13">
                  <c:v>2008</c:v>
                </c:pt>
                <c:pt idx="14">
                  <c:v>2009</c:v>
                </c:pt>
                <c:pt idx="15">
                  <c:v>2010</c:v>
                </c:pt>
              </c:numCache>
            </c:numRef>
          </c:xVal>
          <c:yVal>
            <c:numRef>
              <c:f>'t L'!$B$59:$Q$59</c:f>
              <c:numCache>
                <c:formatCode>General</c:formatCode>
                <c:ptCount val="16"/>
                <c:pt idx="0">
                  <c:v>38.800000000000004</c:v>
                </c:pt>
                <c:pt idx="1">
                  <c:v>38.300000000000004</c:v>
                </c:pt>
                <c:pt idx="2">
                  <c:v>39.200000000000003</c:v>
                </c:pt>
                <c:pt idx="3">
                  <c:v>39.200000000000003</c:v>
                </c:pt>
                <c:pt idx="4">
                  <c:v>39</c:v>
                </c:pt>
                <c:pt idx="5">
                  <c:v>39.1</c:v>
                </c:pt>
                <c:pt idx="6">
                  <c:v>38.9</c:v>
                </c:pt>
                <c:pt idx="7">
                  <c:v>38.700000000000003</c:v>
                </c:pt>
                <c:pt idx="8">
                  <c:v>38.800000000000004</c:v>
                </c:pt>
                <c:pt idx="9">
                  <c:v>37.800000000000004</c:v>
                </c:pt>
                <c:pt idx="10">
                  <c:v>37.5</c:v>
                </c:pt>
                <c:pt idx="11">
                  <c:v>37.6</c:v>
                </c:pt>
                <c:pt idx="12">
                  <c:v>37.5</c:v>
                </c:pt>
                <c:pt idx="13">
                  <c:v>38</c:v>
                </c:pt>
                <c:pt idx="14">
                  <c:v>37.800000000000004</c:v>
                </c:pt>
                <c:pt idx="15">
                  <c:v>37.4</c:v>
                </c:pt>
              </c:numCache>
            </c:numRef>
          </c:yVal>
          <c:smooth val="0"/>
        </c:ser>
        <c:ser>
          <c:idx val="9"/>
          <c:order val="6"/>
          <c:tx>
            <c:strRef>
              <c:f>'t L'!$A$61</c:f>
              <c:strCache>
                <c:ptCount val="1"/>
                <c:pt idx="0">
                  <c:v>Regno Unito</c:v>
                </c:pt>
              </c:strCache>
            </c:strRef>
          </c:tx>
          <c:spPr>
            <a:ln w="19050">
              <a:solidFill>
                <a:sysClr val="windowText" lastClr="000000"/>
              </a:solidFill>
              <a:prstDash val="lgDash"/>
            </a:ln>
          </c:spPr>
          <c:marker>
            <c:symbol val="none"/>
          </c:marker>
          <c:xVal>
            <c:numRef>
              <c:f>'t L'!$B$51:$Q$51</c:f>
              <c:numCache>
                <c:formatCode>General</c:formatCode>
                <c:ptCount val="16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2003</c:v>
                </c:pt>
                <c:pt idx="9">
                  <c:v>2004</c:v>
                </c:pt>
                <c:pt idx="10">
                  <c:v>2005</c:v>
                </c:pt>
                <c:pt idx="11">
                  <c:v>2006</c:v>
                </c:pt>
                <c:pt idx="12">
                  <c:v>2007</c:v>
                </c:pt>
                <c:pt idx="13">
                  <c:v>2008</c:v>
                </c:pt>
                <c:pt idx="14">
                  <c:v>2009</c:v>
                </c:pt>
                <c:pt idx="15">
                  <c:v>2010</c:v>
                </c:pt>
              </c:numCache>
            </c:numRef>
          </c:xVal>
          <c:yVal>
            <c:numRef>
              <c:f>'t L'!$B$61:$Q$61</c:f>
              <c:numCache>
                <c:formatCode>General</c:formatCode>
                <c:ptCount val="16"/>
                <c:pt idx="0">
                  <c:v>25.9</c:v>
                </c:pt>
                <c:pt idx="1">
                  <c:v>25</c:v>
                </c:pt>
                <c:pt idx="2">
                  <c:v>24.5</c:v>
                </c:pt>
                <c:pt idx="3">
                  <c:v>25.3</c:v>
                </c:pt>
                <c:pt idx="4">
                  <c:v>25.6</c:v>
                </c:pt>
                <c:pt idx="5">
                  <c:v>25.9</c:v>
                </c:pt>
                <c:pt idx="6">
                  <c:v>25.7</c:v>
                </c:pt>
                <c:pt idx="7">
                  <c:v>24.7</c:v>
                </c:pt>
                <c:pt idx="8">
                  <c:v>24.8</c:v>
                </c:pt>
                <c:pt idx="9">
                  <c:v>25.5</c:v>
                </c:pt>
                <c:pt idx="10">
                  <c:v>26.2</c:v>
                </c:pt>
                <c:pt idx="11">
                  <c:v>26.5</c:v>
                </c:pt>
                <c:pt idx="12">
                  <c:v>26.8</c:v>
                </c:pt>
                <c:pt idx="13">
                  <c:v>26.9</c:v>
                </c:pt>
                <c:pt idx="14">
                  <c:v>25.7</c:v>
                </c:pt>
                <c:pt idx="15">
                  <c:v>25.7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16476352"/>
        <c:axId val="116476912"/>
      </c:scatterChart>
      <c:valAx>
        <c:axId val="1164763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116476912"/>
        <c:crosses val="autoZero"/>
        <c:crossBetween val="midCat"/>
      </c:valAx>
      <c:valAx>
        <c:axId val="116476912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crossAx val="116476352"/>
        <c:crosses val="autoZero"/>
        <c:crossBetween val="midCat"/>
      </c:valAx>
    </c:plotArea>
    <c:legend>
      <c:legendPos val="b"/>
      <c:legendEntry>
        <c:idx val="0"/>
        <c:delete val="1"/>
      </c:legendEntry>
      <c:legendEntry>
        <c:idx val="1"/>
        <c:delete val="1"/>
      </c:legendEntry>
      <c:legendEntry>
        <c:idx val="2"/>
        <c:delete val="1"/>
      </c:legendEntry>
      <c:layout>
        <c:manualLayout>
          <c:xMode val="edge"/>
          <c:yMode val="edge"/>
          <c:x val="0.13785245404567206"/>
          <c:y val="0.7421235516022"/>
          <c:w val="0.63455302420046622"/>
          <c:h val="0.10127269462880657"/>
        </c:manualLayout>
      </c:layout>
      <c:overlay val="0"/>
    </c:legend>
    <c:plotVisOnly val="1"/>
    <c:dispBlanksAs val="gap"/>
    <c:showDLblsOverMax val="0"/>
  </c:chart>
  <c:externalData r:id="rId1">
    <c:autoUpdate val="0"/>
  </c:externalData>
  <c:userShapes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1703313491706884E-2"/>
          <c:y val="1.935918988252398E-2"/>
          <c:w val="0.86263053235797671"/>
          <c:h val="0.88530712874402928"/>
        </c:manualLayout>
      </c:layout>
      <c:scatterChart>
        <c:scatterStyle val="lineMarker"/>
        <c:varyColors val="0"/>
        <c:ser>
          <c:idx val="0"/>
          <c:order val="0"/>
          <c:tx>
            <c:strRef>
              <c:f>'spesa pub'!$A$83</c:f>
              <c:strCache>
                <c:ptCount val="1"/>
                <c:pt idx="0">
                  <c:v>ITALIA istat</c:v>
                </c:pt>
              </c:strCache>
            </c:strRef>
          </c:tx>
          <c:spPr>
            <a:ln>
              <a:solidFill>
                <a:sysClr val="windowText" lastClr="000000"/>
              </a:solidFill>
              <a:prstDash val="dash"/>
            </a:ln>
          </c:spPr>
          <c:marker>
            <c:symbol val="none"/>
          </c:marker>
          <c:xVal>
            <c:numRef>
              <c:f>'spesa pub'!$B$82:$W$82</c:f>
              <c:numCache>
                <c:formatCode>General</c:formatCode>
                <c:ptCount val="22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</c:numCache>
            </c:numRef>
          </c:xVal>
          <c:yVal>
            <c:numRef>
              <c:f>'spesa pub'!$B$83:$W$83</c:f>
              <c:numCache>
                <c:formatCode>General</c:formatCode>
                <c:ptCount val="22"/>
                <c:pt idx="0">
                  <c:v>53.3</c:v>
                </c:pt>
                <c:pt idx="1">
                  <c:v>54.3</c:v>
                </c:pt>
                <c:pt idx="2">
                  <c:v>55.6</c:v>
                </c:pt>
                <c:pt idx="3">
                  <c:v>56.6</c:v>
                </c:pt>
                <c:pt idx="4">
                  <c:v>53.8</c:v>
                </c:pt>
                <c:pt idx="5">
                  <c:v>52.7</c:v>
                </c:pt>
                <c:pt idx="6">
                  <c:v>52.6</c:v>
                </c:pt>
                <c:pt idx="7">
                  <c:v>50.3</c:v>
                </c:pt>
                <c:pt idx="8">
                  <c:v>49</c:v>
                </c:pt>
                <c:pt idx="9">
                  <c:v>48.1</c:v>
                </c:pt>
                <c:pt idx="10">
                  <c:v>46.2</c:v>
                </c:pt>
                <c:pt idx="11">
                  <c:v>48.1</c:v>
                </c:pt>
                <c:pt idx="12">
                  <c:v>47.4</c:v>
                </c:pt>
                <c:pt idx="13">
                  <c:v>48.6</c:v>
                </c:pt>
                <c:pt idx="14">
                  <c:v>48</c:v>
                </c:pt>
                <c:pt idx="15">
                  <c:v>48.5</c:v>
                </c:pt>
                <c:pt idx="16">
                  <c:v>49.2</c:v>
                </c:pt>
                <c:pt idx="17">
                  <c:v>48.4</c:v>
                </c:pt>
                <c:pt idx="18">
                  <c:v>49.3</c:v>
                </c:pt>
              </c:numCache>
            </c:numRef>
          </c:yVal>
          <c:smooth val="0"/>
        </c:ser>
        <c:ser>
          <c:idx val="1"/>
          <c:order val="1"/>
          <c:tx>
            <c:strRef>
              <c:f>'spesa pub'!$A$84</c:f>
              <c:strCache>
                <c:ptCount val="1"/>
                <c:pt idx="0">
                  <c:v>ITALIA</c:v>
                </c:pt>
              </c:strCache>
            </c:strRef>
          </c:tx>
          <c:spPr>
            <a:ln>
              <a:solidFill>
                <a:sysClr val="windowText" lastClr="000000"/>
              </a:solidFill>
              <a:prstDash val="solid"/>
            </a:ln>
          </c:spPr>
          <c:marker>
            <c:symbol val="none"/>
          </c:marker>
          <c:xVal>
            <c:numRef>
              <c:f>'spesa pub'!$B$82:$W$82</c:f>
              <c:numCache>
                <c:formatCode>General</c:formatCode>
                <c:ptCount val="22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</c:numCache>
            </c:numRef>
          </c:xVal>
          <c:yVal>
            <c:numRef>
              <c:f>'spesa pub'!$B$84:$W$84</c:f>
              <c:numCache>
                <c:formatCode>General</c:formatCode>
                <c:ptCount val="22"/>
                <c:pt idx="10">
                  <c:v>45.9</c:v>
                </c:pt>
                <c:pt idx="11">
                  <c:v>47.7</c:v>
                </c:pt>
                <c:pt idx="12">
                  <c:v>47.1</c:v>
                </c:pt>
                <c:pt idx="13">
                  <c:v>48.1</c:v>
                </c:pt>
                <c:pt idx="14">
                  <c:v>47.5</c:v>
                </c:pt>
                <c:pt idx="15">
                  <c:v>47.9</c:v>
                </c:pt>
                <c:pt idx="16">
                  <c:v>48.5</c:v>
                </c:pt>
                <c:pt idx="17">
                  <c:v>47.6</c:v>
                </c:pt>
                <c:pt idx="18">
                  <c:v>48.6</c:v>
                </c:pt>
                <c:pt idx="19">
                  <c:v>51.9</c:v>
                </c:pt>
                <c:pt idx="20">
                  <c:v>50.4</c:v>
                </c:pt>
                <c:pt idx="21">
                  <c:v>49.9</c:v>
                </c:pt>
              </c:numCache>
            </c:numRef>
          </c:yVal>
          <c:smooth val="0"/>
        </c:ser>
        <c:ser>
          <c:idx val="2"/>
          <c:order val="2"/>
          <c:tx>
            <c:strRef>
              <c:f>'spesa pub'!$A$85</c:f>
              <c:strCache>
                <c:ptCount val="1"/>
                <c:pt idx="0">
                  <c:v>Germany</c:v>
                </c:pt>
              </c:strCache>
            </c:strRef>
          </c:tx>
          <c:spPr>
            <a:ln w="57150"/>
          </c:spPr>
          <c:marker>
            <c:symbol val="none"/>
          </c:marker>
          <c:xVal>
            <c:numRef>
              <c:f>'spesa pub'!$B$82:$W$82</c:f>
              <c:numCache>
                <c:formatCode>General</c:formatCode>
                <c:ptCount val="22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</c:numCache>
            </c:numRef>
          </c:xVal>
          <c:yVal>
            <c:numRef>
              <c:f>'spesa pub'!$B$85:$W$85</c:f>
              <c:numCache>
                <c:formatCode>General</c:formatCode>
                <c:ptCount val="22"/>
                <c:pt idx="10">
                  <c:v>45.1</c:v>
                </c:pt>
                <c:pt idx="11">
                  <c:v>47.6</c:v>
                </c:pt>
                <c:pt idx="12">
                  <c:v>47.9</c:v>
                </c:pt>
                <c:pt idx="13">
                  <c:v>48.5</c:v>
                </c:pt>
                <c:pt idx="14">
                  <c:v>47.1</c:v>
                </c:pt>
                <c:pt idx="15">
                  <c:v>46.9</c:v>
                </c:pt>
                <c:pt idx="16">
                  <c:v>45.3</c:v>
                </c:pt>
                <c:pt idx="17">
                  <c:v>43.5</c:v>
                </c:pt>
                <c:pt idx="18">
                  <c:v>44.1</c:v>
                </c:pt>
                <c:pt idx="19">
                  <c:v>48.2</c:v>
                </c:pt>
                <c:pt idx="20">
                  <c:v>47.7</c:v>
                </c:pt>
                <c:pt idx="21">
                  <c:v>45.3</c:v>
                </c:pt>
              </c:numCache>
            </c:numRef>
          </c:yVal>
          <c:smooth val="0"/>
        </c:ser>
        <c:ser>
          <c:idx val="3"/>
          <c:order val="3"/>
          <c:tx>
            <c:strRef>
              <c:f>'spesa pub'!$A$86</c:f>
              <c:strCache>
                <c:ptCount val="1"/>
                <c:pt idx="0">
                  <c:v>Ireland</c:v>
                </c:pt>
              </c:strCache>
            </c:strRef>
          </c:tx>
          <c:spPr>
            <a:ln>
              <a:solidFill>
                <a:schemeClr val="accent3">
                  <a:lumMod val="60000"/>
                  <a:lumOff val="40000"/>
                </a:schemeClr>
              </a:solidFill>
              <a:prstDash val="sysDash"/>
            </a:ln>
          </c:spPr>
          <c:marker>
            <c:symbol val="none"/>
          </c:marker>
          <c:xVal>
            <c:numRef>
              <c:f>'spesa pub'!$B$82:$W$82</c:f>
              <c:numCache>
                <c:formatCode>General</c:formatCode>
                <c:ptCount val="22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</c:numCache>
            </c:numRef>
          </c:xVal>
          <c:yVal>
            <c:numRef>
              <c:f>'spesa pub'!$B$86:$W$86</c:f>
              <c:numCache>
                <c:formatCode>General</c:formatCode>
                <c:ptCount val="22"/>
                <c:pt idx="10">
                  <c:v>31.2</c:v>
                </c:pt>
                <c:pt idx="11">
                  <c:v>33.200000000000003</c:v>
                </c:pt>
                <c:pt idx="12">
                  <c:v>33.5</c:v>
                </c:pt>
                <c:pt idx="13">
                  <c:v>33.200000000000003</c:v>
                </c:pt>
                <c:pt idx="14">
                  <c:v>33.6</c:v>
                </c:pt>
                <c:pt idx="15">
                  <c:v>33.800000000000004</c:v>
                </c:pt>
                <c:pt idx="16">
                  <c:v>34.4</c:v>
                </c:pt>
                <c:pt idx="17">
                  <c:v>36.800000000000004</c:v>
                </c:pt>
                <c:pt idx="18">
                  <c:v>43.1</c:v>
                </c:pt>
                <c:pt idx="19">
                  <c:v>48.7</c:v>
                </c:pt>
                <c:pt idx="20">
                  <c:v>66.099999999999994</c:v>
                </c:pt>
                <c:pt idx="21">
                  <c:v>48.1</c:v>
                </c:pt>
              </c:numCache>
            </c:numRef>
          </c:yVal>
          <c:smooth val="0"/>
        </c:ser>
        <c:ser>
          <c:idx val="4"/>
          <c:order val="4"/>
          <c:tx>
            <c:strRef>
              <c:f>'spesa pub'!$A$87</c:f>
              <c:strCache>
                <c:ptCount val="1"/>
                <c:pt idx="0">
                  <c:v>Greece</c:v>
                </c:pt>
              </c:strCache>
            </c:strRef>
          </c:tx>
          <c:spPr>
            <a:ln>
              <a:prstDash val="sysDot"/>
            </a:ln>
          </c:spPr>
          <c:marker>
            <c:symbol val="none"/>
          </c:marker>
          <c:xVal>
            <c:numRef>
              <c:f>'spesa pub'!$B$82:$W$82</c:f>
              <c:numCache>
                <c:formatCode>General</c:formatCode>
                <c:ptCount val="22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</c:numCache>
            </c:numRef>
          </c:xVal>
          <c:yVal>
            <c:numRef>
              <c:f>'spesa pub'!$B$87:$W$87</c:f>
              <c:numCache>
                <c:formatCode>General</c:formatCode>
                <c:ptCount val="22"/>
                <c:pt idx="10">
                  <c:v>46.7</c:v>
                </c:pt>
                <c:pt idx="11">
                  <c:v>45.4</c:v>
                </c:pt>
                <c:pt idx="12">
                  <c:v>45.1</c:v>
                </c:pt>
                <c:pt idx="13">
                  <c:v>44.7</c:v>
                </c:pt>
                <c:pt idx="14">
                  <c:v>45.5</c:v>
                </c:pt>
                <c:pt idx="15">
                  <c:v>44.6</c:v>
                </c:pt>
                <c:pt idx="16">
                  <c:v>45.3</c:v>
                </c:pt>
                <c:pt idx="17">
                  <c:v>47.5</c:v>
                </c:pt>
                <c:pt idx="18">
                  <c:v>50.6</c:v>
                </c:pt>
                <c:pt idx="19">
                  <c:v>54</c:v>
                </c:pt>
                <c:pt idx="20">
                  <c:v>51.5</c:v>
                </c:pt>
                <c:pt idx="21">
                  <c:v>51.8</c:v>
                </c:pt>
              </c:numCache>
            </c:numRef>
          </c:yVal>
          <c:smooth val="0"/>
        </c:ser>
        <c:ser>
          <c:idx val="5"/>
          <c:order val="5"/>
          <c:tx>
            <c:strRef>
              <c:f>'spesa pub'!$A$88</c:f>
              <c:strCache>
                <c:ptCount val="1"/>
                <c:pt idx="0">
                  <c:v>Spain</c:v>
                </c:pt>
              </c:strCache>
            </c:strRef>
          </c:tx>
          <c:marker>
            <c:symbol val="none"/>
          </c:marker>
          <c:xVal>
            <c:numRef>
              <c:f>'spesa pub'!$B$82:$W$82</c:f>
              <c:numCache>
                <c:formatCode>General</c:formatCode>
                <c:ptCount val="22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</c:numCache>
            </c:numRef>
          </c:xVal>
          <c:yVal>
            <c:numRef>
              <c:f>'spesa pub'!$B$88:$W$88</c:f>
              <c:numCache>
                <c:formatCode>General</c:formatCode>
                <c:ptCount val="22"/>
                <c:pt idx="10">
                  <c:v>39.200000000000003</c:v>
                </c:pt>
                <c:pt idx="11">
                  <c:v>38.700000000000003</c:v>
                </c:pt>
                <c:pt idx="12">
                  <c:v>38.9</c:v>
                </c:pt>
                <c:pt idx="13">
                  <c:v>38.4</c:v>
                </c:pt>
                <c:pt idx="14">
                  <c:v>38.9</c:v>
                </c:pt>
                <c:pt idx="15">
                  <c:v>38.4</c:v>
                </c:pt>
                <c:pt idx="16">
                  <c:v>38.4</c:v>
                </c:pt>
                <c:pt idx="17">
                  <c:v>39.200000000000003</c:v>
                </c:pt>
                <c:pt idx="18">
                  <c:v>41.5</c:v>
                </c:pt>
                <c:pt idx="19">
                  <c:v>46.3</c:v>
                </c:pt>
                <c:pt idx="20">
                  <c:v>46.3</c:v>
                </c:pt>
                <c:pt idx="21">
                  <c:v>45.2</c:v>
                </c:pt>
              </c:numCache>
            </c:numRef>
          </c:yVal>
          <c:smooth val="0"/>
        </c:ser>
        <c:ser>
          <c:idx val="6"/>
          <c:order val="6"/>
          <c:tx>
            <c:strRef>
              <c:f>'spesa pub'!$A$89</c:f>
              <c:strCache>
                <c:ptCount val="1"/>
                <c:pt idx="0">
                  <c:v>France</c:v>
                </c:pt>
              </c:strCache>
            </c:strRef>
          </c:tx>
          <c:spPr>
            <a:ln w="57150">
              <a:solidFill>
                <a:schemeClr val="tx2">
                  <a:lumMod val="60000"/>
                  <a:lumOff val="40000"/>
                </a:schemeClr>
              </a:solidFill>
            </a:ln>
          </c:spPr>
          <c:marker>
            <c:symbol val="none"/>
          </c:marker>
          <c:xVal>
            <c:numRef>
              <c:f>'spesa pub'!$B$82:$W$82</c:f>
              <c:numCache>
                <c:formatCode>General</c:formatCode>
                <c:ptCount val="22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</c:numCache>
            </c:numRef>
          </c:xVal>
          <c:yVal>
            <c:numRef>
              <c:f>'spesa pub'!$B$89:$W$89</c:f>
              <c:numCache>
                <c:formatCode>General</c:formatCode>
                <c:ptCount val="22"/>
                <c:pt idx="10">
                  <c:v>51.7</c:v>
                </c:pt>
                <c:pt idx="11">
                  <c:v>51.7</c:v>
                </c:pt>
                <c:pt idx="12">
                  <c:v>52.9</c:v>
                </c:pt>
                <c:pt idx="13">
                  <c:v>53.4</c:v>
                </c:pt>
                <c:pt idx="14">
                  <c:v>53.3</c:v>
                </c:pt>
                <c:pt idx="15">
                  <c:v>53.6</c:v>
                </c:pt>
                <c:pt idx="16">
                  <c:v>53</c:v>
                </c:pt>
                <c:pt idx="17">
                  <c:v>52.6</c:v>
                </c:pt>
                <c:pt idx="18">
                  <c:v>53.3</c:v>
                </c:pt>
                <c:pt idx="19">
                  <c:v>56.8</c:v>
                </c:pt>
                <c:pt idx="20">
                  <c:v>56.6</c:v>
                </c:pt>
                <c:pt idx="21">
                  <c:v>56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16862128"/>
        <c:axId val="116862688"/>
      </c:scatterChart>
      <c:valAx>
        <c:axId val="1168621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16862688"/>
        <c:crosses val="autoZero"/>
        <c:crossBetween val="midCat"/>
      </c:valAx>
      <c:valAx>
        <c:axId val="11686268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16862128"/>
        <c:crosses val="autoZero"/>
        <c:crossBetween val="midCat"/>
      </c:valAx>
    </c:plotArea>
    <c:legend>
      <c:legendPos val="r"/>
      <c:layout>
        <c:manualLayout>
          <c:xMode val="edge"/>
          <c:yMode val="edge"/>
          <c:x val="0.67064705969020277"/>
          <c:y val="0.48416084448851843"/>
          <c:w val="0.20486378557318241"/>
          <c:h val="0.40069166727032485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it-IT" sz="2000" dirty="0"/>
              <a:t>Spesa</a:t>
            </a:r>
            <a:r>
              <a:rPr lang="it-IT" sz="2000" baseline="0" dirty="0"/>
              <a:t> pubblica per funzioni, </a:t>
            </a:r>
            <a:r>
              <a:rPr lang="it-IT" sz="1800" baseline="0" dirty="0"/>
              <a:t>% sul totale della spesa.</a:t>
            </a:r>
            <a:r>
              <a:rPr lang="it-IT" sz="1800" dirty="0"/>
              <a:t> </a:t>
            </a:r>
          </a:p>
        </c:rich>
      </c:tx>
      <c:layout>
        <c:manualLayout>
          <c:xMode val="edge"/>
          <c:yMode val="edge"/>
          <c:x val="0.12485388806339771"/>
          <c:y val="1.9047619047619053E-2"/>
        </c:manualLayout>
      </c:layout>
      <c:overlay val="1"/>
    </c:title>
    <c:autoTitleDeleted val="0"/>
    <c:plotArea>
      <c:layout>
        <c:manualLayout>
          <c:layoutTarget val="inner"/>
          <c:xMode val="edge"/>
          <c:yMode val="edge"/>
          <c:x val="0.11876823717986215"/>
          <c:y val="1.9373078365204351E-2"/>
          <c:w val="0.67405023711473866"/>
          <c:h val="0.92451531754224248"/>
        </c:manualLayout>
      </c:layout>
      <c:scatterChart>
        <c:scatterStyle val="lineMarker"/>
        <c:varyColors val="0"/>
        <c:ser>
          <c:idx val="1"/>
          <c:order val="0"/>
          <c:tx>
            <c:strRef>
              <c:f>'spesa pub'!$A$26</c:f>
              <c:strCache>
                <c:ptCount val="1"/>
                <c:pt idx="0">
                  <c:v>Protezione sociale</c:v>
                </c:pt>
              </c:strCache>
            </c:strRef>
          </c:tx>
          <c:spPr>
            <a:ln>
              <a:solidFill>
                <a:sysClr val="windowText" lastClr="000000"/>
              </a:solidFill>
            </a:ln>
          </c:spPr>
          <c:marker>
            <c:symbol val="none"/>
          </c:marker>
          <c:xVal>
            <c:numRef>
              <c:f>'spesa pub'!$B$24:$T$24</c:f>
              <c:numCache>
                <c:formatCode>General</c:formatCode>
                <c:ptCount val="19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</c:numCache>
            </c:numRef>
          </c:xVal>
          <c:yVal>
            <c:numRef>
              <c:f>'spesa pub'!$B$26:$T$26</c:f>
              <c:numCache>
                <c:formatCode>General</c:formatCode>
                <c:ptCount val="19"/>
                <c:pt idx="0">
                  <c:v>30.3</c:v>
                </c:pt>
                <c:pt idx="1">
                  <c:v>29.8</c:v>
                </c:pt>
                <c:pt idx="2">
                  <c:v>30.9</c:v>
                </c:pt>
                <c:pt idx="3">
                  <c:v>31.3</c:v>
                </c:pt>
                <c:pt idx="4">
                  <c:v>33.4</c:v>
                </c:pt>
                <c:pt idx="5">
                  <c:v>34.700000000000003</c:v>
                </c:pt>
                <c:pt idx="6">
                  <c:v>33.4</c:v>
                </c:pt>
                <c:pt idx="7">
                  <c:v>35.700000000000003</c:v>
                </c:pt>
                <c:pt idx="8">
                  <c:v>36.1</c:v>
                </c:pt>
                <c:pt idx="9">
                  <c:v>37.1</c:v>
                </c:pt>
                <c:pt idx="10">
                  <c:v>37.800000000000004</c:v>
                </c:pt>
                <c:pt idx="11">
                  <c:v>36.1</c:v>
                </c:pt>
                <c:pt idx="12">
                  <c:v>37.300000000000004</c:v>
                </c:pt>
                <c:pt idx="13">
                  <c:v>37</c:v>
                </c:pt>
                <c:pt idx="14">
                  <c:v>37.4</c:v>
                </c:pt>
                <c:pt idx="15">
                  <c:v>37.200000000000003</c:v>
                </c:pt>
                <c:pt idx="16">
                  <c:v>36.800000000000004</c:v>
                </c:pt>
                <c:pt idx="17">
                  <c:v>37.6</c:v>
                </c:pt>
                <c:pt idx="18">
                  <c:v>38.1</c:v>
                </c:pt>
              </c:numCache>
            </c:numRef>
          </c:yVal>
          <c:smooth val="0"/>
        </c:ser>
        <c:ser>
          <c:idx val="2"/>
          <c:order val="1"/>
          <c:tx>
            <c:strRef>
              <c:f>'spesa pub'!$A$27</c:f>
              <c:strCache>
                <c:ptCount val="1"/>
                <c:pt idx="0">
                  <c:v>Servizi generali </c:v>
                </c:pt>
              </c:strCache>
            </c:strRef>
          </c:tx>
          <c:spPr>
            <a:ln w="38100">
              <a:solidFill>
                <a:sysClr val="windowText" lastClr="000000"/>
              </a:solidFill>
              <a:prstDash val="sysDot"/>
            </a:ln>
          </c:spPr>
          <c:marker>
            <c:symbol val="none"/>
          </c:marker>
          <c:xVal>
            <c:numRef>
              <c:f>'spesa pub'!$B$24:$T$24</c:f>
              <c:numCache>
                <c:formatCode>General</c:formatCode>
                <c:ptCount val="19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</c:numCache>
            </c:numRef>
          </c:xVal>
          <c:yVal>
            <c:numRef>
              <c:f>'spesa pub'!$B$27:$T$27</c:f>
              <c:numCache>
                <c:formatCode>General</c:formatCode>
                <c:ptCount val="19"/>
                <c:pt idx="0">
                  <c:v>24.4</c:v>
                </c:pt>
                <c:pt idx="1">
                  <c:v>26.2</c:v>
                </c:pt>
                <c:pt idx="2">
                  <c:v>27.1</c:v>
                </c:pt>
                <c:pt idx="3">
                  <c:v>27.7</c:v>
                </c:pt>
                <c:pt idx="4">
                  <c:v>26.4</c:v>
                </c:pt>
                <c:pt idx="5">
                  <c:v>27</c:v>
                </c:pt>
                <c:pt idx="6">
                  <c:v>27</c:v>
                </c:pt>
                <c:pt idx="7">
                  <c:v>25.1</c:v>
                </c:pt>
                <c:pt idx="8">
                  <c:v>23</c:v>
                </c:pt>
                <c:pt idx="9">
                  <c:v>21.2</c:v>
                </c:pt>
                <c:pt idx="10">
                  <c:v>21.3</c:v>
                </c:pt>
                <c:pt idx="11">
                  <c:v>20.6</c:v>
                </c:pt>
                <c:pt idx="12">
                  <c:v>20</c:v>
                </c:pt>
                <c:pt idx="13">
                  <c:v>19.100000000000001</c:v>
                </c:pt>
                <c:pt idx="14">
                  <c:v>18.7</c:v>
                </c:pt>
                <c:pt idx="15">
                  <c:v>18.7</c:v>
                </c:pt>
                <c:pt idx="16">
                  <c:v>17.8</c:v>
                </c:pt>
                <c:pt idx="17">
                  <c:v>18.399999999999999</c:v>
                </c:pt>
                <c:pt idx="18">
                  <c:v>18.399999999999999</c:v>
                </c:pt>
              </c:numCache>
            </c:numRef>
          </c:yVal>
          <c:smooth val="0"/>
        </c:ser>
        <c:ser>
          <c:idx val="3"/>
          <c:order val="2"/>
          <c:tx>
            <c:strRef>
              <c:f>'spesa pub'!$A$28</c:f>
              <c:strCache>
                <c:ptCount val="1"/>
                <c:pt idx="0">
                  <c:v>Sanità</c:v>
                </c:pt>
              </c:strCache>
            </c:strRef>
          </c:tx>
          <c:spPr>
            <a:ln w="38100">
              <a:solidFill>
                <a:sysClr val="windowText" lastClr="000000"/>
              </a:solidFill>
              <a:prstDash val="dash"/>
            </a:ln>
          </c:spPr>
          <c:marker>
            <c:symbol val="none"/>
          </c:marker>
          <c:xVal>
            <c:numRef>
              <c:f>'spesa pub'!$B$24:$T$24</c:f>
              <c:numCache>
                <c:formatCode>General</c:formatCode>
                <c:ptCount val="19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</c:numCache>
            </c:numRef>
          </c:xVal>
          <c:yVal>
            <c:numRef>
              <c:f>'spesa pub'!$B$28:$T$28</c:f>
              <c:numCache>
                <c:formatCode>General</c:formatCode>
                <c:ptCount val="19"/>
                <c:pt idx="0">
                  <c:v>11.7</c:v>
                </c:pt>
                <c:pt idx="1">
                  <c:v>12</c:v>
                </c:pt>
                <c:pt idx="2">
                  <c:v>11.5</c:v>
                </c:pt>
                <c:pt idx="3">
                  <c:v>10.9</c:v>
                </c:pt>
                <c:pt idx="4">
                  <c:v>10.8</c:v>
                </c:pt>
                <c:pt idx="5">
                  <c:v>10.1</c:v>
                </c:pt>
                <c:pt idx="6">
                  <c:v>10.4</c:v>
                </c:pt>
                <c:pt idx="7">
                  <c:v>11</c:v>
                </c:pt>
                <c:pt idx="8">
                  <c:v>11.4</c:v>
                </c:pt>
                <c:pt idx="9">
                  <c:v>11.7</c:v>
                </c:pt>
                <c:pt idx="10">
                  <c:v>12.9</c:v>
                </c:pt>
                <c:pt idx="11">
                  <c:v>13</c:v>
                </c:pt>
                <c:pt idx="12">
                  <c:v>13.3</c:v>
                </c:pt>
                <c:pt idx="13">
                  <c:v>13</c:v>
                </c:pt>
                <c:pt idx="14">
                  <c:v>13.9</c:v>
                </c:pt>
                <c:pt idx="15">
                  <c:v>14.3</c:v>
                </c:pt>
                <c:pt idx="16">
                  <c:v>14.3</c:v>
                </c:pt>
                <c:pt idx="17">
                  <c:v>14.1</c:v>
                </c:pt>
                <c:pt idx="18">
                  <c:v>14.4</c:v>
                </c:pt>
              </c:numCache>
            </c:numRef>
          </c:yVal>
          <c:smooth val="0"/>
        </c:ser>
        <c:ser>
          <c:idx val="4"/>
          <c:order val="3"/>
          <c:tx>
            <c:strRef>
              <c:f>'spesa pub'!$A$29</c:f>
              <c:strCache>
                <c:ptCount val="1"/>
                <c:pt idx="0">
                  <c:v>Istruzione</c:v>
                </c:pt>
              </c:strCache>
            </c:strRef>
          </c:tx>
          <c:spPr>
            <a:ln w="57150"/>
          </c:spPr>
          <c:marker>
            <c:symbol val="none"/>
          </c:marker>
          <c:xVal>
            <c:numRef>
              <c:f>'spesa pub'!$B$24:$T$24</c:f>
              <c:numCache>
                <c:formatCode>General</c:formatCode>
                <c:ptCount val="19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</c:numCache>
            </c:numRef>
          </c:xVal>
          <c:yVal>
            <c:numRef>
              <c:f>'spesa pub'!$B$29:$T$29</c:f>
              <c:numCache>
                <c:formatCode>General</c:formatCode>
                <c:ptCount val="19"/>
                <c:pt idx="0">
                  <c:v>10.3</c:v>
                </c:pt>
                <c:pt idx="1">
                  <c:v>10</c:v>
                </c:pt>
                <c:pt idx="2">
                  <c:v>9.7000000000000011</c:v>
                </c:pt>
                <c:pt idx="3">
                  <c:v>9.4</c:v>
                </c:pt>
                <c:pt idx="4">
                  <c:v>9.3000000000000007</c:v>
                </c:pt>
                <c:pt idx="5">
                  <c:v>8.9</c:v>
                </c:pt>
                <c:pt idx="6">
                  <c:v>9.1</c:v>
                </c:pt>
                <c:pt idx="7">
                  <c:v>9.4</c:v>
                </c:pt>
                <c:pt idx="8">
                  <c:v>9.6</c:v>
                </c:pt>
                <c:pt idx="9">
                  <c:v>9.7000000000000011</c:v>
                </c:pt>
                <c:pt idx="10">
                  <c:v>9.9</c:v>
                </c:pt>
                <c:pt idx="11">
                  <c:v>9.6</c:v>
                </c:pt>
                <c:pt idx="12">
                  <c:v>9.9</c:v>
                </c:pt>
                <c:pt idx="13">
                  <c:v>9.9</c:v>
                </c:pt>
                <c:pt idx="14">
                  <c:v>9.4</c:v>
                </c:pt>
                <c:pt idx="15">
                  <c:v>9.5</c:v>
                </c:pt>
                <c:pt idx="16">
                  <c:v>9.2000000000000011</c:v>
                </c:pt>
                <c:pt idx="17">
                  <c:v>9.4</c:v>
                </c:pt>
                <c:pt idx="18">
                  <c:v>9.3000000000000007</c:v>
                </c:pt>
              </c:numCache>
            </c:numRef>
          </c:yVal>
          <c:smooth val="0"/>
        </c:ser>
        <c:ser>
          <c:idx val="5"/>
          <c:order val="4"/>
          <c:tx>
            <c:strRef>
              <c:f>'spesa pub'!$A$30</c:f>
              <c:strCache>
                <c:ptCount val="1"/>
                <c:pt idx="0">
                  <c:v>Affari economici</c:v>
                </c:pt>
              </c:strCache>
            </c:strRef>
          </c:tx>
          <c:spPr>
            <a:ln w="38100">
              <a:solidFill>
                <a:srgbClr val="FF0000"/>
              </a:solidFill>
            </a:ln>
          </c:spPr>
          <c:marker>
            <c:symbol val="none"/>
          </c:marker>
          <c:xVal>
            <c:numRef>
              <c:f>'spesa pub'!$B$24:$T$24</c:f>
              <c:numCache>
                <c:formatCode>General</c:formatCode>
                <c:ptCount val="19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</c:numCache>
            </c:numRef>
          </c:xVal>
          <c:yVal>
            <c:numRef>
              <c:f>'spesa pub'!$B$30:$T$30</c:f>
              <c:numCache>
                <c:formatCode>General</c:formatCode>
                <c:ptCount val="19"/>
                <c:pt idx="0">
                  <c:v>11.8</c:v>
                </c:pt>
                <c:pt idx="1">
                  <c:v>11</c:v>
                </c:pt>
                <c:pt idx="2">
                  <c:v>10.1</c:v>
                </c:pt>
                <c:pt idx="3">
                  <c:v>10.3</c:v>
                </c:pt>
                <c:pt idx="4">
                  <c:v>9.6</c:v>
                </c:pt>
                <c:pt idx="5">
                  <c:v>9.2000000000000011</c:v>
                </c:pt>
                <c:pt idx="6">
                  <c:v>9.6</c:v>
                </c:pt>
                <c:pt idx="7">
                  <c:v>8.1</c:v>
                </c:pt>
                <c:pt idx="8">
                  <c:v>8.9</c:v>
                </c:pt>
                <c:pt idx="9">
                  <c:v>9</c:v>
                </c:pt>
                <c:pt idx="10">
                  <c:v>6.7</c:v>
                </c:pt>
                <c:pt idx="11">
                  <c:v>9.9</c:v>
                </c:pt>
                <c:pt idx="12">
                  <c:v>9.5</c:v>
                </c:pt>
                <c:pt idx="13">
                  <c:v>9.3000000000000007</c:v>
                </c:pt>
                <c:pt idx="14">
                  <c:v>9</c:v>
                </c:pt>
                <c:pt idx="15">
                  <c:v>8.8000000000000007</c:v>
                </c:pt>
                <c:pt idx="16">
                  <c:v>10.7</c:v>
                </c:pt>
                <c:pt idx="17">
                  <c:v>9.3000000000000007</c:v>
                </c:pt>
                <c:pt idx="18">
                  <c:v>8.5</c:v>
                </c:pt>
              </c:numCache>
            </c:numRef>
          </c:yVal>
          <c:smooth val="0"/>
        </c:ser>
        <c:ser>
          <c:idx val="6"/>
          <c:order val="5"/>
          <c:tx>
            <c:strRef>
              <c:f>'spesa pub'!$A$31</c:f>
              <c:strCache>
                <c:ptCount val="1"/>
                <c:pt idx="0">
                  <c:v>Ordine pubblico e sicurezza</c:v>
                </c:pt>
              </c:strCache>
            </c:strRef>
          </c:tx>
          <c:marker>
            <c:symbol val="none"/>
          </c:marker>
          <c:xVal>
            <c:numRef>
              <c:f>'spesa pub'!$B$24:$T$24</c:f>
              <c:numCache>
                <c:formatCode>General</c:formatCode>
                <c:ptCount val="19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</c:numCache>
            </c:numRef>
          </c:xVal>
          <c:yVal>
            <c:numRef>
              <c:f>'spesa pub'!$B$31:$T$31</c:f>
              <c:numCache>
                <c:formatCode>General</c:formatCode>
                <c:ptCount val="19"/>
                <c:pt idx="0">
                  <c:v>3.8</c:v>
                </c:pt>
                <c:pt idx="1">
                  <c:v>3.7</c:v>
                </c:pt>
                <c:pt idx="2">
                  <c:v>3.6</c:v>
                </c:pt>
                <c:pt idx="3">
                  <c:v>3.7</c:v>
                </c:pt>
                <c:pt idx="4">
                  <c:v>3.9</c:v>
                </c:pt>
                <c:pt idx="5">
                  <c:v>3.9</c:v>
                </c:pt>
                <c:pt idx="6">
                  <c:v>4.0999999999999996</c:v>
                </c:pt>
                <c:pt idx="7">
                  <c:v>4.2</c:v>
                </c:pt>
                <c:pt idx="8">
                  <c:v>4.2</c:v>
                </c:pt>
                <c:pt idx="9">
                  <c:v>4.2</c:v>
                </c:pt>
                <c:pt idx="10">
                  <c:v>4.3</c:v>
                </c:pt>
                <c:pt idx="11">
                  <c:v>4.0999999999999996</c:v>
                </c:pt>
                <c:pt idx="12">
                  <c:v>4.0999999999999996</c:v>
                </c:pt>
                <c:pt idx="13">
                  <c:v>4.0999999999999996</c:v>
                </c:pt>
                <c:pt idx="14">
                  <c:v>4.0999999999999996</c:v>
                </c:pt>
                <c:pt idx="15">
                  <c:v>4.0999999999999996</c:v>
                </c:pt>
                <c:pt idx="16">
                  <c:v>4</c:v>
                </c:pt>
                <c:pt idx="17">
                  <c:v>3.8</c:v>
                </c:pt>
                <c:pt idx="18">
                  <c:v>3.8</c:v>
                </c:pt>
              </c:numCache>
            </c:numRef>
          </c:yVal>
          <c:smooth val="0"/>
        </c:ser>
        <c:ser>
          <c:idx val="7"/>
          <c:order val="6"/>
          <c:tx>
            <c:strRef>
              <c:f>'spesa pub'!$A$32</c:f>
              <c:strCache>
                <c:ptCount val="1"/>
                <c:pt idx="0">
                  <c:v>Difesa</c:v>
                </c:pt>
              </c:strCache>
            </c:strRef>
          </c:tx>
          <c:marker>
            <c:symbol val="none"/>
          </c:marker>
          <c:xVal>
            <c:numRef>
              <c:f>'spesa pub'!$B$24:$T$24</c:f>
              <c:numCache>
                <c:formatCode>General</c:formatCode>
                <c:ptCount val="19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</c:numCache>
            </c:numRef>
          </c:xVal>
          <c:yVal>
            <c:numRef>
              <c:f>'spesa pub'!$B$32:$T$32</c:f>
              <c:numCache>
                <c:formatCode>General</c:formatCode>
                <c:ptCount val="19"/>
                <c:pt idx="0">
                  <c:v>2.9</c:v>
                </c:pt>
                <c:pt idx="1">
                  <c:v>2.8</c:v>
                </c:pt>
                <c:pt idx="2">
                  <c:v>2.8</c:v>
                </c:pt>
                <c:pt idx="3">
                  <c:v>2.6</c:v>
                </c:pt>
                <c:pt idx="4">
                  <c:v>2.6</c:v>
                </c:pt>
                <c:pt idx="5">
                  <c:v>2.2999999999999998</c:v>
                </c:pt>
                <c:pt idx="6">
                  <c:v>2.2999999999999998</c:v>
                </c:pt>
                <c:pt idx="7">
                  <c:v>2.2000000000000002</c:v>
                </c:pt>
                <c:pt idx="8">
                  <c:v>2.2999999999999998</c:v>
                </c:pt>
                <c:pt idx="9">
                  <c:v>2.5</c:v>
                </c:pt>
                <c:pt idx="10">
                  <c:v>2.5</c:v>
                </c:pt>
                <c:pt idx="11">
                  <c:v>2.5</c:v>
                </c:pt>
                <c:pt idx="12">
                  <c:v>2.8</c:v>
                </c:pt>
                <c:pt idx="13">
                  <c:v>3.2</c:v>
                </c:pt>
                <c:pt idx="14">
                  <c:v>3.1</c:v>
                </c:pt>
                <c:pt idx="15">
                  <c:v>3</c:v>
                </c:pt>
                <c:pt idx="16">
                  <c:v>2.8</c:v>
                </c:pt>
                <c:pt idx="17">
                  <c:v>2.9</c:v>
                </c:pt>
                <c:pt idx="18">
                  <c:v>3</c:v>
                </c:pt>
              </c:numCache>
            </c:numRef>
          </c:yVal>
          <c:smooth val="0"/>
        </c:ser>
        <c:ser>
          <c:idx val="8"/>
          <c:order val="7"/>
          <c:tx>
            <c:strRef>
              <c:f>'spesa pub'!$A$33</c:f>
              <c:strCache>
                <c:ptCount val="1"/>
                <c:pt idx="0">
                  <c:v>Abitazioni e assetto del territorio</c:v>
                </c:pt>
              </c:strCache>
            </c:strRef>
          </c:tx>
          <c:marker>
            <c:symbol val="none"/>
          </c:marker>
          <c:xVal>
            <c:numRef>
              <c:f>'spesa pub'!$B$24:$T$24</c:f>
              <c:numCache>
                <c:formatCode>General</c:formatCode>
                <c:ptCount val="19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</c:numCache>
            </c:numRef>
          </c:xVal>
          <c:yVal>
            <c:numRef>
              <c:f>'spesa pub'!$B$33:$T$33</c:f>
              <c:numCache>
                <c:formatCode>General</c:formatCode>
                <c:ptCount val="19"/>
                <c:pt idx="0">
                  <c:v>2.6</c:v>
                </c:pt>
                <c:pt idx="1">
                  <c:v>2.4</c:v>
                </c:pt>
                <c:pt idx="2">
                  <c:v>2.2999999999999998</c:v>
                </c:pt>
                <c:pt idx="3">
                  <c:v>2.1</c:v>
                </c:pt>
                <c:pt idx="4">
                  <c:v>1.9000000000000001</c:v>
                </c:pt>
                <c:pt idx="5">
                  <c:v>1.8</c:v>
                </c:pt>
                <c:pt idx="6">
                  <c:v>1.9000000000000001</c:v>
                </c:pt>
                <c:pt idx="7">
                  <c:v>1.9000000000000001</c:v>
                </c:pt>
                <c:pt idx="8">
                  <c:v>2.1</c:v>
                </c:pt>
                <c:pt idx="9">
                  <c:v>2</c:v>
                </c:pt>
                <c:pt idx="10">
                  <c:v>2</c:v>
                </c:pt>
                <c:pt idx="11">
                  <c:v>1.7</c:v>
                </c:pt>
                <c:pt idx="12">
                  <c:v>0.4</c:v>
                </c:pt>
                <c:pt idx="13">
                  <c:v>1.7</c:v>
                </c:pt>
                <c:pt idx="14">
                  <c:v>1.6</c:v>
                </c:pt>
                <c:pt idx="15">
                  <c:v>1.6</c:v>
                </c:pt>
                <c:pt idx="16">
                  <c:v>1.7</c:v>
                </c:pt>
                <c:pt idx="17">
                  <c:v>1.7</c:v>
                </c:pt>
                <c:pt idx="18">
                  <c:v>1.7</c:v>
                </c:pt>
              </c:numCache>
            </c:numRef>
          </c:yVal>
          <c:smooth val="0"/>
        </c:ser>
        <c:ser>
          <c:idx val="9"/>
          <c:order val="8"/>
          <c:tx>
            <c:strRef>
              <c:f>'spesa pub'!$A$34</c:f>
              <c:strCache>
                <c:ptCount val="1"/>
                <c:pt idx="0">
                  <c:v>Attività ricreative, culturali e di culto</c:v>
                </c:pt>
              </c:strCache>
            </c:strRef>
          </c:tx>
          <c:marker>
            <c:symbol val="none"/>
          </c:marker>
          <c:xVal>
            <c:numRef>
              <c:f>'spesa pub'!$B$24:$T$24</c:f>
              <c:numCache>
                <c:formatCode>General</c:formatCode>
                <c:ptCount val="19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</c:numCache>
            </c:numRef>
          </c:xVal>
          <c:yVal>
            <c:numRef>
              <c:f>'spesa pub'!$B$34:$T$34</c:f>
              <c:numCache>
                <c:formatCode>General</c:formatCode>
                <c:ptCount val="19"/>
                <c:pt idx="0">
                  <c:v>1.4</c:v>
                </c:pt>
                <c:pt idx="1">
                  <c:v>1.3</c:v>
                </c:pt>
                <c:pt idx="2">
                  <c:v>1.3</c:v>
                </c:pt>
                <c:pt idx="3">
                  <c:v>1.3</c:v>
                </c:pt>
                <c:pt idx="4">
                  <c:v>1.4</c:v>
                </c:pt>
                <c:pt idx="5">
                  <c:v>1.4</c:v>
                </c:pt>
                <c:pt idx="6">
                  <c:v>1.5</c:v>
                </c:pt>
                <c:pt idx="7">
                  <c:v>1.7</c:v>
                </c:pt>
                <c:pt idx="8">
                  <c:v>1.6</c:v>
                </c:pt>
                <c:pt idx="9">
                  <c:v>1.7</c:v>
                </c:pt>
                <c:pt idx="10">
                  <c:v>1.7</c:v>
                </c:pt>
                <c:pt idx="11">
                  <c:v>1.6</c:v>
                </c:pt>
                <c:pt idx="12">
                  <c:v>1.6</c:v>
                </c:pt>
                <c:pt idx="13">
                  <c:v>1.6</c:v>
                </c:pt>
                <c:pt idx="14">
                  <c:v>1.7</c:v>
                </c:pt>
                <c:pt idx="15">
                  <c:v>1.7</c:v>
                </c:pt>
                <c:pt idx="16">
                  <c:v>1.6</c:v>
                </c:pt>
                <c:pt idx="17">
                  <c:v>1.7</c:v>
                </c:pt>
                <c:pt idx="18">
                  <c:v>1.7</c:v>
                </c:pt>
              </c:numCache>
            </c:numRef>
          </c:yVal>
          <c:smooth val="0"/>
        </c:ser>
        <c:ser>
          <c:idx val="10"/>
          <c:order val="9"/>
          <c:tx>
            <c:strRef>
              <c:f>'spesa pub'!$A$35</c:f>
              <c:strCache>
                <c:ptCount val="1"/>
                <c:pt idx="0">
                  <c:v>Protezione dell'ambiente</c:v>
                </c:pt>
              </c:strCache>
            </c:strRef>
          </c:tx>
          <c:marker>
            <c:symbol val="none"/>
          </c:marker>
          <c:xVal>
            <c:numRef>
              <c:f>'spesa pub'!$B$24:$T$24</c:f>
              <c:numCache>
                <c:formatCode>General</c:formatCode>
                <c:ptCount val="19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</c:numCache>
            </c:numRef>
          </c:xVal>
          <c:yVal>
            <c:numRef>
              <c:f>'spesa pub'!$B$35:$T$35</c:f>
              <c:numCache>
                <c:formatCode>General</c:formatCode>
                <c:ptCount val="19"/>
                <c:pt idx="0">
                  <c:v>0.8</c:v>
                </c:pt>
                <c:pt idx="1">
                  <c:v>0.8</c:v>
                </c:pt>
                <c:pt idx="2">
                  <c:v>0.70000000000000062</c:v>
                </c:pt>
                <c:pt idx="3">
                  <c:v>0.70000000000000062</c:v>
                </c:pt>
                <c:pt idx="4">
                  <c:v>0.70000000000000062</c:v>
                </c:pt>
                <c:pt idx="5">
                  <c:v>0.70000000000000062</c:v>
                </c:pt>
                <c:pt idx="6">
                  <c:v>0.70000000000000062</c:v>
                </c:pt>
                <c:pt idx="7">
                  <c:v>0.70000000000000062</c:v>
                </c:pt>
                <c:pt idx="8">
                  <c:v>0.8</c:v>
                </c:pt>
                <c:pt idx="9">
                  <c:v>0.9</c:v>
                </c:pt>
                <c:pt idx="10">
                  <c:v>0.9</c:v>
                </c:pt>
                <c:pt idx="11">
                  <c:v>0.9</c:v>
                </c:pt>
                <c:pt idx="12">
                  <c:v>1.1000000000000001</c:v>
                </c:pt>
                <c:pt idx="13">
                  <c:v>1.1000000000000001</c:v>
                </c:pt>
                <c:pt idx="14">
                  <c:v>1.1000000000000001</c:v>
                </c:pt>
                <c:pt idx="15">
                  <c:v>1.1000000000000001</c:v>
                </c:pt>
                <c:pt idx="16">
                  <c:v>1.1000000000000001</c:v>
                </c:pt>
                <c:pt idx="17">
                  <c:v>1.1000000000000001</c:v>
                </c:pt>
                <c:pt idx="18">
                  <c:v>1.1000000000000001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16869968"/>
        <c:axId val="116870528"/>
      </c:scatterChart>
      <c:valAx>
        <c:axId val="1168699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16870528"/>
        <c:crosses val="autoZero"/>
        <c:crossBetween val="midCat"/>
      </c:valAx>
      <c:valAx>
        <c:axId val="11687052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16869968"/>
        <c:crosses val="autoZero"/>
        <c:crossBetween val="midCat"/>
      </c:valAx>
    </c:plotArea>
    <c:legend>
      <c:legendPos val="r"/>
      <c:legendEntry>
        <c:idx val="0"/>
        <c:txPr>
          <a:bodyPr/>
          <a:lstStyle/>
          <a:p>
            <a:pPr>
              <a:defRPr sz="1100"/>
            </a:pPr>
            <a:endParaRPr lang="it-IT"/>
          </a:p>
        </c:txPr>
      </c:legendEntry>
      <c:layout>
        <c:manualLayout>
          <c:xMode val="edge"/>
          <c:yMode val="edge"/>
          <c:x val="0.76755234718988563"/>
          <c:y val="0.19430748716421156"/>
          <c:w val="0.22377258563333369"/>
          <c:h val="0.35214823147106611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</cdr:x>
      <cdr:y>0.02239</cdr:y>
    </cdr:from>
    <cdr:to>
      <cdr:x>1</cdr:x>
      <cdr:y>0.27153</cdr:y>
    </cdr:to>
    <cdr:sp macro="" textlink="">
      <cdr:nvSpPr>
        <cdr:cNvPr id="2" name="CasellaDiTesto 1"/>
        <cdr:cNvSpPr txBox="1"/>
      </cdr:nvSpPr>
      <cdr:spPr>
        <a:xfrm xmlns:a="http://schemas.openxmlformats.org/drawingml/2006/main">
          <a:off x="0" y="101940"/>
          <a:ext cx="6772275" cy="113430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it-IT" sz="1100"/>
        </a:p>
      </cdr:txBody>
    </cdr:sp>
  </cdr:relSizeAnchor>
  <cdr:relSizeAnchor xmlns:cdr="http://schemas.openxmlformats.org/drawingml/2006/chartDrawing">
    <cdr:from>
      <cdr:x>0.34306</cdr:x>
      <cdr:y>0.16581</cdr:y>
    </cdr:from>
    <cdr:to>
      <cdr:x>0.44978</cdr:x>
      <cdr:y>0.2358</cdr:y>
    </cdr:to>
    <cdr:sp macro="" textlink="">
      <cdr:nvSpPr>
        <cdr:cNvPr id="3" name="CasellaDiTesto 2"/>
        <cdr:cNvSpPr txBox="1"/>
      </cdr:nvSpPr>
      <cdr:spPr>
        <a:xfrm xmlns:a="http://schemas.openxmlformats.org/drawingml/2006/main">
          <a:off x="2099572" y="663085"/>
          <a:ext cx="653153" cy="27988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it-IT" sz="1100"/>
            <a:t>Max</a:t>
          </a:r>
        </a:p>
      </cdr:txBody>
    </cdr:sp>
  </cdr:relSizeAnchor>
  <cdr:relSizeAnchor xmlns:cdr="http://schemas.openxmlformats.org/drawingml/2006/chartDrawing">
    <cdr:from>
      <cdr:x>0.24679</cdr:x>
      <cdr:y>0.62321</cdr:y>
    </cdr:from>
    <cdr:to>
      <cdr:x>0.33773</cdr:x>
      <cdr:y>0.70025</cdr:y>
    </cdr:to>
    <cdr:sp macro="" textlink="">
      <cdr:nvSpPr>
        <cdr:cNvPr id="4" name="CasellaDiTesto 3"/>
        <cdr:cNvSpPr txBox="1"/>
      </cdr:nvSpPr>
      <cdr:spPr>
        <a:xfrm xmlns:a="http://schemas.openxmlformats.org/drawingml/2006/main">
          <a:off x="1510387" y="2492263"/>
          <a:ext cx="556538" cy="30808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it-IT" sz="1100"/>
            <a:t>Min</a:t>
          </a:r>
        </a:p>
      </cdr:txBody>
    </cdr:sp>
  </cdr:relSizeAnchor>
  <cdr:relSizeAnchor xmlns:cdr="http://schemas.openxmlformats.org/drawingml/2006/chartDrawing">
    <cdr:from>
      <cdr:x>0.29948</cdr:x>
      <cdr:y>0.37358</cdr:y>
    </cdr:from>
    <cdr:to>
      <cdr:x>0.45289</cdr:x>
      <cdr:y>0.47636</cdr:y>
    </cdr:to>
    <cdr:sp macro="" textlink="">
      <cdr:nvSpPr>
        <cdr:cNvPr id="5" name="CasellaDiTesto 4"/>
        <cdr:cNvSpPr txBox="1"/>
      </cdr:nvSpPr>
      <cdr:spPr>
        <a:xfrm xmlns:a="http://schemas.openxmlformats.org/drawingml/2006/main">
          <a:off x="1832857" y="1493974"/>
          <a:ext cx="938918" cy="41102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it-IT" sz="1100"/>
            <a:t>media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C73E54-9026-4DA3-8A28-72A4FC7911D0}" type="datetimeFigureOut">
              <a:rPr lang="it-IT" smtClean="0"/>
              <a:t>10/02/2014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3D4C1-BE90-496C-8135-CE6759AB1A0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141415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677863" algn="l"/>
                <a:tab pos="1355725" algn="l"/>
                <a:tab pos="2036763" algn="l"/>
                <a:tab pos="2714625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677863" algn="l"/>
                <a:tab pos="1355725" algn="l"/>
                <a:tab pos="2036763" algn="l"/>
                <a:tab pos="2714625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677863" algn="l"/>
                <a:tab pos="1355725" algn="l"/>
                <a:tab pos="2036763" algn="l"/>
                <a:tab pos="2714625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677863" algn="l"/>
                <a:tab pos="1355725" algn="l"/>
                <a:tab pos="2036763" algn="l"/>
                <a:tab pos="2714625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677863" algn="l"/>
                <a:tab pos="1355725" algn="l"/>
                <a:tab pos="2036763" algn="l"/>
                <a:tab pos="2714625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677863" algn="l"/>
                <a:tab pos="1355725" algn="l"/>
                <a:tab pos="2036763" algn="l"/>
                <a:tab pos="2714625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677863" algn="l"/>
                <a:tab pos="1355725" algn="l"/>
                <a:tab pos="2036763" algn="l"/>
                <a:tab pos="2714625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677863" algn="l"/>
                <a:tab pos="1355725" algn="l"/>
                <a:tab pos="2036763" algn="l"/>
                <a:tab pos="2714625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677863" algn="l"/>
                <a:tab pos="1355725" algn="l"/>
                <a:tab pos="2036763" algn="l"/>
                <a:tab pos="2714625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1016B631-BB67-42A1-B462-F4D3AB1DA9A4}" type="slidenum">
              <a:rPr lang="en-US" sz="1300" smtClean="0"/>
              <a:pPr>
                <a:spcBef>
                  <a:spcPct val="0"/>
                </a:spcBef>
              </a:pPr>
              <a:t>11</a:t>
            </a:fld>
            <a:endParaRPr lang="en-US" sz="1300" smtClean="0"/>
          </a:p>
        </p:txBody>
      </p:sp>
      <p:sp>
        <p:nvSpPr>
          <p:cNvPr id="819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19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1038" y="4714875"/>
            <a:ext cx="5437187" cy="446722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59364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5E56E-E9E5-44C9-9F6E-D59FF20F5CF2}" type="datetimeFigureOut">
              <a:rPr lang="it-IT" smtClean="0"/>
              <a:t>10/02/2014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216E1-CC06-4D0A-9D3E-04A0C37B3F7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958243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5E56E-E9E5-44C9-9F6E-D59FF20F5CF2}" type="datetimeFigureOut">
              <a:rPr lang="it-IT" smtClean="0"/>
              <a:t>10/02/2014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216E1-CC06-4D0A-9D3E-04A0C37B3F7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978453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5E56E-E9E5-44C9-9F6E-D59FF20F5CF2}" type="datetimeFigureOut">
              <a:rPr lang="it-IT" smtClean="0"/>
              <a:t>10/02/2014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216E1-CC06-4D0A-9D3E-04A0C37B3F7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666373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5E56E-E9E5-44C9-9F6E-D59FF20F5CF2}" type="datetimeFigureOut">
              <a:rPr lang="it-IT" smtClean="0"/>
              <a:t>10/02/2014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216E1-CC06-4D0A-9D3E-04A0C37B3F7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364294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5E56E-E9E5-44C9-9F6E-D59FF20F5CF2}" type="datetimeFigureOut">
              <a:rPr lang="it-IT" smtClean="0"/>
              <a:t>10/02/2014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216E1-CC06-4D0A-9D3E-04A0C37B3F7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667349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5E56E-E9E5-44C9-9F6E-D59FF20F5CF2}" type="datetimeFigureOut">
              <a:rPr lang="it-IT" smtClean="0"/>
              <a:t>10/02/2014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216E1-CC06-4D0A-9D3E-04A0C37B3F7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399887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5E56E-E9E5-44C9-9F6E-D59FF20F5CF2}" type="datetimeFigureOut">
              <a:rPr lang="it-IT" smtClean="0"/>
              <a:t>10/02/2014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216E1-CC06-4D0A-9D3E-04A0C37B3F7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715822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5E56E-E9E5-44C9-9F6E-D59FF20F5CF2}" type="datetimeFigureOut">
              <a:rPr lang="it-IT" smtClean="0"/>
              <a:t>10/02/2014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216E1-CC06-4D0A-9D3E-04A0C37B3F7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965130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5E56E-E9E5-44C9-9F6E-D59FF20F5CF2}" type="datetimeFigureOut">
              <a:rPr lang="it-IT" smtClean="0"/>
              <a:t>10/02/2014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216E1-CC06-4D0A-9D3E-04A0C37B3F7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729504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5E56E-E9E5-44C9-9F6E-D59FF20F5CF2}" type="datetimeFigureOut">
              <a:rPr lang="it-IT" smtClean="0"/>
              <a:t>10/02/2014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216E1-CC06-4D0A-9D3E-04A0C37B3F7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534236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5E56E-E9E5-44C9-9F6E-D59FF20F5CF2}" type="datetimeFigureOut">
              <a:rPr lang="it-IT" smtClean="0"/>
              <a:t>10/02/2014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216E1-CC06-4D0A-9D3E-04A0C37B3F7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860773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95E56E-E9E5-44C9-9F6E-D59FF20F5CF2}" type="datetimeFigureOut">
              <a:rPr lang="it-IT" smtClean="0"/>
              <a:t>10/02/2014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8216E1-CC06-4D0A-9D3E-04A0C37B3F7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95455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magin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6154" y="0"/>
            <a:ext cx="6096000" cy="6935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289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5003" y="-92016"/>
            <a:ext cx="7270152" cy="7162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528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sellaDiTesto 6"/>
          <p:cNvSpPr txBox="1"/>
          <p:nvPr/>
        </p:nvSpPr>
        <p:spPr>
          <a:xfrm>
            <a:off x="1162050" y="238125"/>
            <a:ext cx="93059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it-IT" dirty="0"/>
              <a:t>Inflazione: 1956-2012.</a:t>
            </a:r>
          </a:p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it-IT" dirty="0"/>
              <a:t>Tasso di variazione annuo dell'indice dei  prezzi al consumo. </a:t>
            </a:r>
          </a:p>
        </p:txBody>
      </p:sp>
      <p:graphicFrame>
        <p:nvGraphicFramePr>
          <p:cNvPr id="11" name="Grafico 10"/>
          <p:cNvGraphicFramePr/>
          <p:nvPr>
            <p:extLst>
              <p:ext uri="{D42A27DB-BD31-4B8C-83A1-F6EECF244321}">
                <p14:modId xmlns:p14="http://schemas.microsoft.com/office/powerpoint/2010/main" val="1783248136"/>
              </p:ext>
            </p:extLst>
          </p:nvPr>
        </p:nvGraphicFramePr>
        <p:xfrm>
          <a:off x="3035935" y="1604962"/>
          <a:ext cx="6120130" cy="36480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3437806" y="5527790"/>
            <a:ext cx="583264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Fonte: </a:t>
            </a:r>
            <a:r>
              <a:rPr kumimoji="0" lang="it-IT" sz="12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OECD.Stat</a:t>
            </a:r>
            <a:r>
              <a:rPr kumimoji="0" lang="it-IT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it-IT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8121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sellaDiTesto 6"/>
          <p:cNvSpPr txBox="1"/>
          <p:nvPr/>
        </p:nvSpPr>
        <p:spPr>
          <a:xfrm>
            <a:off x="1596392" y="219075"/>
            <a:ext cx="9305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it-IT" dirty="0" smtClean="0"/>
              <a:t>Tasso di disoccupazione. 1956-2012 </a:t>
            </a:r>
            <a:endParaRPr lang="it-IT" dirty="0"/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3056806" y="5518265"/>
            <a:ext cx="583264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Fonte: </a:t>
            </a:r>
            <a:r>
              <a:rPr kumimoji="0" lang="it-IT" sz="12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OECD.Stat</a:t>
            </a:r>
            <a:r>
              <a:rPr kumimoji="0" lang="it-IT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it-IT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Grafico 4"/>
          <p:cNvGraphicFramePr/>
          <p:nvPr>
            <p:extLst>
              <p:ext uri="{D42A27DB-BD31-4B8C-83A1-F6EECF244321}">
                <p14:modId xmlns:p14="http://schemas.microsoft.com/office/powerpoint/2010/main" val="62383724"/>
              </p:ext>
            </p:extLst>
          </p:nvPr>
        </p:nvGraphicFramePr>
        <p:xfrm>
          <a:off x="3035935" y="1431290"/>
          <a:ext cx="6120130" cy="39954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31771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sellaDiTesto 6"/>
          <p:cNvSpPr txBox="1"/>
          <p:nvPr/>
        </p:nvSpPr>
        <p:spPr>
          <a:xfrm>
            <a:off x="1866900" y="209550"/>
            <a:ext cx="9305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/>
              <a:t>Livello e tasso di crescita (scala a destra)  del debito pubblico in ITALIA.   1951-2013</a:t>
            </a:r>
            <a:endParaRPr lang="it-IT" dirty="0"/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3056806" y="5333599"/>
            <a:ext cx="583264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it-IT" sz="1200" i="1" dirty="0" smtClean="0"/>
              <a:t>Fonti </a:t>
            </a:r>
            <a:r>
              <a:rPr lang="it-IT" sz="1200" dirty="0"/>
              <a:t>. Fino al 2007: M. Francese, A. Pace</a:t>
            </a:r>
            <a:r>
              <a:rPr lang="it-IT" sz="1200" i="1" dirty="0"/>
              <a:t> , Il debito pubblico italiano dall'Unità a oggi , Questioni di Economia e Finanza (</a:t>
            </a:r>
            <a:r>
              <a:rPr lang="it-IT" sz="1200" i="1" dirty="0" err="1"/>
              <a:t>occasional</a:t>
            </a:r>
            <a:r>
              <a:rPr lang="it-IT" sz="1200" i="1" dirty="0"/>
              <a:t> </a:t>
            </a:r>
            <a:r>
              <a:rPr lang="it-IT" sz="1200" i="1" dirty="0" err="1"/>
              <a:t>papers</a:t>
            </a:r>
            <a:r>
              <a:rPr lang="it-IT" sz="1200" i="1" dirty="0"/>
              <a:t>), ottobre 2008 , n°31</a:t>
            </a:r>
            <a:r>
              <a:rPr lang="it-IT" sz="1200" dirty="0"/>
              <a:t> Banca d' Italia . Per gli anni successivi : ISTAT.</a:t>
            </a:r>
          </a:p>
        </p:txBody>
      </p:sp>
      <p:graphicFrame>
        <p:nvGraphicFramePr>
          <p:cNvPr id="8" name="Grafico 7"/>
          <p:cNvGraphicFramePr/>
          <p:nvPr/>
        </p:nvGraphicFramePr>
        <p:xfrm>
          <a:off x="2995612" y="1795462"/>
          <a:ext cx="6200775" cy="32670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16183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sellaDiTesto 6"/>
          <p:cNvSpPr txBox="1"/>
          <p:nvPr/>
        </p:nvSpPr>
        <p:spPr>
          <a:xfrm>
            <a:off x="1866900" y="209550"/>
            <a:ext cx="9305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Tasso di crescita del PIL in ITALIA: 1952-2012</a:t>
            </a:r>
            <a:endParaRPr lang="it-IT" dirty="0"/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3056806" y="5425932"/>
            <a:ext cx="583264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it-IT" sz="1200" i="1" dirty="0"/>
              <a:t>Fonte: ISTAT. Valori a prezzi  "concatenati" (dal 1970) o "costanti" (in precedenza).</a:t>
            </a:r>
            <a:r>
              <a:rPr lang="it-IT" sz="1200" b="1" dirty="0"/>
              <a:t> </a:t>
            </a:r>
            <a:endParaRPr lang="it-IT" sz="1200" dirty="0"/>
          </a:p>
          <a:p>
            <a:r>
              <a:rPr lang="it-IT" sz="1200" dirty="0" smtClean="0"/>
              <a:t>.</a:t>
            </a:r>
            <a:endParaRPr lang="it-IT" sz="1200" dirty="0"/>
          </a:p>
        </p:txBody>
      </p:sp>
      <p:graphicFrame>
        <p:nvGraphicFramePr>
          <p:cNvPr id="5" name="Grafico 4"/>
          <p:cNvGraphicFramePr/>
          <p:nvPr>
            <p:extLst>
              <p:ext uri="{D42A27DB-BD31-4B8C-83A1-F6EECF244321}">
                <p14:modId xmlns:p14="http://schemas.microsoft.com/office/powerpoint/2010/main" val="2389337280"/>
              </p:ext>
            </p:extLst>
          </p:nvPr>
        </p:nvGraphicFramePr>
        <p:xfrm>
          <a:off x="3035935" y="1614487"/>
          <a:ext cx="6120130" cy="3629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188604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sellaDiTesto 6"/>
          <p:cNvSpPr txBox="1"/>
          <p:nvPr/>
        </p:nvSpPr>
        <p:spPr>
          <a:xfrm>
            <a:off x="1866900" y="209550"/>
            <a:ext cx="9305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/>
              <a:t>Tassi di crescita della produttività nell'area euro</a:t>
            </a:r>
            <a:endParaRPr lang="it-IT" dirty="0"/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3056806" y="5425932"/>
            <a:ext cx="583264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1200" i="1" dirty="0" err="1"/>
              <a:t>Fonte</a:t>
            </a:r>
            <a:r>
              <a:rPr lang="en-US" sz="1200" i="1" dirty="0"/>
              <a:t> :  The EEAG Report on the European Economy 2013: “Rebalancing Europe”. </a:t>
            </a:r>
            <a:r>
              <a:rPr lang="it-IT" sz="1200" i="1" dirty="0"/>
              <a:t>I dati originari sono EUROSTAT.</a:t>
            </a:r>
            <a:endParaRPr lang="it-IT" sz="1200" dirty="0"/>
          </a:p>
        </p:txBody>
      </p:sp>
      <p:graphicFrame>
        <p:nvGraphicFramePr>
          <p:cNvPr id="6" name="Grafico 5"/>
          <p:cNvGraphicFramePr/>
          <p:nvPr>
            <p:extLst>
              <p:ext uri="{D42A27DB-BD31-4B8C-83A1-F6EECF244321}">
                <p14:modId xmlns:p14="http://schemas.microsoft.com/office/powerpoint/2010/main" val="983161754"/>
              </p:ext>
            </p:extLst>
          </p:nvPr>
        </p:nvGraphicFramePr>
        <p:xfrm>
          <a:off x="3056806" y="1209675"/>
          <a:ext cx="6267450" cy="3733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6574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375409" y="688023"/>
            <a:ext cx="9963150" cy="2278062"/>
          </a:xfrm>
        </p:spPr>
        <p:txBody>
          <a:bodyPr>
            <a:noAutofit/>
          </a:bodyPr>
          <a:lstStyle/>
          <a:p>
            <a:pPr marL="857250" indent="-857250" algn="l">
              <a:buFont typeface="Arial" panose="020B0604020202020204" pitchFamily="34" charset="0"/>
              <a:buChar char="•"/>
            </a:pPr>
            <a:r>
              <a:rPr lang="it-IT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fattore O-I</a:t>
            </a:r>
            <a:br>
              <a:rPr lang="it-IT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it-IT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it-IT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it-IT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		organizzazione e imprenditorialità</a:t>
            </a:r>
            <a:endParaRPr lang="it-IT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3999" y="3819207"/>
            <a:ext cx="9401175" cy="2027237"/>
          </a:xfrm>
        </p:spPr>
        <p:txBody>
          <a:bodyPr>
            <a:no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it-IT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fattore </a:t>
            </a:r>
            <a:r>
              <a:rPr lang="it-IT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r>
              <a:rPr lang="it-IT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it-IT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it-IT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it-IT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it-IT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</a:t>
            </a:r>
            <a:r>
              <a:rPr lang="it-IT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capitale</a:t>
            </a:r>
            <a:endParaRPr lang="it-IT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20924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3999" y="657226"/>
            <a:ext cx="10125076" cy="4886324"/>
          </a:xfrm>
        </p:spPr>
        <p:txBody>
          <a:bodyPr>
            <a:noAutofit/>
          </a:bodyPr>
          <a:lstStyle/>
          <a:p>
            <a:pPr algn="l"/>
            <a:r>
              <a:rPr lang="it-IT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Da soli questi fattori non sono tuttavia sufficienti per consentire un tangibile avvicinamento ai livelli di produttività dei PSA</a:t>
            </a:r>
            <a:r>
              <a:rPr lang="it-IT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it-IT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it-IT" sz="4400" dirty="0"/>
              <a:t/>
            </a:r>
            <a:br>
              <a:rPr lang="it-IT" sz="4400" dirty="0"/>
            </a:br>
            <a:endParaRPr lang="it-IT" sz="4400" dirty="0"/>
          </a:p>
        </p:txBody>
      </p:sp>
    </p:spTree>
    <p:extLst>
      <p:ext uri="{BB962C8B-B14F-4D97-AF65-F5344CB8AC3E}">
        <p14:creationId xmlns:p14="http://schemas.microsoft.com/office/powerpoint/2010/main" val="187394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1"/>
          <p:cNvSpPr txBox="1">
            <a:spLocks/>
          </p:cNvSpPr>
          <p:nvPr/>
        </p:nvSpPr>
        <p:spPr>
          <a:xfrm>
            <a:off x="1364932" y="1922463"/>
            <a:ext cx="9963150" cy="227806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857250" indent="-857250" algn="l">
              <a:buFont typeface="Arial" panose="020B0604020202020204" pitchFamily="34" charset="0"/>
              <a:buChar char="•"/>
            </a:pPr>
            <a:r>
              <a:rPr lang="it-IT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fattore SO-CA</a:t>
            </a:r>
            <a:br>
              <a:rPr lang="it-IT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it-IT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it-IT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it-IT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		social </a:t>
            </a:r>
            <a:r>
              <a:rPr lang="it-IT" sz="4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capability</a:t>
            </a:r>
            <a:endParaRPr lang="it-IT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04364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Oval 1"/>
          <p:cNvSpPr>
            <a:spLocks/>
          </p:cNvSpPr>
          <p:nvPr/>
        </p:nvSpPr>
        <p:spPr bwMode="auto">
          <a:xfrm>
            <a:off x="3202737" y="1139160"/>
            <a:ext cx="5308397" cy="5149981"/>
          </a:xfrm>
          <a:prstGeom prst="ellipse">
            <a:avLst/>
          </a:prstGeom>
          <a:solidFill>
            <a:srgbClr val="FFFFFF"/>
          </a:solidFill>
          <a:ln w="18360">
            <a:solidFill>
              <a:srgbClr val="C5000B"/>
            </a:solidFill>
            <a:round/>
            <a:headEnd type="diamond" w="med" len="med"/>
            <a:tailEnd type="diamond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it-IT" sz="1633"/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>
          <a:xfrm>
            <a:off x="1980049" y="-216022"/>
            <a:ext cx="8606344" cy="1144921"/>
          </a:xfrm>
        </p:spPr>
        <p:txBody>
          <a:bodyPr vert="horz" lIns="91440" tIns="35206" rIns="91440" bIns="45720" rtlCol="0" anchor="ctr">
            <a:normAutofit/>
          </a:bodyPr>
          <a:lstStyle/>
          <a:p>
            <a:pPr>
              <a:tabLst>
                <a:tab pos="656722" algn="l"/>
                <a:tab pos="1313444" algn="l"/>
                <a:tab pos="1970166" algn="l"/>
                <a:tab pos="2626888" algn="l"/>
                <a:tab pos="3283610" algn="l"/>
                <a:tab pos="3940332" algn="l"/>
                <a:tab pos="4597055" algn="l"/>
                <a:tab pos="5253777" algn="l"/>
                <a:tab pos="5910499" algn="l"/>
                <a:tab pos="6567221" algn="l"/>
                <a:tab pos="7223943" algn="l"/>
                <a:tab pos="7880665" algn="l"/>
              </a:tabLst>
            </a:pPr>
            <a:r>
              <a:rPr lang="en-US" sz="2540"/>
              <a:t>Per la creazione di un ecosistema dell'innovazione</a:t>
            </a:r>
          </a:p>
        </p:txBody>
      </p:sp>
      <p:sp>
        <p:nvSpPr>
          <p:cNvPr id="7172" name="AutoShape 3"/>
          <p:cNvSpPr>
            <a:spLocks/>
          </p:cNvSpPr>
          <p:nvPr/>
        </p:nvSpPr>
        <p:spPr bwMode="auto">
          <a:xfrm>
            <a:off x="4929479" y="895775"/>
            <a:ext cx="1659054" cy="730157"/>
          </a:xfrm>
          <a:prstGeom prst="roundRect">
            <a:avLst>
              <a:gd name="adj" fmla="val 16667"/>
            </a:avLst>
          </a:prstGeom>
          <a:solidFill>
            <a:srgbClr val="C90016"/>
          </a:solidFill>
          <a:ln w="9525">
            <a:solidFill>
              <a:srgbClr val="C0C0C0"/>
            </a:solidFill>
            <a:round/>
            <a:headEnd type="diamond" w="med" len="med"/>
            <a:tailEnd type="diamond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1646" tIns="61627" rIns="81646" bIns="40823" anchor="ctr"/>
          <a:lstStyle>
            <a:lvl1pPr>
              <a:lnSpc>
                <a:spcPct val="93000"/>
              </a:lnSpc>
              <a:spcBef>
                <a:spcPts val="1875"/>
              </a:spcBef>
              <a:spcAft>
                <a:spcPts val="143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1pPr>
            <a:lvl2pPr>
              <a:lnSpc>
                <a:spcPct val="93000"/>
              </a:lnSpc>
              <a:spcAft>
                <a:spcPts val="113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2pPr>
            <a:lvl3pPr>
              <a:lnSpc>
                <a:spcPct val="93000"/>
              </a:lnSpc>
              <a:spcAft>
                <a:spcPts val="85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3pPr>
            <a:lvl4pPr>
              <a:lnSpc>
                <a:spcPct val="93000"/>
              </a:lnSpc>
              <a:spcAft>
                <a:spcPts val="5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4pPr>
            <a:lvl5pPr>
              <a:lnSpc>
                <a:spcPct val="93000"/>
              </a:lnSpc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9pPr>
          </a:lstStyle>
          <a:p>
            <a:pPr algn="ctr" eaLnBrk="1">
              <a:spcBef>
                <a:spcPct val="0"/>
              </a:spcBef>
              <a:spcAft>
                <a:spcPct val="0"/>
              </a:spcAft>
            </a:pPr>
            <a:r>
              <a:rPr lang="en-US" sz="2359">
                <a:solidFill>
                  <a:srgbClr val="FFFFFF"/>
                </a:solidFill>
              </a:rPr>
              <a:t>Gov</a:t>
            </a:r>
          </a:p>
        </p:txBody>
      </p:sp>
      <p:sp>
        <p:nvSpPr>
          <p:cNvPr id="7173" name="AutoShape 4"/>
          <p:cNvSpPr>
            <a:spLocks/>
          </p:cNvSpPr>
          <p:nvPr/>
        </p:nvSpPr>
        <p:spPr bwMode="auto">
          <a:xfrm>
            <a:off x="7412299" y="2201992"/>
            <a:ext cx="1659054" cy="730156"/>
          </a:xfrm>
          <a:prstGeom prst="roundRect">
            <a:avLst>
              <a:gd name="adj" fmla="val 16667"/>
            </a:avLst>
          </a:prstGeom>
          <a:solidFill>
            <a:srgbClr val="C90016"/>
          </a:solidFill>
          <a:ln w="9525">
            <a:solidFill>
              <a:srgbClr val="C0C0C0"/>
            </a:solidFill>
            <a:round/>
            <a:headEnd type="diamond" w="med" len="med"/>
            <a:tailEnd type="diamond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1646" tIns="61627" rIns="81646" bIns="40823" anchor="ctr"/>
          <a:lstStyle>
            <a:lvl1pPr>
              <a:lnSpc>
                <a:spcPct val="93000"/>
              </a:lnSpc>
              <a:spcBef>
                <a:spcPts val="1875"/>
              </a:spcBef>
              <a:spcAft>
                <a:spcPts val="143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1pPr>
            <a:lvl2pPr>
              <a:lnSpc>
                <a:spcPct val="93000"/>
              </a:lnSpc>
              <a:spcAft>
                <a:spcPts val="113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2pPr>
            <a:lvl3pPr>
              <a:lnSpc>
                <a:spcPct val="93000"/>
              </a:lnSpc>
              <a:spcAft>
                <a:spcPts val="85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3pPr>
            <a:lvl4pPr>
              <a:lnSpc>
                <a:spcPct val="93000"/>
              </a:lnSpc>
              <a:spcAft>
                <a:spcPts val="5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4pPr>
            <a:lvl5pPr>
              <a:lnSpc>
                <a:spcPct val="93000"/>
              </a:lnSpc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9pPr>
          </a:lstStyle>
          <a:p>
            <a:pPr algn="ctr" eaLnBrk="1">
              <a:spcBef>
                <a:spcPct val="0"/>
              </a:spcBef>
              <a:spcAft>
                <a:spcPct val="0"/>
              </a:spcAft>
            </a:pPr>
            <a:r>
              <a:rPr lang="en-US" sz="2359">
                <a:solidFill>
                  <a:srgbClr val="FFFFFF"/>
                </a:solidFill>
              </a:rPr>
              <a:t>Demand</a:t>
            </a:r>
          </a:p>
        </p:txBody>
      </p:sp>
      <p:sp>
        <p:nvSpPr>
          <p:cNvPr id="7174" name="AutoShape 5"/>
          <p:cNvSpPr>
            <a:spLocks/>
          </p:cNvSpPr>
          <p:nvPr/>
        </p:nvSpPr>
        <p:spPr bwMode="auto">
          <a:xfrm>
            <a:off x="7706090" y="3999301"/>
            <a:ext cx="1659054" cy="730156"/>
          </a:xfrm>
          <a:prstGeom prst="roundRect">
            <a:avLst>
              <a:gd name="adj" fmla="val 16667"/>
            </a:avLst>
          </a:prstGeom>
          <a:solidFill>
            <a:srgbClr val="C90016"/>
          </a:solidFill>
          <a:ln w="9525">
            <a:solidFill>
              <a:srgbClr val="C0C0C0"/>
            </a:solidFill>
            <a:round/>
            <a:headEnd type="diamond" w="med" len="med"/>
            <a:tailEnd type="diamond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1646" tIns="61627" rIns="81646" bIns="40823" anchor="ctr"/>
          <a:lstStyle>
            <a:lvl1pPr>
              <a:lnSpc>
                <a:spcPct val="93000"/>
              </a:lnSpc>
              <a:spcBef>
                <a:spcPts val="1875"/>
              </a:spcBef>
              <a:spcAft>
                <a:spcPts val="143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1pPr>
            <a:lvl2pPr>
              <a:lnSpc>
                <a:spcPct val="93000"/>
              </a:lnSpc>
              <a:spcAft>
                <a:spcPts val="113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2pPr>
            <a:lvl3pPr>
              <a:lnSpc>
                <a:spcPct val="93000"/>
              </a:lnSpc>
              <a:spcAft>
                <a:spcPts val="85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3pPr>
            <a:lvl4pPr>
              <a:lnSpc>
                <a:spcPct val="93000"/>
              </a:lnSpc>
              <a:spcAft>
                <a:spcPts val="5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4pPr>
            <a:lvl5pPr>
              <a:lnSpc>
                <a:spcPct val="93000"/>
              </a:lnSpc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9pPr>
          </a:lstStyle>
          <a:p>
            <a:pPr algn="ctr" eaLnBrk="1">
              <a:spcBef>
                <a:spcPct val="0"/>
              </a:spcBef>
              <a:spcAft>
                <a:spcPct val="0"/>
              </a:spcAft>
            </a:pPr>
            <a:r>
              <a:rPr lang="en-US" sz="2359">
                <a:solidFill>
                  <a:srgbClr val="FFFFFF"/>
                </a:solidFill>
              </a:rPr>
              <a:t>Invention</a:t>
            </a:r>
          </a:p>
        </p:txBody>
      </p:sp>
      <p:sp>
        <p:nvSpPr>
          <p:cNvPr id="7175" name="AutoShape 6"/>
          <p:cNvSpPr>
            <a:spLocks/>
          </p:cNvSpPr>
          <p:nvPr/>
        </p:nvSpPr>
        <p:spPr bwMode="auto">
          <a:xfrm>
            <a:off x="6497803" y="5664116"/>
            <a:ext cx="1659054" cy="730156"/>
          </a:xfrm>
          <a:prstGeom prst="roundRect">
            <a:avLst>
              <a:gd name="adj" fmla="val 16667"/>
            </a:avLst>
          </a:prstGeom>
          <a:solidFill>
            <a:srgbClr val="C90016"/>
          </a:solidFill>
          <a:ln w="9525">
            <a:solidFill>
              <a:srgbClr val="C0C0C0"/>
            </a:solidFill>
            <a:round/>
            <a:headEnd type="diamond" w="med" len="med"/>
            <a:tailEnd type="diamond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1646" tIns="61627" rIns="81646" bIns="40823" anchor="ctr"/>
          <a:lstStyle>
            <a:lvl1pPr>
              <a:lnSpc>
                <a:spcPct val="93000"/>
              </a:lnSpc>
              <a:spcBef>
                <a:spcPts val="1875"/>
              </a:spcBef>
              <a:spcAft>
                <a:spcPts val="143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1pPr>
            <a:lvl2pPr>
              <a:lnSpc>
                <a:spcPct val="93000"/>
              </a:lnSpc>
              <a:spcAft>
                <a:spcPts val="113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2pPr>
            <a:lvl3pPr>
              <a:lnSpc>
                <a:spcPct val="93000"/>
              </a:lnSpc>
              <a:spcAft>
                <a:spcPts val="85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3pPr>
            <a:lvl4pPr>
              <a:lnSpc>
                <a:spcPct val="93000"/>
              </a:lnSpc>
              <a:spcAft>
                <a:spcPts val="5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4pPr>
            <a:lvl5pPr>
              <a:lnSpc>
                <a:spcPct val="93000"/>
              </a:lnSpc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9pPr>
          </a:lstStyle>
          <a:p>
            <a:pPr algn="ctr" eaLnBrk="1">
              <a:spcBef>
                <a:spcPct val="0"/>
              </a:spcBef>
              <a:spcAft>
                <a:spcPct val="0"/>
              </a:spcAft>
            </a:pPr>
            <a:r>
              <a:rPr lang="en-US" sz="2359">
                <a:solidFill>
                  <a:srgbClr val="FFFFFF"/>
                </a:solidFill>
              </a:rPr>
              <a:t>Funding</a:t>
            </a:r>
          </a:p>
        </p:txBody>
      </p:sp>
      <p:sp>
        <p:nvSpPr>
          <p:cNvPr id="7176" name="AutoShape 7"/>
          <p:cNvSpPr>
            <a:spLocks/>
          </p:cNvSpPr>
          <p:nvPr/>
        </p:nvSpPr>
        <p:spPr bwMode="auto">
          <a:xfrm>
            <a:off x="2610835" y="2201992"/>
            <a:ext cx="1659054" cy="730156"/>
          </a:xfrm>
          <a:prstGeom prst="roundRect">
            <a:avLst>
              <a:gd name="adj" fmla="val 16667"/>
            </a:avLst>
          </a:prstGeom>
          <a:solidFill>
            <a:srgbClr val="C90016"/>
          </a:solidFill>
          <a:ln w="9525">
            <a:solidFill>
              <a:srgbClr val="C0C0C0"/>
            </a:solidFill>
            <a:round/>
            <a:headEnd type="diamond" w="med" len="med"/>
            <a:tailEnd type="diamond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1646" tIns="68028" rIns="81646" bIns="40823" anchor="ctr"/>
          <a:lstStyle>
            <a:lvl1pPr>
              <a:lnSpc>
                <a:spcPct val="93000"/>
              </a:lnSpc>
              <a:spcBef>
                <a:spcPts val="1875"/>
              </a:spcBef>
              <a:spcAft>
                <a:spcPts val="143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1pPr>
            <a:lvl2pPr>
              <a:lnSpc>
                <a:spcPct val="93000"/>
              </a:lnSpc>
              <a:spcAft>
                <a:spcPts val="113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2pPr>
            <a:lvl3pPr>
              <a:lnSpc>
                <a:spcPct val="93000"/>
              </a:lnSpc>
              <a:spcAft>
                <a:spcPts val="85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3pPr>
            <a:lvl4pPr>
              <a:lnSpc>
                <a:spcPct val="93000"/>
              </a:lnSpc>
              <a:spcAft>
                <a:spcPts val="5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4pPr>
            <a:lvl5pPr>
              <a:lnSpc>
                <a:spcPct val="93000"/>
              </a:lnSpc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9pPr>
          </a:lstStyle>
          <a:p>
            <a:pPr algn="ctr" eaLnBrk="1">
              <a:spcBef>
                <a:spcPct val="0"/>
              </a:spcBef>
              <a:spcAft>
                <a:spcPct val="0"/>
              </a:spcAft>
            </a:pPr>
            <a:r>
              <a:rPr lang="en-US" sz="3084">
                <a:solidFill>
                  <a:srgbClr val="FFFFFF"/>
                </a:solidFill>
              </a:rPr>
              <a:t>Culture</a:t>
            </a:r>
          </a:p>
        </p:txBody>
      </p:sp>
      <p:sp>
        <p:nvSpPr>
          <p:cNvPr id="7177" name="AutoShape 8"/>
          <p:cNvSpPr>
            <a:spLocks/>
          </p:cNvSpPr>
          <p:nvPr/>
        </p:nvSpPr>
        <p:spPr bwMode="auto">
          <a:xfrm>
            <a:off x="2317044" y="3966177"/>
            <a:ext cx="1659054" cy="730157"/>
          </a:xfrm>
          <a:prstGeom prst="roundRect">
            <a:avLst>
              <a:gd name="adj" fmla="val 16667"/>
            </a:avLst>
          </a:prstGeom>
          <a:solidFill>
            <a:srgbClr val="C90016"/>
          </a:solidFill>
          <a:ln w="9525">
            <a:solidFill>
              <a:srgbClr val="C0C0C0"/>
            </a:solidFill>
            <a:round/>
            <a:headEnd type="diamond" w="med" len="med"/>
            <a:tailEnd type="diamond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1646" tIns="68028" rIns="81646" bIns="40823" anchor="ctr"/>
          <a:lstStyle>
            <a:lvl1pPr>
              <a:lnSpc>
                <a:spcPct val="93000"/>
              </a:lnSpc>
              <a:spcBef>
                <a:spcPts val="1875"/>
              </a:spcBef>
              <a:spcAft>
                <a:spcPts val="143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1pPr>
            <a:lvl2pPr>
              <a:lnSpc>
                <a:spcPct val="93000"/>
              </a:lnSpc>
              <a:spcAft>
                <a:spcPts val="113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2pPr>
            <a:lvl3pPr>
              <a:lnSpc>
                <a:spcPct val="93000"/>
              </a:lnSpc>
              <a:spcAft>
                <a:spcPts val="85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3pPr>
            <a:lvl4pPr>
              <a:lnSpc>
                <a:spcPct val="93000"/>
              </a:lnSpc>
              <a:spcAft>
                <a:spcPts val="5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4pPr>
            <a:lvl5pPr>
              <a:lnSpc>
                <a:spcPct val="93000"/>
              </a:lnSpc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9pPr>
          </a:lstStyle>
          <a:p>
            <a:pPr algn="ctr" eaLnBrk="1">
              <a:spcBef>
                <a:spcPct val="0"/>
              </a:spcBef>
              <a:spcAft>
                <a:spcPct val="0"/>
              </a:spcAft>
            </a:pPr>
            <a:r>
              <a:rPr lang="en-US" sz="3084">
                <a:solidFill>
                  <a:srgbClr val="FFFFFF"/>
                </a:solidFill>
              </a:rPr>
              <a:t>Entrep's</a:t>
            </a:r>
          </a:p>
        </p:txBody>
      </p:sp>
      <p:sp>
        <p:nvSpPr>
          <p:cNvPr id="7178" name="AutoShape 9"/>
          <p:cNvSpPr>
            <a:spLocks/>
          </p:cNvSpPr>
          <p:nvPr/>
        </p:nvSpPr>
        <p:spPr bwMode="auto">
          <a:xfrm>
            <a:off x="3590138" y="5664116"/>
            <a:ext cx="1659054" cy="730156"/>
          </a:xfrm>
          <a:prstGeom prst="roundRect">
            <a:avLst>
              <a:gd name="adj" fmla="val 16667"/>
            </a:avLst>
          </a:prstGeom>
          <a:solidFill>
            <a:srgbClr val="C90016"/>
          </a:solidFill>
          <a:ln w="9525">
            <a:solidFill>
              <a:srgbClr val="C0C0C0"/>
            </a:solidFill>
            <a:round/>
            <a:headEnd type="diamond" w="med" len="med"/>
            <a:tailEnd type="diamond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1646" tIns="61627" rIns="81646" bIns="40823" anchor="ctr"/>
          <a:lstStyle>
            <a:lvl1pPr>
              <a:lnSpc>
                <a:spcPct val="93000"/>
              </a:lnSpc>
              <a:spcBef>
                <a:spcPts val="1875"/>
              </a:spcBef>
              <a:spcAft>
                <a:spcPts val="143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1pPr>
            <a:lvl2pPr>
              <a:lnSpc>
                <a:spcPct val="93000"/>
              </a:lnSpc>
              <a:spcAft>
                <a:spcPts val="113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2pPr>
            <a:lvl3pPr>
              <a:lnSpc>
                <a:spcPct val="93000"/>
              </a:lnSpc>
              <a:spcAft>
                <a:spcPts val="85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3pPr>
            <a:lvl4pPr>
              <a:lnSpc>
                <a:spcPct val="93000"/>
              </a:lnSpc>
              <a:spcAft>
                <a:spcPts val="5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4pPr>
            <a:lvl5pPr>
              <a:lnSpc>
                <a:spcPct val="93000"/>
              </a:lnSpc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9pPr>
          </a:lstStyle>
          <a:p>
            <a:pPr algn="ctr" eaLnBrk="1">
              <a:spcBef>
                <a:spcPct val="0"/>
              </a:spcBef>
              <a:spcAft>
                <a:spcPct val="0"/>
              </a:spcAft>
            </a:pPr>
            <a:r>
              <a:rPr lang="en-US" sz="2359">
                <a:solidFill>
                  <a:srgbClr val="FFFFFF"/>
                </a:solidFill>
              </a:rPr>
              <a:t>Infrastruct</a:t>
            </a:r>
            <a:r>
              <a:rPr lang="en-US" sz="2359" b="1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7179" name="Text Box 10"/>
          <p:cNvSpPr txBox="1">
            <a:spLocks noChangeArrowheads="1"/>
          </p:cNvSpPr>
          <p:nvPr/>
        </p:nvSpPr>
        <p:spPr bwMode="auto">
          <a:xfrm>
            <a:off x="6971613" y="699914"/>
            <a:ext cx="2374809" cy="7791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 type="diamond" w="med" len="med"/>
                <a:tailEnd type="diamond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1646" tIns="55225" rIns="81646" bIns="40823"/>
          <a:lstStyle>
            <a:lvl1pPr marL="215900" indent="-215900">
              <a:lnSpc>
                <a:spcPct val="93000"/>
              </a:lnSpc>
              <a:spcBef>
                <a:spcPts val="1875"/>
              </a:spcBef>
              <a:spcAft>
                <a:spcPts val="143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1pPr>
            <a:lvl2pPr>
              <a:lnSpc>
                <a:spcPct val="93000"/>
              </a:lnSpc>
              <a:spcAft>
                <a:spcPts val="113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2pPr>
            <a:lvl3pPr>
              <a:lnSpc>
                <a:spcPct val="93000"/>
              </a:lnSpc>
              <a:spcAft>
                <a:spcPts val="85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3pPr>
            <a:lvl4pPr>
              <a:lnSpc>
                <a:spcPct val="93000"/>
              </a:lnSpc>
              <a:spcAft>
                <a:spcPts val="5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4pPr>
            <a:lvl5pPr>
              <a:lnSpc>
                <a:spcPct val="93000"/>
              </a:lnSpc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9pPr>
          </a:lstStyle>
          <a:p>
            <a:pPr eaLnBrk="1">
              <a:spcBef>
                <a:spcPct val="0"/>
              </a:spcBef>
              <a:spcAft>
                <a:spcPct val="0"/>
              </a:spcAft>
              <a:buSzPct val="45000"/>
              <a:buFont typeface="Wingdings" panose="05000000000000000000" pitchFamily="2" charset="2"/>
              <a:buChar char=""/>
            </a:pPr>
            <a:r>
              <a:rPr lang="en-US" sz="1633"/>
              <a:t>Regulations</a:t>
            </a:r>
          </a:p>
          <a:p>
            <a:pPr eaLnBrk="1">
              <a:spcBef>
                <a:spcPct val="0"/>
              </a:spcBef>
              <a:spcAft>
                <a:spcPct val="0"/>
              </a:spcAft>
              <a:buSzPct val="45000"/>
              <a:buFont typeface="Wingdings" panose="05000000000000000000" pitchFamily="2" charset="2"/>
              <a:buChar char=""/>
            </a:pPr>
            <a:r>
              <a:rPr lang="en-US" sz="1633"/>
              <a:t>Taxes/Incentives</a:t>
            </a:r>
          </a:p>
          <a:p>
            <a:pPr eaLnBrk="1">
              <a:spcBef>
                <a:spcPct val="0"/>
              </a:spcBef>
              <a:spcAft>
                <a:spcPct val="0"/>
              </a:spcAft>
              <a:buSzPct val="45000"/>
              <a:buFont typeface="Wingdings" panose="05000000000000000000" pitchFamily="2" charset="2"/>
              <a:buChar char=""/>
            </a:pPr>
            <a:r>
              <a:rPr lang="en-US" sz="1633"/>
              <a:t>Laws e.g., bankruptcy</a:t>
            </a:r>
          </a:p>
        </p:txBody>
      </p:sp>
      <p:sp>
        <p:nvSpPr>
          <p:cNvPr id="7180" name="Text Box 11"/>
          <p:cNvSpPr txBox="1">
            <a:spLocks noChangeArrowheads="1"/>
          </p:cNvSpPr>
          <p:nvPr/>
        </p:nvSpPr>
        <p:spPr bwMode="auto">
          <a:xfrm>
            <a:off x="8702675" y="1679217"/>
            <a:ext cx="1716660" cy="5458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 type="diamond" w="med" len="med"/>
                <a:tailEnd type="diamond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1646" tIns="55225" rIns="81646" bIns="40823"/>
          <a:lstStyle>
            <a:lvl1pPr marL="215900" indent="-215900">
              <a:lnSpc>
                <a:spcPct val="93000"/>
              </a:lnSpc>
              <a:spcBef>
                <a:spcPts val="1875"/>
              </a:spcBef>
              <a:spcAft>
                <a:spcPts val="143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1pPr>
            <a:lvl2pPr>
              <a:lnSpc>
                <a:spcPct val="93000"/>
              </a:lnSpc>
              <a:spcAft>
                <a:spcPts val="113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2pPr>
            <a:lvl3pPr>
              <a:lnSpc>
                <a:spcPct val="93000"/>
              </a:lnSpc>
              <a:spcAft>
                <a:spcPts val="85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3pPr>
            <a:lvl4pPr>
              <a:lnSpc>
                <a:spcPct val="93000"/>
              </a:lnSpc>
              <a:spcAft>
                <a:spcPts val="5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4pPr>
            <a:lvl5pPr>
              <a:lnSpc>
                <a:spcPct val="93000"/>
              </a:lnSpc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9pPr>
          </a:lstStyle>
          <a:p>
            <a:pPr eaLnBrk="1">
              <a:spcBef>
                <a:spcPct val="0"/>
              </a:spcBef>
              <a:spcAft>
                <a:spcPct val="0"/>
              </a:spcAft>
              <a:buSzPct val="45000"/>
              <a:buFont typeface="Wingdings" panose="05000000000000000000" pitchFamily="2" charset="2"/>
              <a:buChar char=""/>
            </a:pPr>
            <a:r>
              <a:rPr lang="en-US" sz="1633"/>
              <a:t>Economy</a:t>
            </a:r>
          </a:p>
          <a:p>
            <a:pPr eaLnBrk="1">
              <a:spcBef>
                <a:spcPct val="0"/>
              </a:spcBef>
              <a:spcAft>
                <a:spcPct val="0"/>
              </a:spcAft>
              <a:buSzPct val="45000"/>
              <a:buFont typeface="Wingdings" panose="05000000000000000000" pitchFamily="2" charset="2"/>
              <a:buChar char=""/>
            </a:pPr>
            <a:r>
              <a:rPr lang="en-US" sz="1633"/>
              <a:t>Big companies</a:t>
            </a:r>
          </a:p>
        </p:txBody>
      </p:sp>
      <p:sp>
        <p:nvSpPr>
          <p:cNvPr id="7181" name="Text Box 12"/>
          <p:cNvSpPr txBox="1">
            <a:spLocks noChangeArrowheads="1"/>
          </p:cNvSpPr>
          <p:nvPr/>
        </p:nvSpPr>
        <p:spPr bwMode="auto">
          <a:xfrm>
            <a:off x="8730038" y="3223059"/>
            <a:ext cx="1864996" cy="7791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 type="diamond" w="med" len="med"/>
                <a:tailEnd type="diamond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1646" tIns="55225" rIns="81646" bIns="40823"/>
          <a:lstStyle>
            <a:lvl1pPr marL="215900" indent="-215900">
              <a:lnSpc>
                <a:spcPct val="93000"/>
              </a:lnSpc>
              <a:spcBef>
                <a:spcPts val="1875"/>
              </a:spcBef>
              <a:spcAft>
                <a:spcPts val="143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1pPr>
            <a:lvl2pPr>
              <a:lnSpc>
                <a:spcPct val="93000"/>
              </a:lnSpc>
              <a:spcAft>
                <a:spcPts val="113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2pPr>
            <a:lvl3pPr>
              <a:lnSpc>
                <a:spcPct val="93000"/>
              </a:lnSpc>
              <a:spcAft>
                <a:spcPts val="85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3pPr>
            <a:lvl4pPr>
              <a:lnSpc>
                <a:spcPct val="93000"/>
              </a:lnSpc>
              <a:spcAft>
                <a:spcPts val="5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4pPr>
            <a:lvl5pPr>
              <a:lnSpc>
                <a:spcPct val="93000"/>
              </a:lnSpc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9pPr>
          </a:lstStyle>
          <a:p>
            <a:pPr eaLnBrk="1">
              <a:spcBef>
                <a:spcPct val="0"/>
              </a:spcBef>
              <a:spcAft>
                <a:spcPct val="0"/>
              </a:spcAft>
              <a:buSzPct val="45000"/>
              <a:buFont typeface="Wingdings" panose="05000000000000000000" pitchFamily="2" charset="2"/>
              <a:buChar char=""/>
            </a:pPr>
            <a:r>
              <a:rPr lang="en-US" sz="1633"/>
              <a:t>Universities</a:t>
            </a:r>
          </a:p>
          <a:p>
            <a:pPr eaLnBrk="1">
              <a:spcBef>
                <a:spcPct val="0"/>
              </a:spcBef>
              <a:spcAft>
                <a:spcPct val="0"/>
              </a:spcAft>
              <a:buSzPct val="45000"/>
              <a:buFont typeface="Wingdings" panose="05000000000000000000" pitchFamily="2" charset="2"/>
              <a:buChar char=""/>
            </a:pPr>
            <a:r>
              <a:rPr lang="en-US" sz="1633"/>
              <a:t>Corporate R&amp;D</a:t>
            </a:r>
          </a:p>
          <a:p>
            <a:pPr eaLnBrk="1">
              <a:spcBef>
                <a:spcPct val="0"/>
              </a:spcBef>
              <a:spcAft>
                <a:spcPct val="0"/>
              </a:spcAft>
              <a:buSzPct val="45000"/>
              <a:buFont typeface="Wingdings" panose="05000000000000000000" pitchFamily="2" charset="2"/>
              <a:buChar char=""/>
            </a:pPr>
            <a:r>
              <a:rPr lang="en-US" sz="1633"/>
              <a:t>Open innovation</a:t>
            </a:r>
          </a:p>
        </p:txBody>
      </p:sp>
      <p:sp>
        <p:nvSpPr>
          <p:cNvPr id="7182" name="Text Box 13"/>
          <p:cNvSpPr txBox="1">
            <a:spLocks noChangeArrowheads="1"/>
          </p:cNvSpPr>
          <p:nvPr/>
        </p:nvSpPr>
        <p:spPr bwMode="auto">
          <a:xfrm>
            <a:off x="2072219" y="5378966"/>
            <a:ext cx="1510718" cy="7791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 type="diamond" w="med" len="med"/>
                <a:tailEnd type="diamond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1646" tIns="55225" rIns="81646" bIns="40823"/>
          <a:lstStyle>
            <a:lvl1pPr marL="215900" indent="-215900">
              <a:lnSpc>
                <a:spcPct val="93000"/>
              </a:lnSpc>
              <a:spcBef>
                <a:spcPts val="1875"/>
              </a:spcBef>
              <a:spcAft>
                <a:spcPts val="143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1pPr>
            <a:lvl2pPr>
              <a:lnSpc>
                <a:spcPct val="93000"/>
              </a:lnSpc>
              <a:spcAft>
                <a:spcPts val="113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2pPr>
            <a:lvl3pPr>
              <a:lnSpc>
                <a:spcPct val="93000"/>
              </a:lnSpc>
              <a:spcAft>
                <a:spcPts val="85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3pPr>
            <a:lvl4pPr>
              <a:lnSpc>
                <a:spcPct val="93000"/>
              </a:lnSpc>
              <a:spcAft>
                <a:spcPts val="5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4pPr>
            <a:lvl5pPr>
              <a:lnSpc>
                <a:spcPct val="93000"/>
              </a:lnSpc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9pPr>
          </a:lstStyle>
          <a:p>
            <a:pPr eaLnBrk="1">
              <a:spcBef>
                <a:spcPct val="0"/>
              </a:spcBef>
              <a:spcAft>
                <a:spcPct val="0"/>
              </a:spcAft>
              <a:buSzPct val="45000"/>
              <a:buFont typeface="Wingdings" panose="05000000000000000000" pitchFamily="2" charset="2"/>
              <a:buChar char=""/>
            </a:pPr>
            <a:r>
              <a:rPr lang="en-US" sz="1633"/>
              <a:t>Physical</a:t>
            </a:r>
          </a:p>
          <a:p>
            <a:pPr eaLnBrk="1">
              <a:spcBef>
                <a:spcPct val="0"/>
              </a:spcBef>
              <a:spcAft>
                <a:spcPct val="0"/>
              </a:spcAft>
              <a:buSzPct val="45000"/>
              <a:buFont typeface="Wingdings" panose="05000000000000000000" pitchFamily="2" charset="2"/>
              <a:buChar char=""/>
            </a:pPr>
            <a:r>
              <a:rPr lang="en-US" sz="1633"/>
              <a:t>Services</a:t>
            </a:r>
          </a:p>
          <a:p>
            <a:pPr eaLnBrk="1">
              <a:spcBef>
                <a:spcPct val="0"/>
              </a:spcBef>
              <a:spcAft>
                <a:spcPct val="0"/>
              </a:spcAft>
              <a:buSzPct val="45000"/>
              <a:buFont typeface="Wingdings" panose="05000000000000000000" pitchFamily="2" charset="2"/>
              <a:buChar char=""/>
            </a:pPr>
            <a:r>
              <a:rPr lang="en-US" sz="1633"/>
              <a:t>Accelerators</a:t>
            </a:r>
          </a:p>
        </p:txBody>
      </p:sp>
      <p:sp>
        <p:nvSpPr>
          <p:cNvPr id="7183" name="Text Box 14"/>
          <p:cNvSpPr txBox="1">
            <a:spLocks noChangeArrowheads="1"/>
          </p:cNvSpPr>
          <p:nvPr/>
        </p:nvSpPr>
        <p:spPr bwMode="auto">
          <a:xfrm>
            <a:off x="1624331" y="3220179"/>
            <a:ext cx="1363824" cy="7791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 type="diamond" w="med" len="med"/>
                <a:tailEnd type="diamond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1646" tIns="55225" rIns="81646" bIns="40823"/>
          <a:lstStyle>
            <a:lvl1pPr marL="215900" indent="-215900">
              <a:lnSpc>
                <a:spcPct val="93000"/>
              </a:lnSpc>
              <a:spcBef>
                <a:spcPts val="1875"/>
              </a:spcBef>
              <a:spcAft>
                <a:spcPts val="143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1pPr>
            <a:lvl2pPr>
              <a:lnSpc>
                <a:spcPct val="93000"/>
              </a:lnSpc>
              <a:spcAft>
                <a:spcPts val="113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2pPr>
            <a:lvl3pPr>
              <a:lnSpc>
                <a:spcPct val="93000"/>
              </a:lnSpc>
              <a:spcAft>
                <a:spcPts val="85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3pPr>
            <a:lvl4pPr>
              <a:lnSpc>
                <a:spcPct val="93000"/>
              </a:lnSpc>
              <a:spcAft>
                <a:spcPts val="5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4pPr>
            <a:lvl5pPr>
              <a:lnSpc>
                <a:spcPct val="93000"/>
              </a:lnSpc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9pPr>
          </a:lstStyle>
          <a:p>
            <a:pPr eaLnBrk="1">
              <a:spcBef>
                <a:spcPct val="0"/>
              </a:spcBef>
              <a:spcAft>
                <a:spcPct val="0"/>
              </a:spcAft>
              <a:buSzPct val="45000"/>
              <a:buFont typeface="Wingdings" panose="05000000000000000000" pitchFamily="2" charset="2"/>
              <a:buChar char=""/>
            </a:pPr>
            <a:r>
              <a:rPr lang="en-US" sz="1633"/>
              <a:t>Labor pool</a:t>
            </a:r>
          </a:p>
          <a:p>
            <a:pPr eaLnBrk="1">
              <a:spcBef>
                <a:spcPct val="0"/>
              </a:spcBef>
              <a:spcAft>
                <a:spcPct val="0"/>
              </a:spcAft>
              <a:buSzPct val="45000"/>
              <a:buFont typeface="Wingdings" panose="05000000000000000000" pitchFamily="2" charset="2"/>
              <a:buChar char=""/>
            </a:pPr>
            <a:r>
              <a:rPr lang="en-US" sz="1633"/>
              <a:t>Education</a:t>
            </a:r>
          </a:p>
          <a:p>
            <a:pPr eaLnBrk="1">
              <a:spcBef>
                <a:spcPct val="0"/>
              </a:spcBef>
              <a:spcAft>
                <a:spcPct val="0"/>
              </a:spcAft>
              <a:buSzPct val="45000"/>
              <a:buFont typeface="Wingdings" panose="05000000000000000000" pitchFamily="2" charset="2"/>
              <a:buChar char=""/>
            </a:pPr>
            <a:r>
              <a:rPr lang="en-US" sz="1633"/>
              <a:t>Network</a:t>
            </a:r>
          </a:p>
        </p:txBody>
      </p:sp>
      <p:sp>
        <p:nvSpPr>
          <p:cNvPr id="7184" name="Text Box 15"/>
          <p:cNvSpPr txBox="1">
            <a:spLocks noChangeArrowheads="1"/>
          </p:cNvSpPr>
          <p:nvPr/>
        </p:nvSpPr>
        <p:spPr bwMode="auto">
          <a:xfrm>
            <a:off x="1614251" y="1445912"/>
            <a:ext cx="1588486" cy="7791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 type="diamond" w="med" len="med"/>
                <a:tailEnd type="diamond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1646" tIns="55225" rIns="81646" bIns="40823"/>
          <a:lstStyle>
            <a:lvl1pPr marL="215900" indent="-215900">
              <a:lnSpc>
                <a:spcPct val="93000"/>
              </a:lnSpc>
              <a:spcBef>
                <a:spcPts val="1875"/>
              </a:spcBef>
              <a:spcAft>
                <a:spcPts val="143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1pPr>
            <a:lvl2pPr>
              <a:lnSpc>
                <a:spcPct val="93000"/>
              </a:lnSpc>
              <a:spcAft>
                <a:spcPts val="113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2pPr>
            <a:lvl3pPr>
              <a:lnSpc>
                <a:spcPct val="93000"/>
              </a:lnSpc>
              <a:spcAft>
                <a:spcPts val="85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3pPr>
            <a:lvl4pPr>
              <a:lnSpc>
                <a:spcPct val="93000"/>
              </a:lnSpc>
              <a:spcAft>
                <a:spcPts val="5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4pPr>
            <a:lvl5pPr>
              <a:lnSpc>
                <a:spcPct val="93000"/>
              </a:lnSpc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9pPr>
          </a:lstStyle>
          <a:p>
            <a:pPr eaLnBrk="1">
              <a:spcBef>
                <a:spcPct val="0"/>
              </a:spcBef>
              <a:spcAft>
                <a:spcPct val="0"/>
              </a:spcAft>
              <a:buSzPct val="45000"/>
              <a:buFont typeface="Wingdings" panose="05000000000000000000" pitchFamily="2" charset="2"/>
              <a:buChar char=""/>
            </a:pPr>
            <a:r>
              <a:rPr lang="en-US" sz="1633"/>
              <a:t>Individualistic</a:t>
            </a:r>
          </a:p>
          <a:p>
            <a:pPr eaLnBrk="1">
              <a:spcBef>
                <a:spcPct val="0"/>
              </a:spcBef>
              <a:spcAft>
                <a:spcPct val="0"/>
              </a:spcAft>
              <a:buSzPct val="45000"/>
              <a:buFont typeface="Wingdings" panose="05000000000000000000" pitchFamily="2" charset="2"/>
              <a:buChar char=""/>
            </a:pPr>
            <a:r>
              <a:rPr lang="en-US" sz="1633"/>
              <a:t>Celebrate</a:t>
            </a:r>
          </a:p>
          <a:p>
            <a:pPr eaLnBrk="1">
              <a:spcBef>
                <a:spcPct val="0"/>
              </a:spcBef>
              <a:spcAft>
                <a:spcPct val="0"/>
              </a:spcAft>
              <a:buSzPct val="45000"/>
              <a:buFont typeface="Wingdings" panose="05000000000000000000" pitchFamily="2" charset="2"/>
              <a:buChar char=""/>
            </a:pPr>
            <a:r>
              <a:rPr lang="en-US" sz="1633"/>
              <a:t>Failure</a:t>
            </a:r>
          </a:p>
        </p:txBody>
      </p:sp>
      <p:sp>
        <p:nvSpPr>
          <p:cNvPr id="7185" name="Text Box 16"/>
          <p:cNvSpPr txBox="1">
            <a:spLocks noChangeArrowheads="1"/>
          </p:cNvSpPr>
          <p:nvPr/>
        </p:nvSpPr>
        <p:spPr bwMode="auto">
          <a:xfrm>
            <a:off x="8230305" y="5720281"/>
            <a:ext cx="2235115" cy="7791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 type="diamond" w="med" len="med"/>
                <a:tailEnd type="diamond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1646" tIns="55225" rIns="81646" bIns="40823"/>
          <a:lstStyle>
            <a:lvl1pPr marL="215900" indent="-215900">
              <a:lnSpc>
                <a:spcPct val="93000"/>
              </a:lnSpc>
              <a:spcBef>
                <a:spcPts val="1875"/>
              </a:spcBef>
              <a:spcAft>
                <a:spcPts val="143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1pPr>
            <a:lvl2pPr>
              <a:lnSpc>
                <a:spcPct val="93000"/>
              </a:lnSpc>
              <a:spcAft>
                <a:spcPts val="113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2pPr>
            <a:lvl3pPr>
              <a:lnSpc>
                <a:spcPct val="93000"/>
              </a:lnSpc>
              <a:spcAft>
                <a:spcPts val="85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3pPr>
            <a:lvl4pPr>
              <a:lnSpc>
                <a:spcPct val="93000"/>
              </a:lnSpc>
              <a:spcAft>
                <a:spcPts val="5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4pPr>
            <a:lvl5pPr>
              <a:lnSpc>
                <a:spcPct val="93000"/>
              </a:lnSpc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9pPr>
          </a:lstStyle>
          <a:p>
            <a:pPr eaLnBrk="1">
              <a:spcBef>
                <a:spcPct val="0"/>
              </a:spcBef>
              <a:spcAft>
                <a:spcPct val="0"/>
              </a:spcAft>
              <a:buSzPct val="45000"/>
              <a:buFont typeface="Wingdings" panose="05000000000000000000" pitchFamily="2" charset="2"/>
              <a:buChar char=""/>
            </a:pPr>
            <a:r>
              <a:rPr lang="en-US" sz="1633"/>
              <a:t>Debt</a:t>
            </a:r>
          </a:p>
          <a:p>
            <a:pPr eaLnBrk="1">
              <a:spcBef>
                <a:spcPct val="0"/>
              </a:spcBef>
              <a:spcAft>
                <a:spcPct val="0"/>
              </a:spcAft>
              <a:buSzPct val="45000"/>
              <a:buFont typeface="Wingdings" panose="05000000000000000000" pitchFamily="2" charset="2"/>
              <a:buChar char=""/>
            </a:pPr>
            <a:r>
              <a:rPr lang="en-US" sz="1633"/>
              <a:t>Equity</a:t>
            </a:r>
          </a:p>
        </p:txBody>
      </p:sp>
      <p:sp>
        <p:nvSpPr>
          <p:cNvPr id="7186" name="Text Box 18"/>
          <p:cNvSpPr txBox="1">
            <a:spLocks noChangeArrowheads="1"/>
          </p:cNvSpPr>
          <p:nvPr/>
        </p:nvSpPr>
        <p:spPr bwMode="auto">
          <a:xfrm>
            <a:off x="9494758" y="6339547"/>
            <a:ext cx="1091635" cy="263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 type="diamond" w="med" len="med"/>
                <a:tailEnd type="diamond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1646" tIns="52025" rIns="81646" bIns="40823"/>
          <a:lstStyle>
            <a:lvl1pPr>
              <a:lnSpc>
                <a:spcPct val="93000"/>
              </a:lnSpc>
              <a:spcBef>
                <a:spcPts val="1875"/>
              </a:spcBef>
              <a:spcAft>
                <a:spcPts val="143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1pPr>
            <a:lvl2pPr>
              <a:lnSpc>
                <a:spcPct val="93000"/>
              </a:lnSpc>
              <a:spcAft>
                <a:spcPts val="113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2pPr>
            <a:lvl3pPr>
              <a:lnSpc>
                <a:spcPct val="93000"/>
              </a:lnSpc>
              <a:spcAft>
                <a:spcPts val="85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3pPr>
            <a:lvl4pPr>
              <a:lnSpc>
                <a:spcPct val="93000"/>
              </a:lnSpc>
              <a:spcAft>
                <a:spcPts val="5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4pPr>
            <a:lvl5pPr>
              <a:lnSpc>
                <a:spcPct val="93000"/>
              </a:lnSpc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Droid Sans Fallback" charset="0"/>
                <a:cs typeface="Droid Sans Fallback" charset="0"/>
              </a:defRPr>
            </a:lvl9pPr>
          </a:lstStyle>
          <a:p>
            <a:pPr eaLnBrk="1">
              <a:spcBef>
                <a:spcPct val="0"/>
              </a:spcBef>
              <a:spcAft>
                <a:spcPct val="0"/>
              </a:spcAft>
            </a:pPr>
            <a:r>
              <a:rPr lang="en-US" sz="1270"/>
              <a:t>(Aulet, 2008)</a:t>
            </a:r>
          </a:p>
        </p:txBody>
      </p:sp>
    </p:spTree>
    <p:extLst>
      <p:ext uri="{BB962C8B-B14F-4D97-AF65-F5344CB8AC3E}">
        <p14:creationId xmlns:p14="http://schemas.microsoft.com/office/powerpoint/2010/main" val="329341811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la 3"/>
          <p:cNvGraphicFramePr>
            <a:graphicFrameLocks noGrp="1"/>
          </p:cNvGraphicFramePr>
          <p:nvPr/>
        </p:nvGraphicFramePr>
        <p:xfrm>
          <a:off x="2279576" y="1844825"/>
          <a:ext cx="7776864" cy="4248471"/>
        </p:xfrm>
        <a:graphic>
          <a:graphicData uri="http://schemas.openxmlformats.org/drawingml/2006/table">
            <a:tbl>
              <a:tblPr/>
              <a:tblGrid>
                <a:gridCol w="2803984"/>
                <a:gridCol w="793265"/>
                <a:gridCol w="679027"/>
                <a:gridCol w="679827"/>
                <a:gridCol w="635091"/>
                <a:gridCol w="723763"/>
                <a:gridCol w="682224"/>
                <a:gridCol w="779683"/>
              </a:tblGrid>
              <a:tr h="839254">
                <a:tc gridSpan="8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Entrate e Spese della pubblica amministrazione in Italia. </a:t>
                      </a:r>
                      <a:endParaRPr lang="it-IT" sz="1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% sul PIL , 1951-2010</a:t>
                      </a:r>
                      <a:endParaRPr lang="it-IT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398676">
                <a:tc>
                  <a:txBody>
                    <a:bodyPr/>
                    <a:lstStyle/>
                    <a:p>
                      <a:endParaRPr lang="it-IT" sz="1100">
                        <a:latin typeface="Calibri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1951</a:t>
                      </a:r>
                      <a:endParaRPr lang="it-IT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1960</a:t>
                      </a:r>
                      <a:endParaRPr lang="it-IT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1970</a:t>
                      </a:r>
                      <a:endParaRPr lang="it-IT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1980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1990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2000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2010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5239">
                <a:tc>
                  <a:txBody>
                    <a:bodyPr/>
                    <a:lstStyle/>
                    <a:p>
                      <a:endParaRPr lang="it-IT" sz="1100">
                        <a:latin typeface="Calibri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it-IT" sz="1600">
                        <a:latin typeface="Calibri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it-IT" sz="1600">
                        <a:latin typeface="Calibri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it-IT" sz="1600" dirty="0">
                        <a:latin typeface="Calibri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it-IT" sz="1600" dirty="0">
                        <a:latin typeface="Calibri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it-IT" sz="1600">
                        <a:latin typeface="Calibri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it-IT" sz="1600">
                        <a:latin typeface="Calibri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it-IT" sz="1600">
                        <a:latin typeface="Calibri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86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Spesa al netto degli interessi</a:t>
                      </a:r>
                      <a:endParaRPr lang="it-IT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22,5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27,6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31,8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36,9</a:t>
                      </a:r>
                      <a:endParaRPr lang="it-IT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43,2</a:t>
                      </a:r>
                      <a:endParaRPr lang="it-IT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41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46,7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86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Interessi passivi</a:t>
                      </a:r>
                      <a:endParaRPr lang="it-IT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1,2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1,6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1,8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4,4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10,1</a:t>
                      </a:r>
                      <a:endParaRPr lang="it-IT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6,3</a:t>
                      </a:r>
                      <a:endParaRPr lang="it-IT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4,5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86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Tot Spese</a:t>
                      </a:r>
                      <a:endParaRPr lang="it-IT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23,6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29,2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33,6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41,4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53,3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47,3</a:t>
                      </a:r>
                      <a:endParaRPr lang="it-IT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51,2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86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Tot Entrate</a:t>
                      </a:r>
                      <a:endParaRPr lang="it-IT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20,2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27,9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29,6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34,4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41,8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46,5</a:t>
                      </a:r>
                      <a:endParaRPr lang="it-IT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46,6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867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Saldo di bilancio</a:t>
                      </a:r>
                      <a:endParaRPr lang="it-IT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-3,4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-1,3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-4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-7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-11,4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-0,8</a:t>
                      </a:r>
                      <a:endParaRPr lang="it-IT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-4,6</a:t>
                      </a:r>
                      <a:endParaRPr lang="it-IT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867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Saldo primario</a:t>
                      </a:r>
                      <a:endParaRPr lang="it-IT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-2,2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0,3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-2,2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-2,5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-1,3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5,5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-0,1</a:t>
                      </a:r>
                      <a:endParaRPr lang="it-IT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3246">
                <a:tc gridSpan="8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Fonte: Rapporto Giarda sulla spesa pubblica (settembre 2011)</a:t>
                      </a:r>
                      <a:endParaRPr lang="it-IT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524001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5644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fico 1"/>
          <p:cNvGraphicFramePr/>
          <p:nvPr/>
        </p:nvGraphicFramePr>
        <p:xfrm>
          <a:off x="3019425" y="1843088"/>
          <a:ext cx="6153150" cy="31718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2423592" y="1063190"/>
            <a:ext cx="691276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t-IT" b="1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Valori medi, massimi e minimi dell'</a:t>
            </a:r>
            <a:r>
              <a:rPr lang="it-IT" b="1" i="1" dirty="0" err="1">
                <a:latin typeface="Calibri" pitchFamily="34" charset="0"/>
                <a:ea typeface="Calibri" pitchFamily="34" charset="0"/>
                <a:cs typeface="Times New Roman" pitchFamily="18" charset="0"/>
              </a:rPr>
              <a:t>Implicit</a:t>
            </a:r>
            <a:r>
              <a:rPr lang="it-IT" b="1" i="1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it-IT" b="1" i="1" dirty="0" err="1">
                <a:latin typeface="Calibri" pitchFamily="34" charset="0"/>
                <a:ea typeface="Calibri" pitchFamily="34" charset="0"/>
                <a:cs typeface="Times New Roman" pitchFamily="18" charset="0"/>
              </a:rPr>
              <a:t>tax</a:t>
            </a:r>
            <a:r>
              <a:rPr lang="it-IT" b="1" i="1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 rate on </a:t>
            </a:r>
            <a:r>
              <a:rPr lang="it-IT" b="1" i="1" dirty="0" err="1">
                <a:latin typeface="Calibri" pitchFamily="34" charset="0"/>
                <a:ea typeface="Calibri" pitchFamily="34" charset="0"/>
                <a:cs typeface="Times New Roman" pitchFamily="18" charset="0"/>
              </a:rPr>
              <a:t>labour</a:t>
            </a:r>
            <a:r>
              <a:rPr lang="it-IT" b="1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  in  30 paesi  europei e </a:t>
            </a:r>
            <a:r>
              <a:rPr lang="it-IT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it-IT" b="1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posizione di: </a:t>
            </a:r>
            <a:r>
              <a:rPr lang="it-IT" b="1" i="1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 Italia, Francia, Germania , Regno Unito</a:t>
            </a:r>
            <a:r>
              <a:rPr lang="it-IT" sz="1400" b="1" i="1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lang="it-IT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2999656" y="5494438"/>
            <a:ext cx="5832648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it-IT" sz="1200" i="1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Fonte: EUROSTAT.  L' </a:t>
            </a:r>
            <a:r>
              <a:rPr lang="it-IT" sz="1200" i="1" dirty="0" err="1">
                <a:latin typeface="Calibri" pitchFamily="34" charset="0"/>
                <a:ea typeface="Calibri" pitchFamily="34" charset="0"/>
                <a:cs typeface="Times New Roman" pitchFamily="18" charset="0"/>
              </a:rPr>
              <a:t>implicit</a:t>
            </a:r>
            <a:r>
              <a:rPr lang="it-IT" sz="1200" i="1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it-IT" sz="1200" i="1" dirty="0" err="1">
                <a:latin typeface="Calibri" pitchFamily="34" charset="0"/>
                <a:ea typeface="Calibri" pitchFamily="34" charset="0"/>
                <a:cs typeface="Times New Roman" pitchFamily="18" charset="0"/>
              </a:rPr>
              <a:t>tax</a:t>
            </a:r>
            <a:r>
              <a:rPr lang="it-IT" sz="1200" i="1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 rate on </a:t>
            </a:r>
            <a:r>
              <a:rPr lang="it-IT" sz="1200" i="1" dirty="0" err="1">
                <a:latin typeface="Calibri" pitchFamily="34" charset="0"/>
                <a:ea typeface="Calibri" pitchFamily="34" charset="0"/>
                <a:cs typeface="Times New Roman" pitchFamily="18" charset="0"/>
              </a:rPr>
              <a:t>employed</a:t>
            </a:r>
            <a:r>
              <a:rPr lang="it-IT" sz="1200" i="1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it-IT" sz="1200" i="1" dirty="0" err="1">
                <a:latin typeface="Calibri" pitchFamily="34" charset="0"/>
                <a:ea typeface="Calibri" pitchFamily="34" charset="0"/>
                <a:cs typeface="Times New Roman" pitchFamily="18" charset="0"/>
              </a:rPr>
              <a:t>labour</a:t>
            </a:r>
            <a:r>
              <a:rPr lang="it-IT" sz="12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  è una misura sintetica della  pressione fiscale, media effettiva, sul reddito da lavoro  dipendente.</a:t>
            </a:r>
            <a:endParaRPr lang="it-IT" sz="1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0499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fico 1"/>
          <p:cNvGraphicFramePr/>
          <p:nvPr/>
        </p:nvGraphicFramePr>
        <p:xfrm>
          <a:off x="3086100" y="1824038"/>
          <a:ext cx="6019800" cy="32099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2063552" y="1143713"/>
            <a:ext cx="835292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t-IT" b="1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Spesa pubblica in % del PIL in Italia negli ultimi 20 anni e confronto internazionale </a:t>
            </a:r>
            <a:endParaRPr lang="it-IT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ttangolo 3"/>
          <p:cNvSpPr/>
          <p:nvPr/>
        </p:nvSpPr>
        <p:spPr>
          <a:xfrm>
            <a:off x="3215680" y="5229201"/>
            <a:ext cx="529208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400" dirty="0"/>
              <a:t>Dati Eurostat (2000-2012) ed  ISTAT( Italia, 1990-2007)</a:t>
            </a:r>
          </a:p>
        </p:txBody>
      </p:sp>
    </p:spTree>
    <p:extLst>
      <p:ext uri="{BB962C8B-B14F-4D97-AF65-F5344CB8AC3E}">
        <p14:creationId xmlns:p14="http://schemas.microsoft.com/office/powerpoint/2010/main" val="4278191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fico 1"/>
          <p:cNvGraphicFramePr/>
          <p:nvPr/>
        </p:nvGraphicFramePr>
        <p:xfrm>
          <a:off x="2999656" y="476672"/>
          <a:ext cx="7056784" cy="4680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Rettangolo 2"/>
          <p:cNvSpPr/>
          <p:nvPr/>
        </p:nvSpPr>
        <p:spPr>
          <a:xfrm>
            <a:off x="2351584" y="5373217"/>
            <a:ext cx="69127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200" dirty="0"/>
              <a:t>Le 5  quote minori riguardano, in ordine decrescente (2008) : "Ordine pubblico", "Difesa" , "Abitazione e territorio", "Attività ricreative culturali e culto","Protezione dell'ambiente".  Fonte Istat</a:t>
            </a:r>
          </a:p>
        </p:txBody>
      </p:sp>
    </p:spTree>
    <p:extLst>
      <p:ext uri="{BB962C8B-B14F-4D97-AF65-F5344CB8AC3E}">
        <p14:creationId xmlns:p14="http://schemas.microsoft.com/office/powerpoint/2010/main" val="1545757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481</Words>
  <Application>Microsoft Office PowerPoint</Application>
  <PresentationFormat>Widescreen</PresentationFormat>
  <Paragraphs>117</Paragraphs>
  <Slides>15</Slides>
  <Notes>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6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15</vt:i4>
      </vt:variant>
    </vt:vector>
  </HeadingPairs>
  <TitlesOfParts>
    <vt:vector size="22" baseType="lpstr">
      <vt:lpstr>Arial</vt:lpstr>
      <vt:lpstr>Calibri</vt:lpstr>
      <vt:lpstr>Calibri Light</vt:lpstr>
      <vt:lpstr>Droid Sans Fallback</vt:lpstr>
      <vt:lpstr>Times New Roman</vt:lpstr>
      <vt:lpstr>Wingdings</vt:lpstr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fattore O-I    organizzazione e imprenditorialità</vt:lpstr>
      <vt:lpstr>Da soli questi fattori non sono tuttavia sufficienti per consentire un tangibile avvicinamento ai livelli di produttività dei PSA  </vt:lpstr>
      <vt:lpstr>Presentazione standard di PowerPoint</vt:lpstr>
      <vt:lpstr>Per la creazione di un ecosistema dell'innovazione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Massimiliano Duca</dc:creator>
  <cp:lastModifiedBy>Paola Gambelli</cp:lastModifiedBy>
  <cp:revision>22</cp:revision>
  <dcterms:created xsi:type="dcterms:W3CDTF">2013-10-16T09:51:21Z</dcterms:created>
  <dcterms:modified xsi:type="dcterms:W3CDTF">2014-02-10T10:44:12Z</dcterms:modified>
</cp:coreProperties>
</file>