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1"/>
  </p:sldMasterIdLst>
  <p:notesMasterIdLst>
    <p:notesMasterId r:id="rId17"/>
  </p:notesMasterIdLst>
  <p:sldIdLst>
    <p:sldId id="269" r:id="rId2"/>
    <p:sldId id="281" r:id="rId3"/>
    <p:sldId id="295" r:id="rId4"/>
    <p:sldId id="296" r:id="rId5"/>
    <p:sldId id="302" r:id="rId6"/>
    <p:sldId id="303" r:id="rId7"/>
    <p:sldId id="304" r:id="rId8"/>
    <p:sldId id="305" r:id="rId9"/>
    <p:sldId id="297" r:id="rId10"/>
    <p:sldId id="308" r:id="rId11"/>
    <p:sldId id="300" r:id="rId12"/>
    <p:sldId id="306" r:id="rId13"/>
    <p:sldId id="301" r:id="rId14"/>
    <p:sldId id="307" r:id="rId15"/>
    <p:sldId id="309" r:id="rId16"/>
  </p:sldIdLst>
  <p:sldSz cx="9144000" cy="6858000" type="screen4x3"/>
  <p:notesSz cx="6797675" cy="99266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E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9" d="100"/>
          <a:sy n="49" d="100"/>
        </p:scale>
        <p:origin x="-113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5659" cy="496332"/>
          </a:xfrm>
          <a:prstGeom prst="rect">
            <a:avLst/>
          </a:prstGeom>
        </p:spPr>
        <p:txBody>
          <a:bodyPr vert="horz" lIns="91568" tIns="45784" rIns="91568" bIns="45784" rtlCol="0"/>
          <a:lstStyle>
            <a:lvl1pPr algn="l">
              <a:defRPr sz="1200"/>
            </a:lvl1pPr>
          </a:lstStyle>
          <a:p>
            <a:endParaRPr lang="it-IT"/>
          </a:p>
        </p:txBody>
      </p:sp>
      <p:sp>
        <p:nvSpPr>
          <p:cNvPr id="3" name="Segnaposto data 2"/>
          <p:cNvSpPr>
            <a:spLocks noGrp="1"/>
          </p:cNvSpPr>
          <p:nvPr>
            <p:ph type="dt" idx="1"/>
          </p:nvPr>
        </p:nvSpPr>
        <p:spPr>
          <a:xfrm>
            <a:off x="3850444" y="0"/>
            <a:ext cx="2945659" cy="496332"/>
          </a:xfrm>
          <a:prstGeom prst="rect">
            <a:avLst/>
          </a:prstGeom>
        </p:spPr>
        <p:txBody>
          <a:bodyPr vert="horz" lIns="91568" tIns="45784" rIns="91568" bIns="45784" rtlCol="0"/>
          <a:lstStyle>
            <a:lvl1pPr algn="r">
              <a:defRPr sz="1200"/>
            </a:lvl1pPr>
          </a:lstStyle>
          <a:p>
            <a:fld id="{C8CF4B12-BD88-436F-98DA-7F4AB4455456}" type="datetimeFigureOut">
              <a:rPr lang="it-IT" smtClean="0"/>
              <a:pPr/>
              <a:t>21/01/2014</a:t>
            </a:fld>
            <a:endParaRPr lang="it-IT"/>
          </a:p>
        </p:txBody>
      </p:sp>
      <p:sp>
        <p:nvSpPr>
          <p:cNvPr id="4" name="Segnaposto immagine diapositiva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568" tIns="45784" rIns="91568" bIns="45784" rtlCol="0" anchor="ctr"/>
          <a:lstStyle/>
          <a:p>
            <a:endParaRPr lang="it-IT"/>
          </a:p>
        </p:txBody>
      </p:sp>
      <p:sp>
        <p:nvSpPr>
          <p:cNvPr id="5" name="Segnaposto note 4"/>
          <p:cNvSpPr>
            <a:spLocks noGrp="1"/>
          </p:cNvSpPr>
          <p:nvPr>
            <p:ph type="body" sz="quarter" idx="3"/>
          </p:nvPr>
        </p:nvSpPr>
        <p:spPr>
          <a:xfrm>
            <a:off x="679768" y="4715153"/>
            <a:ext cx="5438140" cy="4466987"/>
          </a:xfrm>
          <a:prstGeom prst="rect">
            <a:avLst/>
          </a:prstGeom>
        </p:spPr>
        <p:txBody>
          <a:bodyPr vert="horz" lIns="91568" tIns="45784" rIns="91568" bIns="45784"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9428583"/>
            <a:ext cx="2945659" cy="496332"/>
          </a:xfrm>
          <a:prstGeom prst="rect">
            <a:avLst/>
          </a:prstGeom>
        </p:spPr>
        <p:txBody>
          <a:bodyPr vert="horz" lIns="91568" tIns="45784" rIns="91568" bIns="45784" rtlCol="0" anchor="b"/>
          <a:lstStyle>
            <a:lvl1pPr algn="l">
              <a:defRPr sz="1200"/>
            </a:lvl1pPr>
          </a:lstStyle>
          <a:p>
            <a:endParaRPr lang="it-IT"/>
          </a:p>
        </p:txBody>
      </p:sp>
      <p:sp>
        <p:nvSpPr>
          <p:cNvPr id="7" name="Segnaposto numero diapositiva 6"/>
          <p:cNvSpPr>
            <a:spLocks noGrp="1"/>
          </p:cNvSpPr>
          <p:nvPr>
            <p:ph type="sldNum" sz="quarter" idx="5"/>
          </p:nvPr>
        </p:nvSpPr>
        <p:spPr>
          <a:xfrm>
            <a:off x="3850444" y="9428583"/>
            <a:ext cx="2945659" cy="496332"/>
          </a:xfrm>
          <a:prstGeom prst="rect">
            <a:avLst/>
          </a:prstGeom>
        </p:spPr>
        <p:txBody>
          <a:bodyPr vert="horz" lIns="91568" tIns="45784" rIns="91568" bIns="45784" rtlCol="0" anchor="b"/>
          <a:lstStyle>
            <a:lvl1pPr algn="r">
              <a:defRPr sz="1200"/>
            </a:lvl1pPr>
          </a:lstStyle>
          <a:p>
            <a:fld id="{B35DD981-80D9-4756-8198-1167CFF782C0}" type="slidenum">
              <a:rPr lang="it-IT" smtClean="0"/>
              <a:pPr/>
              <a:t>‹N›</a:t>
            </a:fld>
            <a:endParaRPr lang="it-IT"/>
          </a:p>
        </p:txBody>
      </p:sp>
    </p:spTree>
    <p:extLst>
      <p:ext uri="{BB962C8B-B14F-4D97-AF65-F5344CB8AC3E}">
        <p14:creationId xmlns:p14="http://schemas.microsoft.com/office/powerpoint/2010/main" val="882403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35DD981-80D9-4756-8198-1167CFF782C0}" type="slidenum">
              <a:rPr lang="it-IT" smtClean="0"/>
              <a:pPr/>
              <a:t>14</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35DD981-80D9-4756-8198-1167CFF782C0}" type="slidenum">
              <a:rPr lang="it-IT" smtClean="0"/>
              <a:pPr/>
              <a:t>15</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D099E611-01D9-473E-B6A6-5DC87F4367BB}" type="datetime1">
              <a:rPr lang="it-IT" smtClean="0"/>
              <a:pPr/>
              <a:t>21/01/2014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a:xfrm>
            <a:off x="8172400" y="6093296"/>
            <a:ext cx="477416" cy="365125"/>
          </a:xfrm>
        </p:spPr>
        <p:txBody>
          <a:bodyPr/>
          <a:lstStyle>
            <a:lvl1pPr>
              <a:defRPr i="1">
                <a:solidFill>
                  <a:schemeClr val="tx1"/>
                </a:solidFill>
                <a:latin typeface="Helvetica" pitchFamily="34" charset="0"/>
                <a:cs typeface="Helvetica" pitchFamily="34" charset="0"/>
              </a:defRPr>
            </a:lvl1pPr>
          </a:lstStyle>
          <a:p>
            <a:fld id="{8422BF3F-0FD9-4CF6-9474-F6E7C1773FC9}" type="slidenum">
              <a:rPr lang="it-IT" smtClean="0"/>
              <a:pPr/>
              <a:t>‹N›</a:t>
            </a:fld>
            <a:endParaRPr lang="it-IT"/>
          </a:p>
        </p:txBody>
      </p:sp>
    </p:spTree>
    <p:extLst>
      <p:ext uri="{BB962C8B-B14F-4D97-AF65-F5344CB8AC3E}">
        <p14:creationId xmlns:p14="http://schemas.microsoft.com/office/powerpoint/2010/main" val="3779867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4A38104-9635-45D5-B1AA-507C6F9D3FDE}" type="datetime1">
              <a:rPr lang="it-IT" smtClean="0"/>
              <a:pPr/>
              <a:t>21/01/2014</a:t>
            </a:fld>
            <a:endParaRPr lang="it-IT"/>
          </a:p>
        </p:txBody>
      </p:sp>
      <p:sp>
        <p:nvSpPr>
          <p:cNvPr id="5" name="Segnaposto piè di pagina 4"/>
          <p:cNvSpPr>
            <a:spLocks noGrp="1"/>
          </p:cNvSpPr>
          <p:nvPr>
            <p:ph type="ftr" sz="quarter" idx="11"/>
          </p:nvPr>
        </p:nvSpPr>
        <p:spPr/>
        <p:txBody>
          <a:bodyPr/>
          <a:lstStyle/>
          <a:p>
            <a:endParaRPr lang="it-IT"/>
          </a:p>
        </p:txBody>
      </p:sp>
      <p:sp>
        <p:nvSpPr>
          <p:cNvPr id="7" name="Segnaposto numero diapositiva 5"/>
          <p:cNvSpPr>
            <a:spLocks noGrp="1"/>
          </p:cNvSpPr>
          <p:nvPr>
            <p:ph type="sldNum" sz="quarter" idx="12"/>
          </p:nvPr>
        </p:nvSpPr>
        <p:spPr>
          <a:xfrm>
            <a:off x="8172400" y="6093296"/>
            <a:ext cx="477416" cy="365125"/>
          </a:xfrm>
        </p:spPr>
        <p:txBody>
          <a:bodyPr/>
          <a:lstStyle>
            <a:lvl1pPr>
              <a:defRPr i="1">
                <a:solidFill>
                  <a:schemeClr val="tx1"/>
                </a:solidFill>
                <a:latin typeface="Helvetica" pitchFamily="34" charset="0"/>
                <a:cs typeface="Helvetica" pitchFamily="34" charset="0"/>
              </a:defRPr>
            </a:lvl1pPr>
          </a:lstStyle>
          <a:p>
            <a:fld id="{8422BF3F-0FD9-4CF6-9474-F6E7C1773FC9}" type="slidenum">
              <a:rPr lang="it-IT" smtClean="0"/>
              <a:pPr/>
              <a:t>‹N›</a:t>
            </a:fld>
            <a:endParaRPr lang="it-IT"/>
          </a:p>
        </p:txBody>
      </p:sp>
    </p:spTree>
    <p:extLst>
      <p:ext uri="{BB962C8B-B14F-4D97-AF65-F5344CB8AC3E}">
        <p14:creationId xmlns:p14="http://schemas.microsoft.com/office/powerpoint/2010/main" val="1448742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73F39EE4-2D12-48F2-929F-89EC87B19178}" type="datetime1">
              <a:rPr lang="it-IT" smtClean="0"/>
              <a:pPr/>
              <a:t>21/01/2014</a:t>
            </a:fld>
            <a:endParaRPr lang="it-IT"/>
          </a:p>
        </p:txBody>
      </p:sp>
      <p:sp>
        <p:nvSpPr>
          <p:cNvPr id="5" name="Segnaposto piè di pagina 4"/>
          <p:cNvSpPr>
            <a:spLocks noGrp="1"/>
          </p:cNvSpPr>
          <p:nvPr>
            <p:ph type="ftr" sz="quarter" idx="11"/>
          </p:nvPr>
        </p:nvSpPr>
        <p:spPr/>
        <p:txBody>
          <a:bodyPr/>
          <a:lstStyle/>
          <a:p>
            <a:endParaRPr lang="it-IT"/>
          </a:p>
        </p:txBody>
      </p:sp>
      <p:sp>
        <p:nvSpPr>
          <p:cNvPr id="7" name="Segnaposto numero diapositiva 5"/>
          <p:cNvSpPr>
            <a:spLocks noGrp="1"/>
          </p:cNvSpPr>
          <p:nvPr>
            <p:ph type="sldNum" sz="quarter" idx="12"/>
          </p:nvPr>
        </p:nvSpPr>
        <p:spPr>
          <a:xfrm>
            <a:off x="8172400" y="6093296"/>
            <a:ext cx="477416" cy="365125"/>
          </a:xfrm>
        </p:spPr>
        <p:txBody>
          <a:bodyPr/>
          <a:lstStyle>
            <a:lvl1pPr>
              <a:defRPr i="1">
                <a:solidFill>
                  <a:schemeClr val="tx1"/>
                </a:solidFill>
                <a:latin typeface="Helvetica" pitchFamily="34" charset="0"/>
                <a:cs typeface="Helvetica" pitchFamily="34" charset="0"/>
              </a:defRPr>
            </a:lvl1pPr>
          </a:lstStyle>
          <a:p>
            <a:fld id="{8422BF3F-0FD9-4CF6-9474-F6E7C1773FC9}" type="slidenum">
              <a:rPr lang="it-IT" smtClean="0"/>
              <a:pPr/>
              <a:t>‹N›</a:t>
            </a:fld>
            <a:endParaRPr lang="it-IT"/>
          </a:p>
        </p:txBody>
      </p:sp>
    </p:spTree>
    <p:extLst>
      <p:ext uri="{BB962C8B-B14F-4D97-AF65-F5344CB8AC3E}">
        <p14:creationId xmlns:p14="http://schemas.microsoft.com/office/powerpoint/2010/main" val="1146927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5B1ED707-3BFA-4163-B84C-7D5B5E099C3C}" type="datetime1">
              <a:rPr lang="it-IT" smtClean="0"/>
              <a:pPr/>
              <a:t>21/01/2014</a:t>
            </a:fld>
            <a:endParaRPr lang="it-IT"/>
          </a:p>
        </p:txBody>
      </p:sp>
      <p:sp>
        <p:nvSpPr>
          <p:cNvPr id="6" name="Segnaposto piè di pagina 5"/>
          <p:cNvSpPr>
            <a:spLocks noGrp="1"/>
          </p:cNvSpPr>
          <p:nvPr>
            <p:ph type="ftr" sz="quarter" idx="11"/>
          </p:nvPr>
        </p:nvSpPr>
        <p:spPr/>
        <p:txBody>
          <a:bodyPr/>
          <a:lstStyle/>
          <a:p>
            <a:endParaRPr lang="it-IT"/>
          </a:p>
        </p:txBody>
      </p:sp>
      <p:sp>
        <p:nvSpPr>
          <p:cNvPr id="8" name="Segnaposto numero diapositiva 5"/>
          <p:cNvSpPr>
            <a:spLocks noGrp="1"/>
          </p:cNvSpPr>
          <p:nvPr>
            <p:ph type="sldNum" sz="quarter" idx="12"/>
          </p:nvPr>
        </p:nvSpPr>
        <p:spPr>
          <a:xfrm>
            <a:off x="8172400" y="6093296"/>
            <a:ext cx="477416" cy="365125"/>
          </a:xfrm>
        </p:spPr>
        <p:txBody>
          <a:bodyPr/>
          <a:lstStyle>
            <a:lvl1pPr>
              <a:defRPr i="1">
                <a:solidFill>
                  <a:schemeClr val="tx1"/>
                </a:solidFill>
                <a:latin typeface="Helvetica" pitchFamily="34" charset="0"/>
                <a:cs typeface="Helvetica" pitchFamily="34" charset="0"/>
              </a:defRPr>
            </a:lvl1pPr>
          </a:lstStyle>
          <a:p>
            <a:fld id="{8422BF3F-0FD9-4CF6-9474-F6E7C1773FC9}" type="slidenum">
              <a:rPr lang="it-IT" smtClean="0"/>
              <a:pPr/>
              <a:t>‹N›</a:t>
            </a:fld>
            <a:endParaRPr lang="it-IT"/>
          </a:p>
        </p:txBody>
      </p:sp>
    </p:spTree>
    <p:extLst>
      <p:ext uri="{BB962C8B-B14F-4D97-AF65-F5344CB8AC3E}">
        <p14:creationId xmlns:p14="http://schemas.microsoft.com/office/powerpoint/2010/main" val="837776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46F78ACB-78CC-4FC8-9FD4-1C3B9A01D772}" type="datetime1">
              <a:rPr lang="it-IT" smtClean="0"/>
              <a:pPr/>
              <a:t>21/01/2014</a:t>
            </a:fld>
            <a:endParaRPr lang="it-IT"/>
          </a:p>
        </p:txBody>
      </p:sp>
      <p:sp>
        <p:nvSpPr>
          <p:cNvPr id="8" name="Segnaposto piè di pagina 7"/>
          <p:cNvSpPr>
            <a:spLocks noGrp="1"/>
          </p:cNvSpPr>
          <p:nvPr>
            <p:ph type="ftr" sz="quarter" idx="11"/>
          </p:nvPr>
        </p:nvSpPr>
        <p:spPr/>
        <p:txBody>
          <a:bodyPr/>
          <a:lstStyle/>
          <a:p>
            <a:endParaRPr lang="it-IT"/>
          </a:p>
        </p:txBody>
      </p:sp>
      <p:sp>
        <p:nvSpPr>
          <p:cNvPr id="10" name="Segnaposto numero diapositiva 5"/>
          <p:cNvSpPr>
            <a:spLocks noGrp="1"/>
          </p:cNvSpPr>
          <p:nvPr>
            <p:ph type="sldNum" sz="quarter" idx="12"/>
          </p:nvPr>
        </p:nvSpPr>
        <p:spPr>
          <a:xfrm>
            <a:off x="8172400" y="6093296"/>
            <a:ext cx="477416" cy="365125"/>
          </a:xfrm>
        </p:spPr>
        <p:txBody>
          <a:bodyPr/>
          <a:lstStyle>
            <a:lvl1pPr>
              <a:defRPr i="1">
                <a:solidFill>
                  <a:schemeClr val="tx1"/>
                </a:solidFill>
                <a:latin typeface="Helvetica" pitchFamily="34" charset="0"/>
                <a:cs typeface="Helvetica" pitchFamily="34" charset="0"/>
              </a:defRPr>
            </a:lvl1pPr>
          </a:lstStyle>
          <a:p>
            <a:fld id="{8422BF3F-0FD9-4CF6-9474-F6E7C1773FC9}" type="slidenum">
              <a:rPr lang="it-IT" smtClean="0"/>
              <a:pPr/>
              <a:t>‹N›</a:t>
            </a:fld>
            <a:endParaRPr lang="it-IT"/>
          </a:p>
        </p:txBody>
      </p:sp>
    </p:spTree>
    <p:extLst>
      <p:ext uri="{BB962C8B-B14F-4D97-AF65-F5344CB8AC3E}">
        <p14:creationId xmlns:p14="http://schemas.microsoft.com/office/powerpoint/2010/main" val="234642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BD87F2A0-A793-477C-9D78-5CD50712708E}" type="datetime1">
              <a:rPr lang="it-IT" smtClean="0"/>
              <a:pPr/>
              <a:t>21/01/2014</a:t>
            </a:fld>
            <a:endParaRPr lang="it-IT"/>
          </a:p>
        </p:txBody>
      </p:sp>
      <p:sp>
        <p:nvSpPr>
          <p:cNvPr id="4" name="Segnaposto piè di pagina 3"/>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a:xfrm>
            <a:off x="8172400" y="6093296"/>
            <a:ext cx="477416" cy="365125"/>
          </a:xfrm>
        </p:spPr>
        <p:txBody>
          <a:bodyPr/>
          <a:lstStyle>
            <a:lvl1pPr>
              <a:defRPr i="1">
                <a:solidFill>
                  <a:schemeClr val="tx1"/>
                </a:solidFill>
                <a:latin typeface="Helvetica" pitchFamily="34" charset="0"/>
                <a:cs typeface="Helvetica" pitchFamily="34" charset="0"/>
              </a:defRPr>
            </a:lvl1pPr>
          </a:lstStyle>
          <a:p>
            <a:fld id="{8422BF3F-0FD9-4CF6-9474-F6E7C1773FC9}" type="slidenum">
              <a:rPr lang="it-IT" smtClean="0"/>
              <a:pPr/>
              <a:t>‹N›</a:t>
            </a:fld>
            <a:endParaRPr lang="it-IT"/>
          </a:p>
        </p:txBody>
      </p:sp>
    </p:spTree>
    <p:extLst>
      <p:ext uri="{BB962C8B-B14F-4D97-AF65-F5344CB8AC3E}">
        <p14:creationId xmlns:p14="http://schemas.microsoft.com/office/powerpoint/2010/main" val="3701677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40E4B3E9-B170-41BC-A6CD-E01F17124DFB}" type="datetime1">
              <a:rPr lang="it-IT" smtClean="0"/>
              <a:pPr/>
              <a:t>21/01/2014</a:t>
            </a:fld>
            <a:endParaRPr lang="it-IT"/>
          </a:p>
        </p:txBody>
      </p:sp>
      <p:sp>
        <p:nvSpPr>
          <p:cNvPr id="3" name="Segnaposto piè di pagina 2"/>
          <p:cNvSpPr>
            <a:spLocks noGrp="1"/>
          </p:cNvSpPr>
          <p:nvPr>
            <p:ph type="ftr" sz="quarter" idx="11"/>
          </p:nvPr>
        </p:nvSpPr>
        <p:spPr/>
        <p:txBody>
          <a:bodyPr/>
          <a:lstStyle/>
          <a:p>
            <a:endParaRPr lang="it-IT"/>
          </a:p>
        </p:txBody>
      </p:sp>
      <p:sp>
        <p:nvSpPr>
          <p:cNvPr id="5" name="Segnaposto numero diapositiva 5"/>
          <p:cNvSpPr>
            <a:spLocks noGrp="1"/>
          </p:cNvSpPr>
          <p:nvPr>
            <p:ph type="sldNum" sz="quarter" idx="12"/>
          </p:nvPr>
        </p:nvSpPr>
        <p:spPr>
          <a:xfrm>
            <a:off x="8172400" y="6093296"/>
            <a:ext cx="477416" cy="365125"/>
          </a:xfrm>
        </p:spPr>
        <p:txBody>
          <a:bodyPr/>
          <a:lstStyle>
            <a:lvl1pPr>
              <a:defRPr i="1">
                <a:solidFill>
                  <a:schemeClr val="tx1"/>
                </a:solidFill>
                <a:latin typeface="Helvetica" pitchFamily="34" charset="0"/>
                <a:cs typeface="Helvetica" pitchFamily="34" charset="0"/>
              </a:defRPr>
            </a:lvl1pPr>
          </a:lstStyle>
          <a:p>
            <a:fld id="{8422BF3F-0FD9-4CF6-9474-F6E7C1773FC9}" type="slidenum">
              <a:rPr lang="it-IT" smtClean="0"/>
              <a:pPr/>
              <a:t>‹N›</a:t>
            </a:fld>
            <a:endParaRPr lang="it-IT"/>
          </a:p>
        </p:txBody>
      </p:sp>
    </p:spTree>
    <p:extLst>
      <p:ext uri="{BB962C8B-B14F-4D97-AF65-F5344CB8AC3E}">
        <p14:creationId xmlns:p14="http://schemas.microsoft.com/office/powerpoint/2010/main" val="2625766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72D696A6-CD7B-4E42-86D7-B485610D4573}" type="datetime1">
              <a:rPr lang="it-IT" smtClean="0"/>
              <a:pPr/>
              <a:t>21/01/2014</a:t>
            </a:fld>
            <a:endParaRPr lang="it-IT"/>
          </a:p>
        </p:txBody>
      </p:sp>
      <p:sp>
        <p:nvSpPr>
          <p:cNvPr id="6" name="Segnaposto piè di pagina 5"/>
          <p:cNvSpPr>
            <a:spLocks noGrp="1"/>
          </p:cNvSpPr>
          <p:nvPr>
            <p:ph type="ftr" sz="quarter" idx="11"/>
          </p:nvPr>
        </p:nvSpPr>
        <p:spPr/>
        <p:txBody>
          <a:bodyPr/>
          <a:lstStyle/>
          <a:p>
            <a:endParaRPr lang="it-IT"/>
          </a:p>
        </p:txBody>
      </p:sp>
      <p:sp>
        <p:nvSpPr>
          <p:cNvPr id="8" name="Segnaposto numero diapositiva 5"/>
          <p:cNvSpPr>
            <a:spLocks noGrp="1"/>
          </p:cNvSpPr>
          <p:nvPr>
            <p:ph type="sldNum" sz="quarter" idx="12"/>
          </p:nvPr>
        </p:nvSpPr>
        <p:spPr>
          <a:xfrm>
            <a:off x="8172400" y="6093296"/>
            <a:ext cx="477416" cy="365125"/>
          </a:xfrm>
        </p:spPr>
        <p:txBody>
          <a:bodyPr/>
          <a:lstStyle>
            <a:lvl1pPr>
              <a:defRPr i="1">
                <a:solidFill>
                  <a:schemeClr val="tx1"/>
                </a:solidFill>
                <a:latin typeface="Helvetica" pitchFamily="34" charset="0"/>
                <a:cs typeface="Helvetica" pitchFamily="34" charset="0"/>
              </a:defRPr>
            </a:lvl1pPr>
          </a:lstStyle>
          <a:p>
            <a:fld id="{8422BF3F-0FD9-4CF6-9474-F6E7C1773FC9}" type="slidenum">
              <a:rPr lang="it-IT" smtClean="0"/>
              <a:pPr/>
              <a:t>‹N›</a:t>
            </a:fld>
            <a:endParaRPr lang="it-IT"/>
          </a:p>
        </p:txBody>
      </p:sp>
    </p:spTree>
    <p:extLst>
      <p:ext uri="{BB962C8B-B14F-4D97-AF65-F5344CB8AC3E}">
        <p14:creationId xmlns:p14="http://schemas.microsoft.com/office/powerpoint/2010/main" val="1140748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10D6A97F-3E87-4117-A72B-F9E2FA2082F5}" type="datetime1">
              <a:rPr lang="it-IT" smtClean="0"/>
              <a:pPr/>
              <a:t>21/01/2014</a:t>
            </a:fld>
            <a:endParaRPr lang="it-IT"/>
          </a:p>
        </p:txBody>
      </p:sp>
      <p:sp>
        <p:nvSpPr>
          <p:cNvPr id="6" name="Segnaposto piè di pagina 5"/>
          <p:cNvSpPr>
            <a:spLocks noGrp="1"/>
          </p:cNvSpPr>
          <p:nvPr>
            <p:ph type="ftr" sz="quarter" idx="11"/>
          </p:nvPr>
        </p:nvSpPr>
        <p:spPr/>
        <p:txBody>
          <a:bodyPr/>
          <a:lstStyle/>
          <a:p>
            <a:endParaRPr lang="it-IT"/>
          </a:p>
        </p:txBody>
      </p:sp>
      <p:sp>
        <p:nvSpPr>
          <p:cNvPr id="8" name="Segnaposto numero diapositiva 5"/>
          <p:cNvSpPr>
            <a:spLocks noGrp="1"/>
          </p:cNvSpPr>
          <p:nvPr>
            <p:ph type="sldNum" sz="quarter" idx="12"/>
          </p:nvPr>
        </p:nvSpPr>
        <p:spPr>
          <a:xfrm>
            <a:off x="8172400" y="6093296"/>
            <a:ext cx="477416" cy="365125"/>
          </a:xfrm>
        </p:spPr>
        <p:txBody>
          <a:bodyPr/>
          <a:lstStyle>
            <a:lvl1pPr>
              <a:defRPr i="1">
                <a:solidFill>
                  <a:schemeClr val="tx1"/>
                </a:solidFill>
                <a:latin typeface="Helvetica" pitchFamily="34" charset="0"/>
                <a:cs typeface="Helvetica" pitchFamily="34" charset="0"/>
              </a:defRPr>
            </a:lvl1pPr>
          </a:lstStyle>
          <a:p>
            <a:fld id="{8422BF3F-0FD9-4CF6-9474-F6E7C1773FC9}" type="slidenum">
              <a:rPr lang="it-IT" smtClean="0"/>
              <a:pPr/>
              <a:t>‹N›</a:t>
            </a:fld>
            <a:endParaRPr lang="it-IT"/>
          </a:p>
        </p:txBody>
      </p:sp>
    </p:spTree>
    <p:extLst>
      <p:ext uri="{BB962C8B-B14F-4D97-AF65-F5344CB8AC3E}">
        <p14:creationId xmlns:p14="http://schemas.microsoft.com/office/powerpoint/2010/main" val="1463596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A6726F1-F6AB-45D4-87CA-C4AD22F04D46}" type="datetime1">
              <a:rPr lang="it-IT" smtClean="0"/>
              <a:pPr/>
              <a:t>21/01/2014</a:t>
            </a:fld>
            <a:endParaRPr lang="it-IT"/>
          </a:p>
        </p:txBody>
      </p:sp>
      <p:sp>
        <p:nvSpPr>
          <p:cNvPr id="5" name="Segnaposto piè di pagina 4"/>
          <p:cNvSpPr>
            <a:spLocks noGrp="1"/>
          </p:cNvSpPr>
          <p:nvPr>
            <p:ph type="ftr" sz="quarter" idx="11"/>
          </p:nvPr>
        </p:nvSpPr>
        <p:spPr/>
        <p:txBody>
          <a:bodyPr/>
          <a:lstStyle/>
          <a:p>
            <a:endParaRPr lang="it-IT"/>
          </a:p>
        </p:txBody>
      </p:sp>
      <p:sp>
        <p:nvSpPr>
          <p:cNvPr id="7" name="Segnaposto numero diapositiva 5"/>
          <p:cNvSpPr>
            <a:spLocks noGrp="1"/>
          </p:cNvSpPr>
          <p:nvPr>
            <p:ph type="sldNum" sz="quarter" idx="12"/>
          </p:nvPr>
        </p:nvSpPr>
        <p:spPr>
          <a:xfrm>
            <a:off x="8172400" y="6093296"/>
            <a:ext cx="477416" cy="365125"/>
          </a:xfrm>
        </p:spPr>
        <p:txBody>
          <a:bodyPr/>
          <a:lstStyle>
            <a:lvl1pPr>
              <a:defRPr i="1">
                <a:solidFill>
                  <a:schemeClr val="tx1"/>
                </a:solidFill>
                <a:latin typeface="Helvetica" pitchFamily="34" charset="0"/>
                <a:cs typeface="Helvetica" pitchFamily="34" charset="0"/>
              </a:defRPr>
            </a:lvl1pPr>
          </a:lstStyle>
          <a:p>
            <a:fld id="{8422BF3F-0FD9-4CF6-9474-F6E7C1773FC9}" type="slidenum">
              <a:rPr lang="it-IT" smtClean="0"/>
              <a:pPr/>
              <a:t>‹N›</a:t>
            </a:fld>
            <a:endParaRPr lang="it-IT"/>
          </a:p>
        </p:txBody>
      </p:sp>
    </p:spTree>
    <p:extLst>
      <p:ext uri="{BB962C8B-B14F-4D97-AF65-F5344CB8AC3E}">
        <p14:creationId xmlns:p14="http://schemas.microsoft.com/office/powerpoint/2010/main" val="3571632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0A52E14-F00F-4E82-8328-A94DC0D57903}" type="datetime1">
              <a:rPr lang="it-IT" smtClean="0"/>
              <a:pPr/>
              <a:t>21/01/2014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8422BF3F-0FD9-4CF6-9474-F6E7C1773FC9}" type="slidenum">
              <a:rPr lang="it-IT" smtClean="0"/>
              <a:pPr/>
              <a:t>‹N›</a:t>
            </a:fld>
            <a:endParaRPr lang="it-IT"/>
          </a:p>
        </p:txBody>
      </p:sp>
    </p:spTree>
    <p:extLst>
      <p:ext uri="{BB962C8B-B14F-4D97-AF65-F5344CB8AC3E}">
        <p14:creationId xmlns:p14="http://schemas.microsoft.com/office/powerpoint/2010/main" val="3265340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790D42-1074-4A2C-B891-077E53E356D8}" type="datetime1">
              <a:rPr lang="it-IT" smtClean="0"/>
              <a:pPr/>
              <a:t>21/01/2014</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22BF3F-0FD9-4CF6-9474-F6E7C1773FC9}" type="slidenum">
              <a:rPr lang="it-IT" smtClean="0"/>
              <a:pPr/>
              <a:t>‹N›</a:t>
            </a:fld>
            <a:endParaRPr lang="it-IT"/>
          </a:p>
        </p:txBody>
      </p:sp>
    </p:spTree>
    <p:extLst>
      <p:ext uri="{BB962C8B-B14F-4D97-AF65-F5344CB8AC3E}">
        <p14:creationId xmlns:p14="http://schemas.microsoft.com/office/powerpoint/2010/main" val="1840724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mailto:Manuela_Giaretta@regione.lombardia.i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ctrTitle"/>
          </p:nvPr>
        </p:nvSpPr>
        <p:spPr>
          <a:xfrm>
            <a:off x="685800" y="332656"/>
            <a:ext cx="7772400" cy="3024335"/>
          </a:xfrm>
        </p:spPr>
        <p:txBody>
          <a:bodyPr>
            <a:noAutofit/>
          </a:bodyPr>
          <a:lstStyle/>
          <a:p>
            <a:r>
              <a:rPr lang="it-IT" sz="2200" b="1" dirty="0" smtClean="0">
                <a:solidFill>
                  <a:srgbClr val="077515"/>
                </a:solidFill>
                <a:latin typeface="Arial" pitchFamily="34" charset="0"/>
                <a:cs typeface="Arial" pitchFamily="34" charset="0"/>
              </a:rPr>
              <a:t>IL </a:t>
            </a:r>
            <a:r>
              <a:rPr lang="it-IT" sz="2200" b="1" i="1" dirty="0" smtClean="0">
                <a:solidFill>
                  <a:srgbClr val="077515"/>
                </a:solidFill>
                <a:latin typeface="Arial" pitchFamily="34" charset="0"/>
                <a:cs typeface="Arial" pitchFamily="34" charset="0"/>
              </a:rPr>
              <a:t>NODO</a:t>
            </a:r>
            <a:r>
              <a:rPr lang="it-IT" sz="2200" b="1" dirty="0" smtClean="0">
                <a:solidFill>
                  <a:srgbClr val="077515"/>
                </a:solidFill>
                <a:latin typeface="Arial" pitchFamily="34" charset="0"/>
                <a:cs typeface="Arial" pitchFamily="34" charset="0"/>
              </a:rPr>
              <a:t> DEI PAGAMENTI  </a:t>
            </a:r>
            <a:br>
              <a:rPr lang="it-IT" sz="2200" b="1" dirty="0" smtClean="0">
                <a:solidFill>
                  <a:srgbClr val="077515"/>
                </a:solidFill>
                <a:latin typeface="Arial" pitchFamily="34" charset="0"/>
                <a:cs typeface="Arial" pitchFamily="34" charset="0"/>
              </a:rPr>
            </a:br>
            <a:r>
              <a:rPr lang="it-IT" sz="2200" b="1" dirty="0" smtClean="0">
                <a:solidFill>
                  <a:srgbClr val="077515"/>
                </a:solidFill>
                <a:latin typeface="Arial" pitchFamily="34" charset="0"/>
                <a:cs typeface="Arial" pitchFamily="34" charset="0"/>
              </a:rPr>
              <a:t>NELL’ESPERIENZA </a:t>
            </a:r>
            <a:r>
              <a:rPr lang="it-IT" sz="2200" b="1" dirty="0" err="1" smtClean="0">
                <a:solidFill>
                  <a:srgbClr val="077515"/>
                </a:solidFill>
                <a:latin typeface="Arial" pitchFamily="34" charset="0"/>
                <a:cs typeface="Arial" pitchFamily="34" charset="0"/>
              </a:rPr>
              <a:t>DI</a:t>
            </a:r>
            <a:r>
              <a:rPr lang="it-IT" sz="2200" b="1" dirty="0" smtClean="0">
                <a:solidFill>
                  <a:srgbClr val="077515"/>
                </a:solidFill>
                <a:latin typeface="Arial" pitchFamily="34" charset="0"/>
                <a:cs typeface="Arial" pitchFamily="34" charset="0"/>
              </a:rPr>
              <a:t> REGIONE LOMBARDIA</a:t>
            </a:r>
            <a:endParaRPr lang="it-IT" sz="2200" dirty="0">
              <a:latin typeface="Arial" pitchFamily="34" charset="0"/>
              <a:cs typeface="Arial" pitchFamily="34" charset="0"/>
            </a:endParaRPr>
          </a:p>
        </p:txBody>
      </p:sp>
      <p:sp>
        <p:nvSpPr>
          <p:cNvPr id="6" name="Rettangolo 5"/>
          <p:cNvSpPr/>
          <p:nvPr/>
        </p:nvSpPr>
        <p:spPr>
          <a:xfrm>
            <a:off x="3615859" y="5867980"/>
            <a:ext cx="2095445" cy="400110"/>
          </a:xfrm>
          <a:prstGeom prst="rect">
            <a:avLst/>
          </a:prstGeom>
        </p:spPr>
        <p:txBody>
          <a:bodyPr wrap="none">
            <a:spAutoFit/>
          </a:bodyPr>
          <a:lstStyle/>
          <a:p>
            <a:r>
              <a:rPr lang="it-IT" sz="2000" dirty="0" smtClean="0">
                <a:latin typeface="Arial" pitchFamily="34" charset="0"/>
                <a:cs typeface="Arial" pitchFamily="34" charset="0"/>
              </a:rPr>
              <a:t>23 gennaio 2014</a:t>
            </a:r>
            <a:endParaRPr lang="it-IT" sz="2000" dirty="0">
              <a:latin typeface="Arial" pitchFamily="34" charset="0"/>
              <a:cs typeface="Arial" pitchFamily="34" charset="0"/>
            </a:endParaRPr>
          </a:p>
        </p:txBody>
      </p:sp>
      <p:sp>
        <p:nvSpPr>
          <p:cNvPr id="5" name="Rettangolo 4"/>
          <p:cNvSpPr/>
          <p:nvPr/>
        </p:nvSpPr>
        <p:spPr>
          <a:xfrm>
            <a:off x="3419872" y="3789040"/>
            <a:ext cx="2247731" cy="707886"/>
          </a:xfrm>
          <a:prstGeom prst="rect">
            <a:avLst/>
          </a:prstGeom>
        </p:spPr>
        <p:txBody>
          <a:bodyPr wrap="none">
            <a:spAutoFit/>
          </a:bodyPr>
          <a:lstStyle/>
          <a:p>
            <a:r>
              <a:rPr lang="it-IT" sz="2000" b="1" dirty="0" smtClean="0">
                <a:solidFill>
                  <a:srgbClr val="077515"/>
                </a:solidFill>
                <a:latin typeface="Helvetica" pitchFamily="-107" charset="0"/>
                <a:ea typeface="+mj-ea"/>
                <a:cs typeface="+mj-cs"/>
              </a:rPr>
              <a:t>Manuela </a:t>
            </a:r>
            <a:r>
              <a:rPr lang="it-IT" sz="2000" b="1" dirty="0" err="1" smtClean="0">
                <a:solidFill>
                  <a:srgbClr val="077515"/>
                </a:solidFill>
                <a:latin typeface="Helvetica" pitchFamily="-107" charset="0"/>
                <a:ea typeface="+mj-ea"/>
                <a:cs typeface="+mj-cs"/>
              </a:rPr>
              <a:t>Giaretta</a:t>
            </a:r>
            <a:endParaRPr lang="it-IT" sz="2000" b="1" dirty="0" smtClean="0">
              <a:solidFill>
                <a:srgbClr val="077515"/>
              </a:solidFill>
              <a:latin typeface="Helvetica" pitchFamily="-107" charset="0"/>
              <a:ea typeface="+mj-ea"/>
              <a:cs typeface="+mj-cs"/>
            </a:endParaRPr>
          </a:p>
          <a:p>
            <a:endParaRPr lang="it-IT" sz="2000" b="1" dirty="0">
              <a:solidFill>
                <a:srgbClr val="077515"/>
              </a:solidFill>
              <a:latin typeface="Helvetica" pitchFamily="-107" charset="0"/>
              <a:ea typeface="+mj-ea"/>
              <a:cs typeface="+mj-cs"/>
            </a:endParaRPr>
          </a:p>
        </p:txBody>
      </p:sp>
    </p:spTree>
    <p:extLst>
      <p:ext uri="{BB962C8B-B14F-4D97-AF65-F5344CB8AC3E}">
        <p14:creationId xmlns:p14="http://schemas.microsoft.com/office/powerpoint/2010/main" val="29071862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2</a:t>
            </a:fld>
            <a:endParaRPr lang="it-IT"/>
          </a:p>
        </p:txBody>
      </p:sp>
      <p:sp>
        <p:nvSpPr>
          <p:cNvPr id="5" name="CasellaDiTesto 4"/>
          <p:cNvSpPr txBox="1"/>
          <p:nvPr/>
        </p:nvSpPr>
        <p:spPr>
          <a:xfrm>
            <a:off x="971600" y="2203117"/>
            <a:ext cx="3096344" cy="2862322"/>
          </a:xfrm>
          <a:prstGeom prst="rect">
            <a:avLst/>
          </a:prstGeom>
          <a:noFill/>
        </p:spPr>
        <p:txBody>
          <a:bodyPr wrap="square" rtlCol="0">
            <a:spAutoFit/>
          </a:bodyPr>
          <a:lstStyle/>
          <a:p>
            <a:pPr lvl="0" algn="just"/>
            <a:r>
              <a:rPr lang="it-IT" sz="2000" dirty="0" smtClean="0">
                <a:solidFill>
                  <a:srgbClr val="002060"/>
                </a:solidFill>
                <a:latin typeface="Arial" pitchFamily="34" charset="0"/>
                <a:cs typeface="Arial" pitchFamily="34" charset="0"/>
              </a:rPr>
              <a:t>Regione Lombardia è stata tra le prime Regioni ad introdurre </a:t>
            </a:r>
            <a:r>
              <a:rPr lang="it-IT" sz="2000" b="1" dirty="0" smtClean="0">
                <a:solidFill>
                  <a:srgbClr val="002060"/>
                </a:solidFill>
                <a:latin typeface="Arial" pitchFamily="34" charset="0"/>
                <a:cs typeface="Arial" pitchFamily="34" charset="0"/>
              </a:rPr>
              <a:t>l’ordinativo informatico </a:t>
            </a:r>
            <a:r>
              <a:rPr lang="it-IT" sz="2000" dirty="0" smtClean="0">
                <a:solidFill>
                  <a:srgbClr val="002060"/>
                </a:solidFill>
                <a:latin typeface="Arial" pitchFamily="34" charset="0"/>
                <a:cs typeface="Arial" pitchFamily="34" charset="0"/>
              </a:rPr>
              <a:t>per la riscossione delle entrate e il pagamento delle spese. </a:t>
            </a:r>
          </a:p>
          <a:p>
            <a:pPr lvl="0"/>
            <a:endParaRPr lang="it-IT" sz="2000" dirty="0" smtClean="0">
              <a:solidFill>
                <a:srgbClr val="002060"/>
              </a:solidFill>
              <a:latin typeface="Arial" pitchFamily="34" charset="0"/>
              <a:cs typeface="Arial" pitchFamily="34" charset="0"/>
            </a:endParaRPr>
          </a:p>
          <a:p>
            <a:endParaRPr lang="it-IT" sz="2000" dirty="0">
              <a:solidFill>
                <a:srgbClr val="002060"/>
              </a:solidFill>
              <a:latin typeface="Arial" pitchFamily="34" charset="0"/>
              <a:cs typeface="Arial" pitchFamily="34" charset="0"/>
            </a:endParaRPr>
          </a:p>
        </p:txBody>
      </p:sp>
      <p:sp>
        <p:nvSpPr>
          <p:cNvPr id="6" name="Rettangolo 1"/>
          <p:cNvSpPr>
            <a:spLocks noChangeArrowheads="1"/>
          </p:cNvSpPr>
          <p:nvPr/>
        </p:nvSpPr>
        <p:spPr bwMode="auto">
          <a:xfrm>
            <a:off x="250825" y="404664"/>
            <a:ext cx="5690982"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Strumenti elettronici di pagamento</a:t>
            </a:r>
            <a:endParaRPr lang="it-IT" altLang="it-IT" sz="2600" b="1" dirty="0">
              <a:solidFill>
                <a:srgbClr val="008000"/>
              </a:solidFill>
              <a:latin typeface="Arial" pitchFamily="34" charset="0"/>
              <a:cs typeface="Arial" pitchFamily="34" charset="0"/>
            </a:endParaRPr>
          </a:p>
        </p:txBody>
      </p:sp>
      <p:sp>
        <p:nvSpPr>
          <p:cNvPr id="7" name="Rettangolo 6"/>
          <p:cNvSpPr/>
          <p:nvPr/>
        </p:nvSpPr>
        <p:spPr>
          <a:xfrm>
            <a:off x="4860032" y="2203117"/>
            <a:ext cx="3347864" cy="2246769"/>
          </a:xfrm>
          <a:prstGeom prst="rect">
            <a:avLst/>
          </a:prstGeom>
        </p:spPr>
        <p:txBody>
          <a:bodyPr wrap="square">
            <a:spAutoFit/>
          </a:bodyPr>
          <a:lstStyle/>
          <a:p>
            <a:pPr lvl="0" algn="just"/>
            <a:r>
              <a:rPr lang="it-IT" sz="2000" dirty="0" smtClean="0">
                <a:solidFill>
                  <a:srgbClr val="002060"/>
                </a:solidFill>
                <a:latin typeface="Arial" pitchFamily="34" charset="0"/>
                <a:cs typeface="Arial" pitchFamily="34" charset="0"/>
              </a:rPr>
              <a:t>L’attuazione del </a:t>
            </a:r>
            <a:r>
              <a:rPr lang="it-IT" sz="2000" b="1" dirty="0" smtClean="0">
                <a:solidFill>
                  <a:srgbClr val="002060"/>
                </a:solidFill>
                <a:latin typeface="Arial" pitchFamily="34" charset="0"/>
                <a:cs typeface="Arial" pitchFamily="34" charset="0"/>
              </a:rPr>
              <a:t>nodo pagamenti </a:t>
            </a:r>
            <a:r>
              <a:rPr lang="it-IT" sz="2000" dirty="0" smtClean="0">
                <a:solidFill>
                  <a:srgbClr val="002060"/>
                </a:solidFill>
                <a:latin typeface="Arial" pitchFamily="34" charset="0"/>
                <a:cs typeface="Arial" pitchFamily="34" charset="0"/>
              </a:rPr>
              <a:t>rappresenta la naturale prosecuzione dell’esperienza iniziata in via sperimentale nel 2005 e che  ha trovato il suo consolidamento nel 2006. </a:t>
            </a:r>
          </a:p>
        </p:txBody>
      </p:sp>
      <p:sp>
        <p:nvSpPr>
          <p:cNvPr id="8" name="Freccia circolare in giù 7"/>
          <p:cNvSpPr/>
          <p:nvPr/>
        </p:nvSpPr>
        <p:spPr>
          <a:xfrm>
            <a:off x="3563888" y="1555045"/>
            <a:ext cx="1512168" cy="576064"/>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3</a:t>
            </a:fld>
            <a:endParaRPr lang="it-IT"/>
          </a:p>
        </p:txBody>
      </p:sp>
      <p:sp>
        <p:nvSpPr>
          <p:cNvPr id="6" name="Rettangolo 1"/>
          <p:cNvSpPr>
            <a:spLocks noChangeArrowheads="1"/>
          </p:cNvSpPr>
          <p:nvPr/>
        </p:nvSpPr>
        <p:spPr bwMode="auto">
          <a:xfrm>
            <a:off x="250825" y="332656"/>
            <a:ext cx="3334567"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Contesto normativo</a:t>
            </a:r>
            <a:endParaRPr lang="it-IT" altLang="it-IT" sz="2600" b="1" dirty="0">
              <a:solidFill>
                <a:srgbClr val="008000"/>
              </a:solidFill>
              <a:latin typeface="Arial" pitchFamily="34" charset="0"/>
              <a:cs typeface="Arial" pitchFamily="34" charset="0"/>
            </a:endParaRPr>
          </a:p>
        </p:txBody>
      </p:sp>
      <p:sp>
        <p:nvSpPr>
          <p:cNvPr id="10" name="CasellaDiTesto 9"/>
          <p:cNvSpPr txBox="1"/>
          <p:nvPr/>
        </p:nvSpPr>
        <p:spPr>
          <a:xfrm>
            <a:off x="2112111" y="1556792"/>
            <a:ext cx="6802438" cy="1292662"/>
          </a:xfrm>
          <a:prstGeom prst="rect">
            <a:avLst/>
          </a:prstGeom>
          <a:noFill/>
        </p:spPr>
        <p:txBody>
          <a:bodyPr>
            <a:spAutoFit/>
          </a:bodyPr>
          <a:lstStyle/>
          <a:p>
            <a:pPr>
              <a:defRPr/>
            </a:pPr>
            <a:endParaRPr lang="it-IT" sz="1300" b="1" i="0" dirty="0">
              <a:solidFill>
                <a:srgbClr val="002060"/>
              </a:solidFill>
              <a:latin typeface="Arial" pitchFamily="34" charset="0"/>
              <a:cs typeface="Arial" pitchFamily="34" charset="0"/>
            </a:endParaRPr>
          </a:p>
          <a:p>
            <a:pPr marL="285750" indent="-285750" algn="just">
              <a:buFont typeface="Wingdings" pitchFamily="2" charset="2"/>
              <a:buChar char="ü"/>
              <a:defRPr/>
            </a:pPr>
            <a:r>
              <a:rPr lang="it-IT" sz="1300" b="1" i="0" dirty="0" smtClean="0">
                <a:solidFill>
                  <a:srgbClr val="002060"/>
                </a:solidFill>
                <a:latin typeface="Arial" pitchFamily="34" charset="0"/>
                <a:cs typeface="Arial" pitchFamily="34" charset="0"/>
              </a:rPr>
              <a:t>Tutte le Amministrazioni dello Stato, gli Enti </a:t>
            </a:r>
            <a:r>
              <a:rPr lang="it-IT" sz="1300" b="1" dirty="0" smtClean="0">
                <a:solidFill>
                  <a:srgbClr val="002060"/>
                </a:solidFill>
                <a:latin typeface="Arial" pitchFamily="34" charset="0"/>
                <a:cs typeface="Arial" pitchFamily="34" charset="0"/>
              </a:rPr>
              <a:t>T</a:t>
            </a:r>
            <a:r>
              <a:rPr lang="it-IT" sz="1300" b="1" i="0" dirty="0" smtClean="0">
                <a:solidFill>
                  <a:srgbClr val="002060"/>
                </a:solidFill>
                <a:latin typeface="Arial" pitchFamily="34" charset="0"/>
                <a:cs typeface="Arial" pitchFamily="34" charset="0"/>
              </a:rPr>
              <a:t>erritoriali e i Gestori di pubblici servizi nei rapporti con l’utenza, sono tenuti a far data dal 1 giugno 2013 ad accettare pagamenti ad essi spettanti a qualsiasi titolo dovuti, anche con l’uso di tecnologie dell’informazione e della comunicazione</a:t>
            </a:r>
          </a:p>
          <a:p>
            <a:pPr marL="285750" indent="-285750" algn="just">
              <a:defRPr/>
            </a:pPr>
            <a:endParaRPr lang="it-IT" sz="1300" i="0" dirty="0">
              <a:solidFill>
                <a:srgbClr val="002060"/>
              </a:solidFill>
              <a:latin typeface="Arial" pitchFamily="34" charset="0"/>
              <a:cs typeface="Arial" pitchFamily="34" charset="0"/>
            </a:endParaRPr>
          </a:p>
        </p:txBody>
      </p:sp>
      <p:sp>
        <p:nvSpPr>
          <p:cNvPr id="11" name="Rettangolo 10"/>
          <p:cNvSpPr/>
          <p:nvPr/>
        </p:nvSpPr>
        <p:spPr>
          <a:xfrm>
            <a:off x="458474" y="2014137"/>
            <a:ext cx="1423788" cy="400110"/>
          </a:xfrm>
          <a:prstGeom prst="rect">
            <a:avLst/>
          </a:prstGeom>
          <a:noFill/>
        </p:spPr>
        <p:txBody>
          <a:bodyPr wrap="none">
            <a:spAutoFit/>
          </a:bodyPr>
          <a:lstStyle/>
          <a:p>
            <a:pPr algn="ctr">
              <a:defRPr/>
            </a:pPr>
            <a:r>
              <a:rPr lang="it-IT" sz="2000" b="1" dirty="0" smtClean="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latin typeface="Arial" pitchFamily="34" charset="0"/>
                <a:cs typeface="Arial" pitchFamily="34" charset="0"/>
              </a:rPr>
              <a:t>Comma 1:</a:t>
            </a:r>
            <a:endParaRPr lang="it-IT" sz="2000" b="1" dirty="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latin typeface="Arial" pitchFamily="34" charset="0"/>
              <a:cs typeface="Arial" pitchFamily="34" charset="0"/>
            </a:endParaRPr>
          </a:p>
        </p:txBody>
      </p:sp>
      <p:sp>
        <p:nvSpPr>
          <p:cNvPr id="14" name="CasellaDiTesto 13"/>
          <p:cNvSpPr txBox="1"/>
          <p:nvPr/>
        </p:nvSpPr>
        <p:spPr>
          <a:xfrm>
            <a:off x="323528" y="908720"/>
            <a:ext cx="8496944" cy="646331"/>
          </a:xfrm>
          <a:prstGeom prst="rect">
            <a:avLst/>
          </a:prstGeom>
          <a:noFill/>
          <a:ln>
            <a:solidFill>
              <a:schemeClr val="accent1"/>
            </a:solidFill>
          </a:ln>
        </p:spPr>
        <p:txBody>
          <a:bodyPr wrap="square" rtlCol="0">
            <a:spAutoFit/>
          </a:bodyPr>
          <a:lstStyle/>
          <a:p>
            <a:pPr lvl="0" algn="just"/>
            <a:r>
              <a:rPr lang="it-IT" dirty="0" smtClean="0">
                <a:solidFill>
                  <a:schemeClr val="tx2"/>
                </a:solidFill>
                <a:latin typeface="Arial" pitchFamily="34" charset="0"/>
                <a:cs typeface="Arial" pitchFamily="34" charset="0"/>
              </a:rPr>
              <a:t>L’art. 15 “Pagamenti elettronici” del </a:t>
            </a:r>
            <a:r>
              <a:rPr lang="it-IT" dirty="0" err="1" smtClean="0">
                <a:solidFill>
                  <a:schemeClr val="tx2"/>
                </a:solidFill>
                <a:latin typeface="Arial" pitchFamily="34" charset="0"/>
                <a:cs typeface="Arial" pitchFamily="34" charset="0"/>
              </a:rPr>
              <a:t>DL</a:t>
            </a:r>
            <a:r>
              <a:rPr lang="it-IT" dirty="0" smtClean="0">
                <a:solidFill>
                  <a:schemeClr val="tx2"/>
                </a:solidFill>
                <a:latin typeface="Arial" pitchFamily="34" charset="0"/>
                <a:cs typeface="Arial" pitchFamily="34" charset="0"/>
              </a:rPr>
              <a:t> 179/2012 convertito con Legge 221/2012, prevede, fra gli altri, i seguenti  commi:</a:t>
            </a:r>
            <a:endParaRPr lang="it-IT" dirty="0">
              <a:latin typeface="Arial" pitchFamily="34" charset="0"/>
              <a:cs typeface="Arial" pitchFamily="34" charset="0"/>
            </a:endParaRPr>
          </a:p>
        </p:txBody>
      </p:sp>
      <p:sp>
        <p:nvSpPr>
          <p:cNvPr id="15" name="CasellaDiTesto 14"/>
          <p:cNvSpPr txBox="1"/>
          <p:nvPr/>
        </p:nvSpPr>
        <p:spPr>
          <a:xfrm>
            <a:off x="2123728" y="3713550"/>
            <a:ext cx="6802438" cy="1892826"/>
          </a:xfrm>
          <a:prstGeom prst="rect">
            <a:avLst/>
          </a:prstGeom>
          <a:noFill/>
        </p:spPr>
        <p:txBody>
          <a:bodyPr>
            <a:spAutoFit/>
          </a:bodyPr>
          <a:lstStyle/>
          <a:p>
            <a:pPr>
              <a:defRPr/>
            </a:pPr>
            <a:endParaRPr lang="it-IT" sz="1300" b="1" i="0" dirty="0">
              <a:solidFill>
                <a:srgbClr val="002060"/>
              </a:solidFill>
              <a:latin typeface="Arial" pitchFamily="34" charset="0"/>
              <a:cs typeface="Arial" pitchFamily="34" charset="0"/>
            </a:endParaRPr>
          </a:p>
          <a:p>
            <a:pPr marL="285750" indent="-285750" algn="just">
              <a:buFont typeface="Wingdings" pitchFamily="2" charset="2"/>
              <a:buChar char="ü"/>
              <a:defRPr/>
            </a:pPr>
            <a:r>
              <a:rPr lang="it-IT" sz="1300" b="1" i="0" dirty="0" smtClean="0">
                <a:solidFill>
                  <a:srgbClr val="002060"/>
                </a:solidFill>
                <a:latin typeface="Arial" pitchFamily="34" charset="0"/>
                <a:cs typeface="Arial" pitchFamily="34" charset="0"/>
              </a:rPr>
              <a:t>Per il conseguimento degli obiettivi di razionalizzazione e contenimento della spesa pubblica in materia informatica e al fine di garantire omogeneità di offerta ed elevati livelli di sicurezza, le amministrazioni pubbliche devono avvalersi per le attività di incasso e pagamento della piattaforma tecnologica di cui all’art. 81, comma 2 bis del </a:t>
            </a:r>
            <a:r>
              <a:rPr lang="it-IT" sz="1300" b="1" i="0" dirty="0" err="1" smtClean="0">
                <a:solidFill>
                  <a:srgbClr val="002060"/>
                </a:solidFill>
                <a:latin typeface="Arial" pitchFamily="34" charset="0"/>
                <a:cs typeface="Arial" pitchFamily="34" charset="0"/>
              </a:rPr>
              <a:t>d.lgs</a:t>
            </a:r>
            <a:r>
              <a:rPr lang="it-IT" sz="1300" b="1" i="0" dirty="0" smtClean="0">
                <a:solidFill>
                  <a:srgbClr val="002060"/>
                </a:solidFill>
                <a:latin typeface="Arial" pitchFamily="34" charset="0"/>
                <a:cs typeface="Arial" pitchFamily="34" charset="0"/>
              </a:rPr>
              <a:t> 82/2005 e delle piattaforme di incasso e pagamento dei prestatori di servizi di pagamento abilitati ai sensi dell’art. 5, comma 3 del </a:t>
            </a:r>
            <a:r>
              <a:rPr lang="it-IT" sz="1300" b="1" i="0" dirty="0" err="1" smtClean="0">
                <a:solidFill>
                  <a:srgbClr val="002060"/>
                </a:solidFill>
                <a:latin typeface="Arial" pitchFamily="34" charset="0"/>
                <a:cs typeface="Arial" pitchFamily="34" charset="0"/>
              </a:rPr>
              <a:t>d.lgs</a:t>
            </a:r>
            <a:r>
              <a:rPr lang="it-IT" sz="1300" b="1" i="0" dirty="0" smtClean="0">
                <a:solidFill>
                  <a:srgbClr val="002060"/>
                </a:solidFill>
                <a:latin typeface="Arial" pitchFamily="34" charset="0"/>
                <a:cs typeface="Arial" pitchFamily="34" charset="0"/>
              </a:rPr>
              <a:t> 82/2005</a:t>
            </a:r>
          </a:p>
          <a:p>
            <a:pPr marL="285750" indent="-285750" algn="just">
              <a:defRPr/>
            </a:pPr>
            <a:endParaRPr lang="it-IT" sz="1300" i="0" dirty="0">
              <a:solidFill>
                <a:srgbClr val="002060"/>
              </a:solidFill>
              <a:latin typeface="Arial" pitchFamily="34" charset="0"/>
              <a:cs typeface="Arial" pitchFamily="34" charset="0"/>
            </a:endParaRPr>
          </a:p>
        </p:txBody>
      </p:sp>
      <p:sp>
        <p:nvSpPr>
          <p:cNvPr id="16" name="Rettangolo 15"/>
          <p:cNvSpPr/>
          <p:nvPr/>
        </p:nvSpPr>
        <p:spPr>
          <a:xfrm>
            <a:off x="467544" y="2953400"/>
            <a:ext cx="1338829" cy="400110"/>
          </a:xfrm>
          <a:prstGeom prst="rect">
            <a:avLst/>
          </a:prstGeom>
          <a:noFill/>
        </p:spPr>
        <p:txBody>
          <a:bodyPr wrap="none">
            <a:spAutoFit/>
          </a:bodyPr>
          <a:lstStyle/>
          <a:p>
            <a:pPr algn="ctr">
              <a:defRPr/>
            </a:pPr>
            <a:r>
              <a:rPr lang="it-IT" sz="2000" b="1" dirty="0" smtClean="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latin typeface="Arial" pitchFamily="34" charset="0"/>
                <a:cs typeface="Arial" pitchFamily="34" charset="0"/>
              </a:rPr>
              <a:t>Comma 4</a:t>
            </a:r>
            <a:endParaRPr lang="it-IT" sz="2000" b="1" dirty="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latin typeface="Arial" pitchFamily="34" charset="0"/>
              <a:cs typeface="Arial" pitchFamily="34" charset="0"/>
            </a:endParaRPr>
          </a:p>
        </p:txBody>
      </p:sp>
      <p:sp>
        <p:nvSpPr>
          <p:cNvPr id="17" name="CasellaDiTesto 16"/>
          <p:cNvSpPr txBox="1"/>
          <p:nvPr/>
        </p:nvSpPr>
        <p:spPr>
          <a:xfrm>
            <a:off x="2123728" y="2777446"/>
            <a:ext cx="6802438" cy="892552"/>
          </a:xfrm>
          <a:prstGeom prst="rect">
            <a:avLst/>
          </a:prstGeom>
          <a:noFill/>
        </p:spPr>
        <p:txBody>
          <a:bodyPr>
            <a:spAutoFit/>
          </a:bodyPr>
          <a:lstStyle/>
          <a:p>
            <a:pPr>
              <a:defRPr/>
            </a:pPr>
            <a:endParaRPr lang="it-IT" sz="1300" b="1" i="0" dirty="0">
              <a:solidFill>
                <a:srgbClr val="002060"/>
              </a:solidFill>
              <a:latin typeface="Arial" pitchFamily="34" charset="0"/>
              <a:cs typeface="Arial" pitchFamily="34" charset="0"/>
            </a:endParaRPr>
          </a:p>
          <a:p>
            <a:pPr marL="285750" indent="-285750" algn="just">
              <a:buFont typeface="Wingdings" pitchFamily="2" charset="2"/>
              <a:buChar char="ü"/>
              <a:defRPr/>
            </a:pPr>
            <a:r>
              <a:rPr lang="it-IT" sz="1300" b="1" i="0" dirty="0" smtClean="0">
                <a:solidFill>
                  <a:srgbClr val="002060"/>
                </a:solidFill>
                <a:latin typeface="Arial" pitchFamily="34" charset="0"/>
                <a:cs typeface="Arial" pitchFamily="34" charset="0"/>
              </a:rPr>
              <a:t>L’Agenzia per l’Italia Digitale, sentita la Banca d’Italia, definisce le linee guida per la specifica dei codici identificativi del pagamento di cui al primo comma</a:t>
            </a:r>
          </a:p>
          <a:p>
            <a:pPr marL="285750" indent="-285750" algn="just">
              <a:defRPr/>
            </a:pPr>
            <a:endParaRPr lang="it-IT" sz="1300" i="0" dirty="0">
              <a:solidFill>
                <a:srgbClr val="002060"/>
              </a:solidFill>
              <a:latin typeface="Arial" pitchFamily="34" charset="0"/>
              <a:cs typeface="Arial" pitchFamily="34" charset="0"/>
            </a:endParaRPr>
          </a:p>
        </p:txBody>
      </p:sp>
      <p:sp>
        <p:nvSpPr>
          <p:cNvPr id="18" name="Rettangolo 17"/>
          <p:cNvSpPr/>
          <p:nvPr/>
        </p:nvSpPr>
        <p:spPr>
          <a:xfrm>
            <a:off x="467544" y="4323295"/>
            <a:ext cx="1779654" cy="400110"/>
          </a:xfrm>
          <a:prstGeom prst="rect">
            <a:avLst/>
          </a:prstGeom>
          <a:noFill/>
        </p:spPr>
        <p:txBody>
          <a:bodyPr wrap="none">
            <a:spAutoFit/>
          </a:bodyPr>
          <a:lstStyle/>
          <a:p>
            <a:pPr algn="ctr">
              <a:defRPr/>
            </a:pPr>
            <a:r>
              <a:rPr lang="it-IT" sz="2000" b="1" dirty="0" smtClean="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latin typeface="Arial" pitchFamily="34" charset="0"/>
                <a:cs typeface="Arial" pitchFamily="34" charset="0"/>
              </a:rPr>
              <a:t>Comma 5 bis</a:t>
            </a:r>
            <a:endParaRPr lang="it-IT" sz="2000" b="1" dirty="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latin typeface="Arial" pitchFamily="34" charset="0"/>
              <a:cs typeface="Arial" pitchFamily="34" charset="0"/>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
                                            <p:bg/>
                                          </p:spTgt>
                                        </p:tgtEl>
                                        <p:attrNameLst>
                                          <p:attrName>style.visibility</p:attrName>
                                        </p:attrNameLst>
                                      </p:cBhvr>
                                      <p:to>
                                        <p:strVal val="visible"/>
                                      </p:to>
                                    </p:set>
                                    <p:anim calcmode="lin" valueType="num">
                                      <p:cBhvr additive="base">
                                        <p:cTn id="7" dur="500" fill="hold"/>
                                        <p:tgtEl>
                                          <p:spTgt spid="14">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14">
                                            <p:bg/>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4</a:t>
            </a:fld>
            <a:endParaRPr lang="it-IT"/>
          </a:p>
        </p:txBody>
      </p:sp>
      <p:sp>
        <p:nvSpPr>
          <p:cNvPr id="12" name="Rettangolo 11"/>
          <p:cNvSpPr/>
          <p:nvPr/>
        </p:nvSpPr>
        <p:spPr>
          <a:xfrm>
            <a:off x="467544" y="1196752"/>
            <a:ext cx="8064896" cy="5324535"/>
          </a:xfrm>
          <a:prstGeom prst="rect">
            <a:avLst/>
          </a:prstGeom>
        </p:spPr>
        <p:txBody>
          <a:bodyPr wrap="square">
            <a:spAutoFit/>
          </a:bodyPr>
          <a:lstStyle/>
          <a:p>
            <a:pPr lvl="1" algn="just">
              <a:spcBef>
                <a:spcPct val="0"/>
              </a:spcBef>
              <a:buBlip>
                <a:blip r:embed="rId2"/>
              </a:buBlip>
              <a:defRPr/>
            </a:pPr>
            <a:r>
              <a:rPr lang="it-IT" sz="2000" b="1" dirty="0" smtClean="0">
                <a:solidFill>
                  <a:srgbClr val="002060"/>
                </a:solidFill>
                <a:latin typeface="Arial" pitchFamily="34" charset="0"/>
                <a:cs typeface="Arial" pitchFamily="34" charset="0"/>
              </a:rPr>
              <a:t>  facilitare e diffondere gli strumenti di pagamento elettronici</a:t>
            </a:r>
            <a:r>
              <a:rPr lang="it-IT" sz="2000" dirty="0" smtClean="0">
                <a:solidFill>
                  <a:srgbClr val="002060"/>
                </a:solidFill>
                <a:latin typeface="Arial" pitchFamily="34" charset="0"/>
                <a:cs typeface="Arial" pitchFamily="34" charset="0"/>
              </a:rPr>
              <a:t>, in particolare quelli riferiti agli incassi della Pubblica Amministrazione;</a:t>
            </a:r>
          </a:p>
          <a:p>
            <a:pPr lvl="1" algn="just">
              <a:spcBef>
                <a:spcPct val="0"/>
              </a:spcBef>
              <a:buBlip>
                <a:blip r:embed="rId2"/>
              </a:buBlip>
              <a:defRPr/>
            </a:pPr>
            <a:endParaRPr lang="it-IT" sz="2000" dirty="0" smtClean="0">
              <a:solidFill>
                <a:srgbClr val="002060"/>
              </a:solidFill>
              <a:latin typeface="Arial" pitchFamily="34" charset="0"/>
              <a:cs typeface="Arial" pitchFamily="34" charset="0"/>
            </a:endParaRPr>
          </a:p>
          <a:p>
            <a:pPr lvl="1" algn="just">
              <a:spcBef>
                <a:spcPct val="0"/>
              </a:spcBef>
              <a:buBlip>
                <a:blip r:embed="rId2"/>
              </a:buBlip>
              <a:defRPr/>
            </a:pPr>
            <a:r>
              <a:rPr lang="it-IT" sz="2000" dirty="0" smtClean="0">
                <a:solidFill>
                  <a:srgbClr val="002060"/>
                </a:solidFill>
                <a:latin typeface="Arial" pitchFamily="34" charset="0"/>
                <a:cs typeface="Arial" pitchFamily="34" charset="0"/>
              </a:rPr>
              <a:t>consentire alla Pubblica Amministrazione di dotarsi di </a:t>
            </a:r>
            <a:r>
              <a:rPr lang="it-IT" sz="2000" b="1" dirty="0" smtClean="0">
                <a:solidFill>
                  <a:srgbClr val="002060"/>
                </a:solidFill>
                <a:latin typeface="Arial" pitchFamily="34" charset="0"/>
                <a:cs typeface="Arial" pitchFamily="34" charset="0"/>
              </a:rPr>
              <a:t>nuove modalità di rapporto con i cittadini e le imprese  </a:t>
            </a:r>
            <a:r>
              <a:rPr lang="it-IT" sz="2000" dirty="0" smtClean="0">
                <a:solidFill>
                  <a:srgbClr val="002060"/>
                </a:solidFill>
                <a:latin typeface="Arial" pitchFamily="34" charset="0"/>
                <a:cs typeface="Arial" pitchFamily="34" charset="0"/>
              </a:rPr>
              <a:t>che possono così scegliere le modalità per eseguire i pagamenti,  associando fra l’altro </a:t>
            </a:r>
            <a:r>
              <a:rPr lang="it-IT" sz="2000" b="1" dirty="0" smtClean="0">
                <a:solidFill>
                  <a:srgbClr val="002060"/>
                </a:solidFill>
                <a:latin typeface="Arial" pitchFamily="34" charset="0"/>
                <a:cs typeface="Arial" pitchFamily="34" charset="0"/>
              </a:rPr>
              <a:t>benefici ai fini della gestione dei servizi di tesoreria;</a:t>
            </a:r>
          </a:p>
          <a:p>
            <a:pPr lvl="1" algn="just">
              <a:spcBef>
                <a:spcPct val="0"/>
              </a:spcBef>
              <a:buBlip>
                <a:blip r:embed="rId2"/>
              </a:buBlip>
              <a:defRPr/>
            </a:pPr>
            <a:endParaRPr lang="it-IT" sz="2000" b="1" dirty="0" smtClean="0">
              <a:solidFill>
                <a:srgbClr val="002060"/>
              </a:solidFill>
              <a:latin typeface="Arial" pitchFamily="34" charset="0"/>
              <a:cs typeface="Arial" pitchFamily="34" charset="0"/>
            </a:endParaRPr>
          </a:p>
          <a:p>
            <a:pPr lvl="1" algn="just">
              <a:spcBef>
                <a:spcPct val="0"/>
              </a:spcBef>
              <a:buBlip>
                <a:blip r:embed="rId2"/>
              </a:buBlip>
              <a:defRPr/>
            </a:pPr>
            <a:r>
              <a:rPr lang="it-IT" sz="2000" b="1" dirty="0" smtClean="0">
                <a:solidFill>
                  <a:srgbClr val="002060"/>
                </a:solidFill>
                <a:latin typeface="Arial" pitchFamily="34" charset="0"/>
                <a:cs typeface="Arial" pitchFamily="34" charset="0"/>
              </a:rPr>
              <a:t>Semplificare il colloquio tra PA, utenti privati e mondo finanziario</a:t>
            </a:r>
            <a:r>
              <a:rPr lang="it-IT" sz="2000" dirty="0" smtClean="0">
                <a:solidFill>
                  <a:srgbClr val="002060"/>
                </a:solidFill>
                <a:latin typeface="Arial" pitchFamily="34" charset="0"/>
                <a:cs typeface="Arial" pitchFamily="34" charset="0"/>
              </a:rPr>
              <a:t>, riducendo i costi dell’attuale sistema di pagamento;</a:t>
            </a:r>
          </a:p>
          <a:p>
            <a:pPr lvl="1" algn="just">
              <a:spcBef>
                <a:spcPct val="0"/>
              </a:spcBef>
              <a:buBlip>
                <a:blip r:embed="rId2"/>
              </a:buBlip>
              <a:defRPr/>
            </a:pPr>
            <a:endParaRPr lang="it-IT" sz="2000" b="1" dirty="0" smtClean="0">
              <a:solidFill>
                <a:srgbClr val="002060"/>
              </a:solidFill>
              <a:latin typeface="Arial" pitchFamily="34" charset="0"/>
              <a:cs typeface="Arial" pitchFamily="34" charset="0"/>
            </a:endParaRPr>
          </a:p>
          <a:p>
            <a:pPr lvl="1" algn="just">
              <a:spcBef>
                <a:spcPct val="0"/>
              </a:spcBef>
              <a:buBlip>
                <a:blip r:embed="rId2"/>
              </a:buBlip>
              <a:defRPr/>
            </a:pPr>
            <a:r>
              <a:rPr lang="it-IT" sz="2000" dirty="0" smtClean="0">
                <a:solidFill>
                  <a:srgbClr val="002060"/>
                </a:solidFill>
                <a:latin typeface="Arial" pitchFamily="34" charset="0"/>
                <a:cs typeface="Arial" pitchFamily="34" charset="0"/>
              </a:rPr>
              <a:t>assicurare un </a:t>
            </a:r>
            <a:r>
              <a:rPr lang="it-IT" sz="2000" b="1" dirty="0" smtClean="0">
                <a:solidFill>
                  <a:srgbClr val="002060"/>
                </a:solidFill>
                <a:latin typeface="Arial" pitchFamily="34" charset="0"/>
                <a:cs typeface="Arial" pitchFamily="34" charset="0"/>
              </a:rPr>
              <a:t>coordinamento a livello nazionale </a:t>
            </a:r>
            <a:r>
              <a:rPr lang="it-IT" sz="2000" dirty="0" smtClean="0">
                <a:solidFill>
                  <a:srgbClr val="002060"/>
                </a:solidFill>
                <a:latin typeface="Arial" pitchFamily="34" charset="0"/>
                <a:cs typeface="Arial" pitchFamily="34" charset="0"/>
              </a:rPr>
              <a:t>della concreta attuazione delle direttive ed evoluzione nel tempo del sistema</a:t>
            </a:r>
          </a:p>
          <a:p>
            <a:pPr lvl="1" algn="just">
              <a:spcBef>
                <a:spcPct val="0"/>
              </a:spcBef>
              <a:defRPr/>
            </a:pPr>
            <a:endParaRPr lang="it-IT" sz="2000" dirty="0" smtClean="0">
              <a:solidFill>
                <a:srgbClr val="002060"/>
              </a:solidFill>
              <a:latin typeface="Arial" pitchFamily="34" charset="0"/>
              <a:cs typeface="Arial" pitchFamily="34" charset="0"/>
            </a:endParaRPr>
          </a:p>
          <a:p>
            <a:pPr lvl="1" algn="just">
              <a:spcBef>
                <a:spcPct val="0"/>
              </a:spcBef>
              <a:defRPr/>
            </a:pPr>
            <a:r>
              <a:rPr lang="it-IT" sz="2000" dirty="0" smtClean="0">
                <a:solidFill>
                  <a:srgbClr val="002060"/>
                </a:solidFill>
                <a:latin typeface="Arial" pitchFamily="34" charset="0"/>
                <a:cs typeface="Arial" pitchFamily="34" charset="0"/>
              </a:rPr>
              <a:t> </a:t>
            </a:r>
          </a:p>
        </p:txBody>
      </p:sp>
      <p:sp>
        <p:nvSpPr>
          <p:cNvPr id="13" name="Rettangolo 1"/>
          <p:cNvSpPr>
            <a:spLocks noChangeArrowheads="1"/>
          </p:cNvSpPr>
          <p:nvPr/>
        </p:nvSpPr>
        <p:spPr bwMode="auto">
          <a:xfrm>
            <a:off x="250825" y="332656"/>
            <a:ext cx="4613764"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Contesto normativo: finalità</a:t>
            </a:r>
            <a:endParaRPr lang="it-IT" altLang="it-IT" sz="2600" b="1" dirty="0">
              <a:solidFill>
                <a:srgbClr val="008000"/>
              </a:solidFill>
              <a:latin typeface="Arial" pitchFamily="34" charset="0"/>
              <a:cs typeface="Arial" pitchFamily="34" charset="0"/>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5</a:t>
            </a:fld>
            <a:endParaRPr lang="it-IT"/>
          </a:p>
        </p:txBody>
      </p:sp>
      <p:sp>
        <p:nvSpPr>
          <p:cNvPr id="13" name="Rettangolo 1"/>
          <p:cNvSpPr>
            <a:spLocks noChangeArrowheads="1"/>
          </p:cNvSpPr>
          <p:nvPr/>
        </p:nvSpPr>
        <p:spPr bwMode="auto">
          <a:xfrm>
            <a:off x="250825" y="332656"/>
            <a:ext cx="3392275"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Nodo dei Pagamenti</a:t>
            </a:r>
            <a:endParaRPr lang="it-IT" altLang="it-IT" sz="2600" b="1" dirty="0">
              <a:solidFill>
                <a:srgbClr val="008000"/>
              </a:solidFill>
              <a:latin typeface="Arial" pitchFamily="34" charset="0"/>
              <a:cs typeface="Arial" pitchFamily="34" charset="0"/>
            </a:endParaRPr>
          </a:p>
        </p:txBody>
      </p:sp>
      <p:sp>
        <p:nvSpPr>
          <p:cNvPr id="5" name="CasellaDiTesto 4"/>
          <p:cNvSpPr txBox="1"/>
          <p:nvPr/>
        </p:nvSpPr>
        <p:spPr>
          <a:xfrm>
            <a:off x="395536" y="1126485"/>
            <a:ext cx="7992888" cy="923330"/>
          </a:xfrm>
          <a:prstGeom prst="rect">
            <a:avLst/>
          </a:prstGeom>
          <a:noFill/>
          <a:ln>
            <a:noFill/>
          </a:ln>
        </p:spPr>
        <p:txBody>
          <a:bodyPr wrap="square" rtlCol="0">
            <a:spAutoFit/>
          </a:bodyPr>
          <a:lstStyle/>
          <a:p>
            <a:pPr lvl="0" algn="just"/>
            <a:r>
              <a:rPr lang="it-IT" dirty="0" smtClean="0">
                <a:solidFill>
                  <a:srgbClr val="002060"/>
                </a:solidFill>
                <a:latin typeface="Arial" pitchFamily="34" charset="0"/>
                <a:cs typeface="Arial" pitchFamily="34" charset="0"/>
              </a:rPr>
              <a:t>Per Regione Lombardia il Nodo pagamenti viene attuato in parallelo con il progetto che riguarda la fatturazione elettronica:</a:t>
            </a:r>
          </a:p>
          <a:p>
            <a:pPr lvl="0" algn="just"/>
            <a:endParaRPr lang="it-IT" dirty="0">
              <a:solidFill>
                <a:srgbClr val="002060"/>
              </a:solidFill>
              <a:latin typeface="Arial" pitchFamily="34" charset="0"/>
              <a:cs typeface="Arial" pitchFamily="34" charset="0"/>
            </a:endParaRPr>
          </a:p>
        </p:txBody>
      </p:sp>
      <p:sp>
        <p:nvSpPr>
          <p:cNvPr id="14" name="CasellaDiTesto 13"/>
          <p:cNvSpPr txBox="1"/>
          <p:nvPr/>
        </p:nvSpPr>
        <p:spPr>
          <a:xfrm>
            <a:off x="6012160" y="4077072"/>
            <a:ext cx="2808312" cy="923330"/>
          </a:xfrm>
          <a:prstGeom prst="rect">
            <a:avLst/>
          </a:prstGeom>
          <a:noFill/>
          <a:ln>
            <a:noFill/>
          </a:ln>
        </p:spPr>
        <p:txBody>
          <a:bodyPr wrap="square" rtlCol="0">
            <a:spAutoFit/>
          </a:bodyPr>
          <a:lstStyle/>
          <a:p>
            <a:pPr lvl="0" algn="just"/>
            <a:r>
              <a:rPr lang="it-IT" i="1" dirty="0" smtClean="0">
                <a:solidFill>
                  <a:srgbClr val="002060"/>
                </a:solidFill>
                <a:latin typeface="Arial" pitchFamily="34" charset="0"/>
                <a:cs typeface="Arial" pitchFamily="34" charset="0"/>
              </a:rPr>
              <a:t>Fatturazione Elettronica</a:t>
            </a:r>
          </a:p>
          <a:p>
            <a:pPr lvl="0" algn="just"/>
            <a:endParaRPr lang="it-IT" dirty="0" smtClean="0">
              <a:solidFill>
                <a:srgbClr val="002060"/>
              </a:solidFill>
              <a:latin typeface="Arial" pitchFamily="34" charset="0"/>
              <a:cs typeface="Arial" pitchFamily="34" charset="0"/>
            </a:endParaRPr>
          </a:p>
          <a:p>
            <a:pPr lvl="0" algn="just"/>
            <a:endParaRPr lang="it-IT" dirty="0">
              <a:solidFill>
                <a:srgbClr val="002060"/>
              </a:solidFill>
              <a:latin typeface="Arial" pitchFamily="34" charset="0"/>
              <a:cs typeface="Arial" pitchFamily="34" charset="0"/>
            </a:endParaRPr>
          </a:p>
        </p:txBody>
      </p:sp>
      <p:cxnSp>
        <p:nvCxnSpPr>
          <p:cNvPr id="16" name="Connettore 4 15"/>
          <p:cNvCxnSpPr/>
          <p:nvPr/>
        </p:nvCxnSpPr>
        <p:spPr>
          <a:xfrm>
            <a:off x="4139952" y="2636912"/>
            <a:ext cx="1728192" cy="1656184"/>
          </a:xfrm>
          <a:prstGeom prst="bentConnector3">
            <a:avLst>
              <a:gd name="adj1" fmla="val 50000"/>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7" name="CasellaDiTesto 6"/>
          <p:cNvSpPr txBox="1"/>
          <p:nvPr/>
        </p:nvSpPr>
        <p:spPr>
          <a:xfrm>
            <a:off x="395536" y="2289646"/>
            <a:ext cx="3672408" cy="923330"/>
          </a:xfrm>
          <a:prstGeom prst="rect">
            <a:avLst/>
          </a:prstGeom>
          <a:noFill/>
          <a:ln>
            <a:noFill/>
          </a:ln>
        </p:spPr>
        <p:txBody>
          <a:bodyPr wrap="square" rtlCol="0">
            <a:spAutoFit/>
          </a:bodyPr>
          <a:lstStyle/>
          <a:p>
            <a:pPr lvl="0" algn="just"/>
            <a:r>
              <a:rPr lang="it-IT" i="1" dirty="0" err="1" smtClean="0">
                <a:solidFill>
                  <a:srgbClr val="002060"/>
                </a:solidFill>
              </a:rPr>
              <a:t>I.U.V.</a:t>
            </a:r>
            <a:r>
              <a:rPr lang="it-IT" i="1" dirty="0" smtClean="0">
                <a:solidFill>
                  <a:srgbClr val="002060"/>
                </a:solidFill>
              </a:rPr>
              <a:t> Identificavo Unico di Versamento</a:t>
            </a:r>
            <a:endParaRPr lang="it-IT" dirty="0" smtClean="0">
              <a:solidFill>
                <a:srgbClr val="002060"/>
              </a:solidFill>
              <a:latin typeface="Arial" pitchFamily="34" charset="0"/>
              <a:cs typeface="Arial" pitchFamily="34" charset="0"/>
            </a:endParaRPr>
          </a:p>
          <a:p>
            <a:pPr lvl="0" algn="just"/>
            <a:endParaRPr lang="it-IT" dirty="0">
              <a:solidFill>
                <a:srgbClr val="002060"/>
              </a:solidFill>
              <a:latin typeface="Arial" pitchFamily="34" charset="0"/>
              <a:cs typeface="Arial" pitchFamily="34" charset="0"/>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1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6</a:t>
            </a:fld>
            <a:endParaRPr lang="it-IT"/>
          </a:p>
        </p:txBody>
      </p:sp>
      <p:sp>
        <p:nvSpPr>
          <p:cNvPr id="13" name="Rettangolo 1"/>
          <p:cNvSpPr>
            <a:spLocks noChangeArrowheads="1"/>
          </p:cNvSpPr>
          <p:nvPr/>
        </p:nvSpPr>
        <p:spPr bwMode="auto">
          <a:xfrm>
            <a:off x="250825" y="188640"/>
            <a:ext cx="7015767"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L’identificativo Unico di versamento (</a:t>
            </a:r>
            <a:r>
              <a:rPr lang="it-IT" altLang="it-IT" sz="2600" b="1" dirty="0" err="1" smtClean="0">
                <a:solidFill>
                  <a:srgbClr val="008000"/>
                </a:solidFill>
                <a:latin typeface="Arial" pitchFamily="34" charset="0"/>
                <a:cs typeface="Arial" pitchFamily="34" charset="0"/>
              </a:rPr>
              <a:t>I.U.V.</a:t>
            </a:r>
            <a:r>
              <a:rPr lang="it-IT" altLang="it-IT" sz="2600" b="1" dirty="0" smtClean="0">
                <a:solidFill>
                  <a:srgbClr val="008000"/>
                </a:solidFill>
                <a:latin typeface="Arial" pitchFamily="34" charset="0"/>
                <a:cs typeface="Arial" pitchFamily="34" charset="0"/>
              </a:rPr>
              <a:t>)</a:t>
            </a:r>
            <a:endParaRPr lang="it-IT" altLang="it-IT" sz="2600" b="1" dirty="0">
              <a:solidFill>
                <a:srgbClr val="008000"/>
              </a:solidFill>
              <a:latin typeface="Arial" pitchFamily="34" charset="0"/>
              <a:cs typeface="Arial" pitchFamily="34" charset="0"/>
            </a:endParaRPr>
          </a:p>
        </p:txBody>
      </p:sp>
      <p:sp>
        <p:nvSpPr>
          <p:cNvPr id="5" name="CasellaDiTesto 4"/>
          <p:cNvSpPr txBox="1"/>
          <p:nvPr/>
        </p:nvSpPr>
        <p:spPr>
          <a:xfrm>
            <a:off x="395536" y="908720"/>
            <a:ext cx="7992888" cy="646331"/>
          </a:xfrm>
          <a:prstGeom prst="rect">
            <a:avLst/>
          </a:prstGeom>
          <a:noFill/>
          <a:ln>
            <a:noFill/>
          </a:ln>
        </p:spPr>
        <p:txBody>
          <a:bodyPr wrap="square" rtlCol="0">
            <a:spAutoFit/>
          </a:bodyPr>
          <a:lstStyle/>
          <a:p>
            <a:pPr lvl="0" algn="just"/>
            <a:endParaRPr lang="it-IT" dirty="0" smtClean="0">
              <a:solidFill>
                <a:schemeClr val="tx2"/>
              </a:solidFill>
              <a:latin typeface="Arial" pitchFamily="34" charset="0"/>
              <a:cs typeface="Arial" pitchFamily="34" charset="0"/>
            </a:endParaRPr>
          </a:p>
          <a:p>
            <a:pPr lvl="0" algn="just"/>
            <a:endParaRPr lang="it-IT" dirty="0">
              <a:solidFill>
                <a:schemeClr val="tx2"/>
              </a:solidFill>
              <a:latin typeface="Arial" pitchFamily="34" charset="0"/>
              <a:cs typeface="Arial" pitchFamily="34" charset="0"/>
            </a:endParaRPr>
          </a:p>
        </p:txBody>
      </p:sp>
      <p:sp>
        <p:nvSpPr>
          <p:cNvPr id="6" name="Rettangolo 5"/>
          <p:cNvSpPr/>
          <p:nvPr/>
        </p:nvSpPr>
        <p:spPr>
          <a:xfrm>
            <a:off x="323528" y="692696"/>
            <a:ext cx="8496944" cy="5847755"/>
          </a:xfrm>
          <a:prstGeom prst="rect">
            <a:avLst/>
          </a:prstGeom>
        </p:spPr>
        <p:txBody>
          <a:bodyPr wrap="square">
            <a:spAutoFit/>
          </a:bodyPr>
          <a:lstStyle/>
          <a:p>
            <a:pPr algn="just">
              <a:buBlip>
                <a:blip r:embed="rId2"/>
              </a:buBlip>
            </a:pPr>
            <a:r>
              <a:rPr lang="it-IT" sz="1700" dirty="0" smtClean="0">
                <a:solidFill>
                  <a:srgbClr val="002060"/>
                </a:solidFill>
              </a:rPr>
              <a:t>L’identificativo Unico di Versamento rappresenta lo strumento per associare un codice univoco e non ripetitivo ad ogni pagamento fatto dal cittadino o da soggetti alla PA ed è </a:t>
            </a:r>
            <a:r>
              <a:rPr lang="it-IT" sz="1700" b="1" i="1" dirty="0" smtClean="0">
                <a:solidFill>
                  <a:srgbClr val="002060"/>
                </a:solidFill>
              </a:rPr>
              <a:t>propedeutico all’effettuazione dei pagamenti in forma elettronica</a:t>
            </a:r>
            <a:r>
              <a:rPr lang="it-IT" sz="1700" b="1" dirty="0" smtClean="0">
                <a:solidFill>
                  <a:srgbClr val="002060"/>
                </a:solidFill>
              </a:rPr>
              <a:t>. </a:t>
            </a:r>
          </a:p>
          <a:p>
            <a:pPr algn="just">
              <a:buBlip>
                <a:blip r:embed="rId2"/>
              </a:buBlip>
            </a:pPr>
            <a:endParaRPr lang="it-IT" sz="1700" dirty="0" smtClean="0">
              <a:solidFill>
                <a:srgbClr val="002060"/>
              </a:solidFill>
            </a:endParaRPr>
          </a:p>
          <a:p>
            <a:pPr algn="just">
              <a:buBlip>
                <a:blip r:embed="rId2"/>
              </a:buBlip>
            </a:pPr>
            <a:r>
              <a:rPr lang="it-IT" sz="1700" dirty="0" smtClean="0">
                <a:solidFill>
                  <a:srgbClr val="002060"/>
                </a:solidFill>
              </a:rPr>
              <a:t>La sua finalità è quella di  riconciliare i versamenti effettuati all'ente con i dati della  contabilità regionale (in forma automatica).</a:t>
            </a:r>
          </a:p>
          <a:p>
            <a:pPr algn="just">
              <a:buBlip>
                <a:blip r:embed="rId2"/>
              </a:buBlip>
            </a:pPr>
            <a:endParaRPr lang="it-IT" sz="1700" dirty="0" smtClean="0">
              <a:solidFill>
                <a:srgbClr val="002060"/>
              </a:solidFill>
            </a:endParaRPr>
          </a:p>
          <a:p>
            <a:pPr algn="just">
              <a:buBlip>
                <a:blip r:embed="rId2"/>
              </a:buBlip>
            </a:pPr>
            <a:r>
              <a:rPr lang="it-IT" sz="1700" dirty="0" smtClean="0">
                <a:solidFill>
                  <a:srgbClr val="002060"/>
                </a:solidFill>
              </a:rPr>
              <a:t>Regione Lombardia ha aderito alla sperimentazione approvando a luglio il protocollo di intesa con l’Agenzia per l’Italia Digitale.</a:t>
            </a:r>
          </a:p>
          <a:p>
            <a:pPr algn="just">
              <a:buBlip>
                <a:blip r:embed="rId2"/>
              </a:buBlip>
            </a:pPr>
            <a:endParaRPr lang="it-IT" sz="1700" dirty="0" smtClean="0">
              <a:solidFill>
                <a:srgbClr val="002060"/>
              </a:solidFill>
            </a:endParaRPr>
          </a:p>
          <a:p>
            <a:pPr algn="just">
              <a:buBlip>
                <a:blip r:embed="rId2"/>
              </a:buBlip>
            </a:pPr>
            <a:r>
              <a:rPr lang="it-IT" sz="1700" dirty="0" smtClean="0">
                <a:solidFill>
                  <a:srgbClr val="002060"/>
                </a:solidFill>
              </a:rPr>
              <a:t>Il progetto implica la definizione di un modello organizzativo di coordinamento in quanto lo stesso è trasversale sia sotto il profilo oggettivo, poiché sono interessate tutte le tipologie di entrate regionali, sia funzionale in quanto coinvolge più Direzioni regionali per le funzioni esercitate.</a:t>
            </a:r>
          </a:p>
          <a:p>
            <a:pPr algn="just">
              <a:buBlip>
                <a:blip r:embed="rId2"/>
              </a:buBlip>
            </a:pPr>
            <a:endParaRPr lang="it-IT" sz="1700" dirty="0" smtClean="0">
              <a:solidFill>
                <a:srgbClr val="002060"/>
              </a:solidFill>
            </a:endParaRPr>
          </a:p>
          <a:p>
            <a:pPr algn="just">
              <a:buBlip>
                <a:blip r:embed="rId2"/>
              </a:buBlip>
            </a:pPr>
            <a:r>
              <a:rPr lang="it-IT" sz="1700" dirty="0" smtClean="0">
                <a:solidFill>
                  <a:srgbClr val="002060"/>
                </a:solidFill>
              </a:rPr>
              <a:t>In tale contesto organizzativo si sta provvedendo a  definire:</a:t>
            </a:r>
          </a:p>
          <a:p>
            <a:pPr lvl="1" algn="just">
              <a:buFont typeface="Wingdings" pitchFamily="2" charset="2"/>
              <a:buChar char="ü"/>
            </a:pPr>
            <a:r>
              <a:rPr lang="it-IT" sz="1700" dirty="0" smtClean="0">
                <a:solidFill>
                  <a:srgbClr val="002060"/>
                </a:solidFill>
              </a:rPr>
              <a:t>struttura dello IUV in termini di codifica. Le linee guida tecniche presentano diverse ipotesi tra le quali vi è la possibilità di inserire nello IUV anche il riferimento al codice SIOPE. Per facilitare la riconciliazione con il flusso dati del tesoriere si ipotizza l’associazione al capitolo di entrata;</a:t>
            </a:r>
          </a:p>
          <a:p>
            <a:pPr lvl="1" algn="just">
              <a:buFont typeface="Wingdings" pitchFamily="2" charset="2"/>
              <a:buChar char="ü"/>
            </a:pPr>
            <a:r>
              <a:rPr lang="it-IT" sz="1700" dirty="0" smtClean="0">
                <a:solidFill>
                  <a:srgbClr val="002060"/>
                </a:solidFill>
              </a:rPr>
              <a:t>Tipo di piattaforma informatica;  </a:t>
            </a:r>
          </a:p>
          <a:p>
            <a:pPr lvl="1" algn="just">
              <a:buFont typeface="Wingdings" pitchFamily="2" charset="2"/>
              <a:buChar char="ü"/>
            </a:pPr>
            <a:r>
              <a:rPr lang="it-IT" sz="1700" dirty="0" smtClean="0">
                <a:solidFill>
                  <a:srgbClr val="002060"/>
                </a:solidFill>
              </a:rPr>
              <a:t>La partecipazione degli enti locali lombardi al progetto</a:t>
            </a:r>
            <a:endParaRPr lang="it-IT" sz="1700" dirty="0">
              <a:solidFill>
                <a:srgbClr val="002060"/>
              </a:solidFill>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7</a:t>
            </a:fld>
            <a:endParaRPr lang="it-IT"/>
          </a:p>
        </p:txBody>
      </p:sp>
      <p:sp>
        <p:nvSpPr>
          <p:cNvPr id="13" name="Rettangolo 1"/>
          <p:cNvSpPr>
            <a:spLocks noChangeArrowheads="1"/>
          </p:cNvSpPr>
          <p:nvPr/>
        </p:nvSpPr>
        <p:spPr bwMode="auto">
          <a:xfrm>
            <a:off x="250825" y="332656"/>
            <a:ext cx="7015767"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L’identificativo Unico di versamento (</a:t>
            </a:r>
            <a:r>
              <a:rPr lang="it-IT" altLang="it-IT" sz="2600" b="1" dirty="0" err="1" smtClean="0">
                <a:solidFill>
                  <a:srgbClr val="008000"/>
                </a:solidFill>
                <a:latin typeface="Arial" pitchFamily="34" charset="0"/>
                <a:cs typeface="Arial" pitchFamily="34" charset="0"/>
              </a:rPr>
              <a:t>I.U.V.</a:t>
            </a:r>
            <a:r>
              <a:rPr lang="it-IT" altLang="it-IT" sz="2600" b="1" dirty="0" smtClean="0">
                <a:solidFill>
                  <a:srgbClr val="008000"/>
                </a:solidFill>
                <a:latin typeface="Arial" pitchFamily="34" charset="0"/>
                <a:cs typeface="Arial" pitchFamily="34" charset="0"/>
              </a:rPr>
              <a:t>)</a:t>
            </a:r>
            <a:endParaRPr lang="it-IT" altLang="it-IT" sz="2600" b="1" dirty="0">
              <a:solidFill>
                <a:srgbClr val="008000"/>
              </a:solidFill>
              <a:latin typeface="Arial" pitchFamily="34" charset="0"/>
              <a:cs typeface="Arial" pitchFamily="34" charset="0"/>
            </a:endParaRPr>
          </a:p>
        </p:txBody>
      </p:sp>
      <p:sp>
        <p:nvSpPr>
          <p:cNvPr id="5" name="CasellaDiTesto 4"/>
          <p:cNvSpPr txBox="1"/>
          <p:nvPr/>
        </p:nvSpPr>
        <p:spPr>
          <a:xfrm>
            <a:off x="395536" y="908720"/>
            <a:ext cx="7992888" cy="646331"/>
          </a:xfrm>
          <a:prstGeom prst="rect">
            <a:avLst/>
          </a:prstGeom>
          <a:noFill/>
          <a:ln>
            <a:noFill/>
          </a:ln>
        </p:spPr>
        <p:txBody>
          <a:bodyPr wrap="square" rtlCol="0">
            <a:spAutoFit/>
          </a:bodyPr>
          <a:lstStyle/>
          <a:p>
            <a:pPr lvl="0" algn="just"/>
            <a:endParaRPr lang="it-IT" dirty="0" smtClean="0">
              <a:solidFill>
                <a:schemeClr val="tx2"/>
              </a:solidFill>
              <a:latin typeface="Arial" pitchFamily="34" charset="0"/>
              <a:cs typeface="Arial" pitchFamily="34" charset="0"/>
            </a:endParaRPr>
          </a:p>
          <a:p>
            <a:pPr lvl="0" algn="just"/>
            <a:endParaRPr lang="it-IT" dirty="0">
              <a:solidFill>
                <a:schemeClr val="tx2"/>
              </a:solidFill>
              <a:latin typeface="Arial" pitchFamily="34" charset="0"/>
              <a:cs typeface="Arial" pitchFamily="34" charset="0"/>
            </a:endParaRPr>
          </a:p>
        </p:txBody>
      </p:sp>
      <p:sp>
        <p:nvSpPr>
          <p:cNvPr id="6" name="Rettangolo 5"/>
          <p:cNvSpPr/>
          <p:nvPr/>
        </p:nvSpPr>
        <p:spPr>
          <a:xfrm>
            <a:off x="323528" y="908720"/>
            <a:ext cx="8496944" cy="5632311"/>
          </a:xfrm>
          <a:prstGeom prst="rect">
            <a:avLst/>
          </a:prstGeom>
        </p:spPr>
        <p:txBody>
          <a:bodyPr wrap="square">
            <a:spAutoFit/>
          </a:bodyPr>
          <a:lstStyle/>
          <a:p>
            <a:pPr algn="just">
              <a:buBlip>
                <a:blip r:embed="rId2"/>
              </a:buBlip>
            </a:pPr>
            <a:r>
              <a:rPr lang="it-IT" dirty="0" smtClean="0">
                <a:solidFill>
                  <a:srgbClr val="002060"/>
                </a:solidFill>
              </a:rPr>
              <a:t>Per la realizzazione dello IUV ė necessaria l'implementazione di una infrastruttura che contestualizzi la facilitazione  completa del dialogo tra cittadini, imprese, altri soggetti da una parte,  e Amministrazione regionale e locale dall’altra, rispetto alle modalità ed all'entità dei versamenti dovuti, e automatizzi interamente il processo di contabilizzazione nei bilanci di ciascun ente.</a:t>
            </a:r>
          </a:p>
          <a:p>
            <a:pPr algn="just">
              <a:buBlip>
                <a:blip r:embed="rId2"/>
              </a:buBlip>
            </a:pPr>
            <a:endParaRPr lang="it-IT" dirty="0" smtClean="0">
              <a:solidFill>
                <a:srgbClr val="002060"/>
              </a:solidFill>
            </a:endParaRPr>
          </a:p>
          <a:p>
            <a:pPr algn="just">
              <a:buBlip>
                <a:blip r:embed="rId2"/>
              </a:buBlip>
            </a:pPr>
            <a:r>
              <a:rPr lang="it-IT" dirty="0" smtClean="0">
                <a:solidFill>
                  <a:srgbClr val="002060"/>
                </a:solidFill>
              </a:rPr>
              <a:t>Uno dei nodi più significativi ė certamente la normalizzazione e la totale unificazione delle banche dati dei soggetti passivi, siano essi persone fisiche o giuridiche o altri soggetti che comunque costituiscano un centro di imputazione giuridica (società di persone ed enti e associazioni non riconosciute).</a:t>
            </a:r>
          </a:p>
          <a:p>
            <a:pPr algn="just">
              <a:buBlip>
                <a:blip r:embed="rId2"/>
              </a:buBlip>
            </a:pPr>
            <a:endParaRPr lang="it-IT" dirty="0" smtClean="0">
              <a:solidFill>
                <a:srgbClr val="002060"/>
              </a:solidFill>
            </a:endParaRPr>
          </a:p>
          <a:p>
            <a:pPr algn="just">
              <a:buBlip>
                <a:blip r:embed="rId2"/>
              </a:buBlip>
            </a:pPr>
            <a:r>
              <a:rPr lang="it-IT" dirty="0" smtClean="0">
                <a:solidFill>
                  <a:srgbClr val="002060"/>
                </a:solidFill>
              </a:rPr>
              <a:t>I diversi modelli presentati fino adesso prevedono o che la Regione faccia da semplice nodo informativo (per interscambio di dati) o  che la Regione progetti una piattaforma da mettere a disposizione degli altri enti (ASL, Comuni, ecc.).  La scelta dovrebbe tenere in considerazione le seguenti variabili: </a:t>
            </a:r>
          </a:p>
          <a:p>
            <a:pPr lvl="1" algn="just">
              <a:buFont typeface="Wingdings" pitchFamily="2" charset="2"/>
              <a:buChar char="ü"/>
            </a:pPr>
            <a:r>
              <a:rPr lang="it-IT" dirty="0" smtClean="0">
                <a:solidFill>
                  <a:srgbClr val="002060"/>
                </a:solidFill>
              </a:rPr>
              <a:t>sistema flessibile che possa (in prospettiva) essere messo a disposizione degli enti territoriali;</a:t>
            </a:r>
          </a:p>
          <a:p>
            <a:pPr lvl="1" algn="just">
              <a:buFont typeface="Wingdings" pitchFamily="2" charset="2"/>
              <a:buChar char="ü"/>
            </a:pPr>
            <a:r>
              <a:rPr lang="it-IT" dirty="0" smtClean="0">
                <a:solidFill>
                  <a:srgbClr val="002060"/>
                </a:solidFill>
              </a:rPr>
              <a:t> costi e tempi di realizzazione;</a:t>
            </a:r>
          </a:p>
          <a:p>
            <a:pPr lvl="1" algn="just">
              <a:buFont typeface="Wingdings" pitchFamily="2" charset="2"/>
              <a:buChar char="ü"/>
            </a:pPr>
            <a:r>
              <a:rPr lang="it-IT" dirty="0" smtClean="0">
                <a:solidFill>
                  <a:srgbClr val="002060"/>
                </a:solidFill>
              </a:rPr>
              <a:t>possibilità di riutilizzo dei software messi a disposizione da altre regioni e da </a:t>
            </a:r>
            <a:r>
              <a:rPr lang="it-IT" dirty="0" err="1" smtClean="0">
                <a:solidFill>
                  <a:srgbClr val="002060"/>
                </a:solidFill>
              </a:rPr>
              <a:t>Agid</a:t>
            </a:r>
            <a:r>
              <a:rPr lang="it-IT" dirty="0" smtClean="0">
                <a:solidFill>
                  <a:srgbClr val="002060"/>
                </a:solidFill>
              </a:rPr>
              <a:t>.</a:t>
            </a:r>
          </a:p>
          <a:p>
            <a:pPr algn="just">
              <a:buBlip>
                <a:blip r:embed="rId2"/>
              </a:buBlip>
            </a:pPr>
            <a:endParaRPr lang="it-IT" dirty="0">
              <a:solidFill>
                <a:srgbClr val="002060"/>
              </a:solidFill>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8</a:t>
            </a:fld>
            <a:endParaRPr lang="it-IT"/>
          </a:p>
        </p:txBody>
      </p:sp>
      <p:sp>
        <p:nvSpPr>
          <p:cNvPr id="13" name="Rettangolo 1"/>
          <p:cNvSpPr>
            <a:spLocks noChangeArrowheads="1"/>
          </p:cNvSpPr>
          <p:nvPr/>
        </p:nvSpPr>
        <p:spPr bwMode="auto">
          <a:xfrm>
            <a:off x="250825" y="332656"/>
            <a:ext cx="3948517"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Fatturazione elettronica</a:t>
            </a:r>
            <a:endParaRPr lang="it-IT" altLang="it-IT" sz="2600" b="1" dirty="0">
              <a:solidFill>
                <a:srgbClr val="008000"/>
              </a:solidFill>
              <a:latin typeface="Arial" pitchFamily="34" charset="0"/>
              <a:cs typeface="Arial" pitchFamily="34" charset="0"/>
            </a:endParaRPr>
          </a:p>
        </p:txBody>
      </p:sp>
      <p:sp>
        <p:nvSpPr>
          <p:cNvPr id="5" name="CasellaDiTesto 4"/>
          <p:cNvSpPr txBox="1"/>
          <p:nvPr/>
        </p:nvSpPr>
        <p:spPr>
          <a:xfrm>
            <a:off x="395536" y="908720"/>
            <a:ext cx="7992888" cy="646331"/>
          </a:xfrm>
          <a:prstGeom prst="rect">
            <a:avLst/>
          </a:prstGeom>
          <a:noFill/>
          <a:ln>
            <a:noFill/>
          </a:ln>
        </p:spPr>
        <p:txBody>
          <a:bodyPr wrap="square" rtlCol="0">
            <a:spAutoFit/>
          </a:bodyPr>
          <a:lstStyle/>
          <a:p>
            <a:pPr lvl="0" algn="just"/>
            <a:endParaRPr lang="it-IT" dirty="0" smtClean="0">
              <a:solidFill>
                <a:schemeClr val="tx2"/>
              </a:solidFill>
              <a:latin typeface="Arial" pitchFamily="34" charset="0"/>
              <a:cs typeface="Arial" pitchFamily="34" charset="0"/>
            </a:endParaRPr>
          </a:p>
          <a:p>
            <a:pPr lvl="0" algn="just"/>
            <a:endParaRPr lang="it-IT" dirty="0">
              <a:solidFill>
                <a:schemeClr val="tx2"/>
              </a:solidFill>
              <a:latin typeface="Arial" pitchFamily="34" charset="0"/>
              <a:cs typeface="Arial" pitchFamily="34" charset="0"/>
            </a:endParaRPr>
          </a:p>
        </p:txBody>
      </p:sp>
      <p:sp>
        <p:nvSpPr>
          <p:cNvPr id="6" name="Rettangolo 5"/>
          <p:cNvSpPr/>
          <p:nvPr/>
        </p:nvSpPr>
        <p:spPr>
          <a:xfrm>
            <a:off x="323528" y="908720"/>
            <a:ext cx="8496944" cy="5632311"/>
          </a:xfrm>
          <a:prstGeom prst="rect">
            <a:avLst/>
          </a:prstGeom>
        </p:spPr>
        <p:txBody>
          <a:bodyPr wrap="square">
            <a:spAutoFit/>
          </a:bodyPr>
          <a:lstStyle/>
          <a:p>
            <a:pPr algn="just">
              <a:buBlip>
                <a:blip r:embed="rId2"/>
              </a:buBlip>
            </a:pPr>
            <a:r>
              <a:rPr lang="it-IT" dirty="0" smtClean="0">
                <a:solidFill>
                  <a:srgbClr val="002060"/>
                </a:solidFill>
              </a:rPr>
              <a:t>Da oltre un anno Regione Lombardia ha avviato la sperimentazione del processo di fatturazione elettronica  (anche se con tracciati non del tutto aggiornati), in cui le fatture elettroniche sono emesse dal proprio fornitore Lombardia Informatica, tramite un proprio HUB.</a:t>
            </a:r>
          </a:p>
          <a:p>
            <a:pPr algn="just">
              <a:buBlip>
                <a:blip r:embed="rId2"/>
              </a:buBlip>
            </a:pPr>
            <a:endParaRPr lang="it-IT" dirty="0" smtClean="0">
              <a:solidFill>
                <a:srgbClr val="002060"/>
              </a:solidFill>
            </a:endParaRPr>
          </a:p>
          <a:p>
            <a:pPr algn="just">
              <a:buBlip>
                <a:blip r:embed="rId2"/>
              </a:buBlip>
            </a:pPr>
            <a:r>
              <a:rPr lang="it-IT" dirty="0" smtClean="0">
                <a:solidFill>
                  <a:srgbClr val="002060"/>
                </a:solidFill>
              </a:rPr>
              <a:t>In attesa dell'imminente emanazione di norme statali riferite agli obblighi di fatturazione elettronica per Regioni ed Enti locali, Regione Lombardia,  in accordo con Agenzia Entrate e AGID, sta sperimentando l’invio tramite Posta Elettronica Certificata utilizzando lo SDI (Piattaforma dell'Agenzia dell'Entrate), che poi provvederà ad inviare il flusso all'HUB Regionale;</a:t>
            </a:r>
          </a:p>
          <a:p>
            <a:pPr algn="just">
              <a:buBlip>
                <a:blip r:embed="rId2"/>
              </a:buBlip>
            </a:pPr>
            <a:endParaRPr lang="it-IT" dirty="0" smtClean="0">
              <a:solidFill>
                <a:srgbClr val="002060"/>
              </a:solidFill>
            </a:endParaRPr>
          </a:p>
          <a:p>
            <a:pPr algn="just">
              <a:buBlip>
                <a:blip r:embed="rId2"/>
              </a:buBlip>
            </a:pPr>
            <a:r>
              <a:rPr lang="it-IT" dirty="0" smtClean="0">
                <a:solidFill>
                  <a:srgbClr val="002060"/>
                </a:solidFill>
              </a:rPr>
              <a:t>Parallelamente  sono state intraprese tutte le attività per consentire l'attivazione di porte di dominio (più efficienti del canale PEC) che porteranno entro i primi 6 mesi del 2014, previa individuazione di un fornitore di Regione Lombardia, ad ulteriori test con questo sistema di trasmissione;</a:t>
            </a:r>
          </a:p>
          <a:p>
            <a:pPr algn="just">
              <a:buBlip>
                <a:blip r:embed="rId2"/>
              </a:buBlip>
            </a:pPr>
            <a:endParaRPr lang="it-IT" dirty="0" smtClean="0">
              <a:solidFill>
                <a:srgbClr val="002060"/>
              </a:solidFill>
            </a:endParaRPr>
          </a:p>
          <a:p>
            <a:pPr algn="just">
              <a:buBlip>
                <a:blip r:embed="rId2"/>
              </a:buBlip>
            </a:pPr>
            <a:r>
              <a:rPr lang="it-IT" dirty="0" smtClean="0">
                <a:solidFill>
                  <a:srgbClr val="002060"/>
                </a:solidFill>
              </a:rPr>
              <a:t>Occorre valutare quale eventuale modello di servizio attuare per eventualmente supportare gli enti locali nel rispetto degli obblighi imposti dalle norme in materia di fatturazione elettronica.</a:t>
            </a:r>
          </a:p>
          <a:p>
            <a:pPr algn="just">
              <a:buBlip>
                <a:blip r:embed="rId2"/>
              </a:buBlip>
            </a:pPr>
            <a:endParaRPr lang="it-IT" dirty="0">
              <a:solidFill>
                <a:srgbClr val="002060"/>
              </a:solidFill>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9</a:t>
            </a:fld>
            <a:endParaRPr lang="it-IT"/>
          </a:p>
        </p:txBody>
      </p:sp>
      <p:sp>
        <p:nvSpPr>
          <p:cNvPr id="13" name="Rettangolo 1"/>
          <p:cNvSpPr>
            <a:spLocks noChangeArrowheads="1"/>
          </p:cNvSpPr>
          <p:nvPr/>
        </p:nvSpPr>
        <p:spPr bwMode="auto">
          <a:xfrm>
            <a:off x="250825" y="332656"/>
            <a:ext cx="4374916"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Nodo dei Pagamenti - SPC</a:t>
            </a:r>
            <a:endParaRPr lang="it-IT" altLang="it-IT" sz="2600" b="1" dirty="0">
              <a:solidFill>
                <a:srgbClr val="008000"/>
              </a:solidFill>
              <a:latin typeface="Arial" pitchFamily="34" charset="0"/>
              <a:cs typeface="Arial" pitchFamily="34" charset="0"/>
            </a:endParaRPr>
          </a:p>
        </p:txBody>
      </p:sp>
      <p:sp>
        <p:nvSpPr>
          <p:cNvPr id="5" name="CasellaDiTesto 4"/>
          <p:cNvSpPr txBox="1"/>
          <p:nvPr/>
        </p:nvSpPr>
        <p:spPr>
          <a:xfrm>
            <a:off x="395536" y="908720"/>
            <a:ext cx="7992888" cy="5909310"/>
          </a:xfrm>
          <a:prstGeom prst="rect">
            <a:avLst/>
          </a:prstGeom>
          <a:noFill/>
          <a:ln>
            <a:noFill/>
          </a:ln>
        </p:spPr>
        <p:txBody>
          <a:bodyPr wrap="square" rtlCol="0">
            <a:spAutoFit/>
          </a:bodyPr>
          <a:lstStyle/>
          <a:p>
            <a:pPr lvl="0" algn="just">
              <a:buBlip>
                <a:blip r:embed="rId2"/>
              </a:buBlip>
            </a:pPr>
            <a:r>
              <a:rPr lang="it-IT" dirty="0" smtClean="0">
                <a:solidFill>
                  <a:srgbClr val="002060"/>
                </a:solidFill>
                <a:latin typeface="Arial" pitchFamily="34" charset="0"/>
                <a:cs typeface="Arial" pitchFamily="34" charset="0"/>
              </a:rPr>
              <a:t>Introdotto dalla l.148/2011, progettato e realizzato dall’Agenzia per l’Italia Digitale e pienamente operativo sin da metà 2012;</a:t>
            </a:r>
          </a:p>
          <a:p>
            <a:pPr lvl="0" algn="just"/>
            <a:endParaRPr lang="it-IT" dirty="0" smtClean="0">
              <a:solidFill>
                <a:srgbClr val="002060"/>
              </a:solidFill>
              <a:latin typeface="Arial" pitchFamily="34" charset="0"/>
              <a:cs typeface="Arial" pitchFamily="34" charset="0"/>
            </a:endParaRPr>
          </a:p>
          <a:p>
            <a:pPr lvl="0" algn="just">
              <a:buBlip>
                <a:blip r:embed="rId2"/>
              </a:buBlip>
            </a:pPr>
            <a:r>
              <a:rPr lang="it-IT" dirty="0" smtClean="0">
                <a:solidFill>
                  <a:srgbClr val="002060"/>
                </a:solidFill>
                <a:latin typeface="Arial" pitchFamily="34" charset="0"/>
                <a:cs typeface="Arial" pitchFamily="34" charset="0"/>
              </a:rPr>
              <a:t>È inteso come l’insieme delle regole, standard, strutture organizzative e infrastrutture tecnologiche finalizzate a:</a:t>
            </a:r>
          </a:p>
          <a:p>
            <a:pPr lvl="1" algn="just">
              <a:buFont typeface="Wingdings" pitchFamily="2" charset="2"/>
              <a:buChar char="q"/>
            </a:pPr>
            <a:r>
              <a:rPr lang="it-IT" sz="1500" dirty="0" smtClean="0">
                <a:solidFill>
                  <a:srgbClr val="002060"/>
                </a:solidFill>
                <a:latin typeface="Arial" pitchFamily="34" charset="0"/>
                <a:cs typeface="Arial" pitchFamily="34" charset="0"/>
              </a:rPr>
              <a:t>Assicurare l’interconnessione e l’interoperabilità tra le pubbliche amministrazioni e i prestatori di servizi di pagamento;</a:t>
            </a:r>
          </a:p>
          <a:p>
            <a:pPr lvl="1" algn="just">
              <a:buFont typeface="Wingdings" pitchFamily="2" charset="2"/>
              <a:buChar char="q"/>
            </a:pPr>
            <a:r>
              <a:rPr lang="it-IT" sz="1500" dirty="0" smtClean="0">
                <a:solidFill>
                  <a:srgbClr val="002060"/>
                </a:solidFill>
                <a:latin typeface="Arial" pitchFamily="34" charset="0"/>
                <a:cs typeface="Arial" pitchFamily="34" charset="0"/>
              </a:rPr>
              <a:t>Agevolare il colloquio tra pubblica amministrazione, utenti privati e mondo finanziario preservando gli investimenti già effettuati ad oggi per offrire servizi di pagamento;</a:t>
            </a:r>
          </a:p>
          <a:p>
            <a:pPr lvl="1" algn="just">
              <a:buFont typeface="Wingdings" pitchFamily="2" charset="2"/>
              <a:buChar char="q"/>
            </a:pPr>
            <a:r>
              <a:rPr lang="it-IT" sz="1500" smtClean="0">
                <a:solidFill>
                  <a:srgbClr val="002060"/>
                </a:solidFill>
                <a:latin typeface="Arial" pitchFamily="34" charset="0"/>
                <a:cs typeface="Arial" pitchFamily="34" charset="0"/>
              </a:rPr>
              <a:t>Ridurre </a:t>
            </a:r>
            <a:r>
              <a:rPr lang="it-IT" sz="1500" dirty="0" smtClean="0">
                <a:solidFill>
                  <a:srgbClr val="002060"/>
                </a:solidFill>
                <a:latin typeface="Arial" pitchFamily="34" charset="0"/>
                <a:cs typeface="Arial" pitchFamily="34" charset="0"/>
              </a:rPr>
              <a:t>i costi dell’attuale sistema dei pagamento grazie all’utilizzo di specifiche tecniche di interfacce standard, a vantaggio sia della pubblica amministrazione, sia dei privati;</a:t>
            </a:r>
          </a:p>
          <a:p>
            <a:pPr lvl="1" algn="just">
              <a:buFont typeface="Wingdings" pitchFamily="2" charset="2"/>
              <a:buChar char="q"/>
            </a:pPr>
            <a:r>
              <a:rPr lang="it-IT" sz="1500" dirty="0" smtClean="0">
                <a:solidFill>
                  <a:srgbClr val="002060"/>
                </a:solidFill>
                <a:latin typeface="Arial" pitchFamily="34" charset="0"/>
                <a:cs typeface="Arial" pitchFamily="34" charset="0"/>
              </a:rPr>
              <a:t>Operare sui flussi informativi senza interferire sui flussi finanziari, né alterare le procedure di tesoreria ed i correlati rapporti con gli enti tesorieri;</a:t>
            </a:r>
          </a:p>
          <a:p>
            <a:pPr lvl="1" algn="just">
              <a:buFont typeface="Wingdings" pitchFamily="2" charset="2"/>
              <a:buChar char="q"/>
            </a:pPr>
            <a:r>
              <a:rPr lang="it-IT" sz="1500" dirty="0" smtClean="0">
                <a:solidFill>
                  <a:srgbClr val="002060"/>
                </a:solidFill>
                <a:latin typeface="Arial" pitchFamily="34" charset="0"/>
                <a:cs typeface="Arial" pitchFamily="34" charset="0"/>
              </a:rPr>
              <a:t>Fornire uno strumento di riconciliazione automatica dei flussi degli incassi</a:t>
            </a:r>
            <a:r>
              <a:rPr lang="it-IT" sz="1600" dirty="0" smtClean="0">
                <a:solidFill>
                  <a:srgbClr val="002060"/>
                </a:solidFill>
                <a:latin typeface="Arial" pitchFamily="34" charset="0"/>
                <a:cs typeface="Arial" pitchFamily="34" charset="0"/>
              </a:rPr>
              <a:t>.</a:t>
            </a:r>
          </a:p>
          <a:p>
            <a:pPr lvl="1" algn="just">
              <a:buFont typeface="Wingdings" pitchFamily="2" charset="2"/>
              <a:buChar char="q"/>
            </a:pPr>
            <a:endParaRPr lang="it-IT" sz="1600" dirty="0" smtClean="0">
              <a:solidFill>
                <a:srgbClr val="002060"/>
              </a:solidFill>
              <a:latin typeface="Arial" pitchFamily="34" charset="0"/>
              <a:cs typeface="Arial" pitchFamily="34" charset="0"/>
            </a:endParaRPr>
          </a:p>
          <a:p>
            <a:pPr algn="just">
              <a:buBlip>
                <a:blip r:embed="rId2"/>
              </a:buBlip>
            </a:pPr>
            <a:r>
              <a:rPr lang="it-IT" dirty="0" smtClean="0">
                <a:solidFill>
                  <a:srgbClr val="002060"/>
                </a:solidFill>
                <a:latin typeface="Arial" pitchFamily="34" charset="0"/>
                <a:cs typeface="Arial" pitchFamily="34" charset="0"/>
              </a:rPr>
              <a:t>Consente all’utente finale di operare direttamente sui canali offerti dai prestatori di servizio di pagamento (banche, </a:t>
            </a:r>
            <a:r>
              <a:rPr lang="it-IT" dirty="0" err="1" smtClean="0">
                <a:solidFill>
                  <a:srgbClr val="002060"/>
                </a:solidFill>
                <a:latin typeface="Arial" pitchFamily="34" charset="0"/>
                <a:cs typeface="Arial" pitchFamily="34" charset="0"/>
              </a:rPr>
              <a:t>payment</a:t>
            </a:r>
            <a:r>
              <a:rPr lang="it-IT" dirty="0" smtClean="0">
                <a:solidFill>
                  <a:srgbClr val="002060"/>
                </a:solidFill>
                <a:latin typeface="Arial" pitchFamily="34" charset="0"/>
                <a:cs typeface="Arial" pitchFamily="34" charset="0"/>
              </a:rPr>
              <a:t> </a:t>
            </a:r>
            <a:r>
              <a:rPr lang="it-IT" dirty="0" err="1" smtClean="0">
                <a:solidFill>
                  <a:srgbClr val="002060"/>
                </a:solidFill>
                <a:latin typeface="Arial" pitchFamily="34" charset="0"/>
                <a:cs typeface="Arial" pitchFamily="34" charset="0"/>
              </a:rPr>
              <a:t>institution</a:t>
            </a:r>
            <a:r>
              <a:rPr lang="it-IT" dirty="0" smtClean="0">
                <a:solidFill>
                  <a:srgbClr val="002060"/>
                </a:solidFill>
                <a:latin typeface="Arial" pitchFamily="34" charset="0"/>
                <a:cs typeface="Arial" pitchFamily="34" charset="0"/>
              </a:rPr>
              <a:t>, altri operatori specializzati del </a:t>
            </a:r>
            <a:r>
              <a:rPr lang="it-IT" dirty="0" err="1" smtClean="0">
                <a:solidFill>
                  <a:srgbClr val="002060"/>
                </a:solidFill>
                <a:latin typeface="Arial" pitchFamily="34" charset="0"/>
                <a:cs typeface="Arial" pitchFamily="34" charset="0"/>
              </a:rPr>
              <a:t>pagamento…</a:t>
            </a:r>
            <a:r>
              <a:rPr lang="it-IT" dirty="0" smtClean="0">
                <a:solidFill>
                  <a:srgbClr val="002060"/>
                </a:solidFill>
                <a:latin typeface="Arial" pitchFamily="34" charset="0"/>
                <a:cs typeface="Arial" pitchFamily="34" charset="0"/>
              </a:rPr>
              <a:t>), rendendo possibile agli enti creditori lo snellimento dei processi di riscossione, il miglioramento della qualità dei servizi erogati ed il risparmio sui costi di processo. </a:t>
            </a:r>
          </a:p>
          <a:p>
            <a:pPr lvl="0" algn="just"/>
            <a:endParaRPr lang="it-IT" dirty="0">
              <a:solidFill>
                <a:srgbClr val="002060"/>
              </a:solidFill>
              <a:latin typeface="Arial" pitchFamily="34" charset="0"/>
              <a:cs typeface="Arial" pitchFamily="34" charset="0"/>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 calcmode="lin" valueType="num">
                                      <p:cBhvr additive="base">
                                        <p:cTn id="17" dur="500" fill="hold"/>
                                        <p:tgtEl>
                                          <p:spTgt spid="5">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
                                            <p:txEl>
                                              <p:pRg st="3" end="3"/>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 calcmode="lin" valueType="num">
                                      <p:cBhvr additive="base">
                                        <p:cTn id="21" dur="500" fill="hold"/>
                                        <p:tgtEl>
                                          <p:spTgt spid="5">
                                            <p:txEl>
                                              <p:pRg st="4" end="4"/>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5">
                                            <p:txEl>
                                              <p:pRg st="4" end="4"/>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anim calcmode="lin" valueType="num">
                                      <p:cBhvr additive="base">
                                        <p:cTn id="29" dur="500" fill="hold"/>
                                        <p:tgtEl>
                                          <p:spTgt spid="5">
                                            <p:txEl>
                                              <p:pRg st="6" end="6"/>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5">
                                            <p:txEl>
                                              <p:pRg st="6" end="6"/>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anim calcmode="lin" valueType="num">
                                      <p:cBhvr additive="base">
                                        <p:cTn id="33" dur="500" fill="hold"/>
                                        <p:tgtEl>
                                          <p:spTgt spid="5">
                                            <p:txEl>
                                              <p:pRg st="7" end="7"/>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5">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5">
                                            <p:txEl>
                                              <p:pRg st="9" end="9"/>
                                            </p:txEl>
                                          </p:spTgt>
                                        </p:tgtEl>
                                        <p:attrNameLst>
                                          <p:attrName>style.visibility</p:attrName>
                                        </p:attrNameLst>
                                      </p:cBhvr>
                                      <p:to>
                                        <p:strVal val="visible"/>
                                      </p:to>
                                    </p:set>
                                    <p:anim calcmode="lin" valueType="num">
                                      <p:cBhvr additive="base">
                                        <p:cTn id="39" dur="500" fill="hold"/>
                                        <p:tgtEl>
                                          <p:spTgt spid="5">
                                            <p:txEl>
                                              <p:pRg st="9" end="9"/>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5">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10</a:t>
            </a:fld>
            <a:endParaRPr lang="it-IT"/>
          </a:p>
        </p:txBody>
      </p:sp>
      <p:sp>
        <p:nvSpPr>
          <p:cNvPr id="13" name="Rettangolo 1"/>
          <p:cNvSpPr>
            <a:spLocks noChangeArrowheads="1"/>
          </p:cNvSpPr>
          <p:nvPr/>
        </p:nvSpPr>
        <p:spPr bwMode="auto">
          <a:xfrm>
            <a:off x="250825" y="332656"/>
            <a:ext cx="4374916"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Nodo dei Pagamenti - SPC</a:t>
            </a:r>
            <a:endParaRPr lang="it-IT" altLang="it-IT" sz="2600" b="1" dirty="0">
              <a:solidFill>
                <a:srgbClr val="008000"/>
              </a:solidFill>
              <a:latin typeface="Arial" pitchFamily="34" charset="0"/>
              <a:cs typeface="Arial" pitchFamily="34" charset="0"/>
            </a:endParaRPr>
          </a:p>
        </p:txBody>
      </p:sp>
      <p:sp>
        <p:nvSpPr>
          <p:cNvPr id="5" name="CasellaDiTesto 4"/>
          <p:cNvSpPr txBox="1"/>
          <p:nvPr/>
        </p:nvSpPr>
        <p:spPr>
          <a:xfrm>
            <a:off x="395536" y="908720"/>
            <a:ext cx="7992888" cy="5078313"/>
          </a:xfrm>
          <a:prstGeom prst="rect">
            <a:avLst/>
          </a:prstGeom>
          <a:noFill/>
          <a:ln>
            <a:noFill/>
          </a:ln>
        </p:spPr>
        <p:txBody>
          <a:bodyPr wrap="square" rtlCol="0">
            <a:spAutoFit/>
          </a:bodyPr>
          <a:lstStyle/>
          <a:p>
            <a:pPr algn="just">
              <a:buBlip>
                <a:blip r:embed="rId2"/>
              </a:buBlip>
            </a:pPr>
            <a:r>
              <a:rPr lang="it-IT" dirty="0" smtClean="0">
                <a:solidFill>
                  <a:srgbClr val="002060"/>
                </a:solidFill>
              </a:rPr>
              <a:t>Tra i vantaggi che la P.A. si attende dall'introduzione del nodo pagamenti, figura certamente quello della </a:t>
            </a:r>
            <a:r>
              <a:rPr lang="it-IT" b="1" dirty="0" smtClean="0">
                <a:solidFill>
                  <a:srgbClr val="002060"/>
                </a:solidFill>
              </a:rPr>
              <a:t>riconciliazione degli incassi.</a:t>
            </a:r>
          </a:p>
          <a:p>
            <a:pPr algn="just">
              <a:buBlip>
                <a:blip r:embed="rId2"/>
              </a:buBlip>
            </a:pPr>
            <a:endParaRPr lang="it-IT" dirty="0" smtClean="0">
              <a:solidFill>
                <a:srgbClr val="002060"/>
              </a:solidFill>
            </a:endParaRPr>
          </a:p>
          <a:p>
            <a:pPr algn="just">
              <a:buBlip>
                <a:blip r:embed="rId2"/>
              </a:buBlip>
            </a:pPr>
            <a:r>
              <a:rPr lang="it-IT" dirty="0" smtClean="0">
                <a:solidFill>
                  <a:srgbClr val="002060"/>
                </a:solidFill>
              </a:rPr>
              <a:t>Infatti, gli attuali tracciati con cui sono trasmessi i flussi degli ordinativi informatici, riferiti in particolare al giornale di cassa,  sono inadeguati di informazioni o, comunque, non consentono agli enti beneficiari dei pagamenti di eseguire con efficienza l'attività di riconciliazione. Tale situazione si ripercuote pesantemente sugli enti con impatti organizzativi e costi elevati.</a:t>
            </a:r>
          </a:p>
          <a:p>
            <a:pPr algn="just">
              <a:buFont typeface="Arial" pitchFamily="34" charset="0"/>
              <a:buChar char="•"/>
            </a:pPr>
            <a:endParaRPr lang="it-IT" dirty="0" smtClean="0">
              <a:solidFill>
                <a:srgbClr val="002060"/>
              </a:solidFill>
            </a:endParaRPr>
          </a:p>
          <a:p>
            <a:pPr algn="just">
              <a:buBlip>
                <a:blip r:embed="rId2"/>
              </a:buBlip>
            </a:pPr>
            <a:r>
              <a:rPr lang="it-IT" dirty="0" smtClean="0">
                <a:solidFill>
                  <a:srgbClr val="002060"/>
                </a:solidFill>
              </a:rPr>
              <a:t>Per tali motivi si ritiene che sia da considerare con estrema urgenza la necessità di introdurre nei tracciati dell'ordinativo informatico anche le novità introdotte dall'articolo 15 del </a:t>
            </a:r>
            <a:r>
              <a:rPr lang="it-IT" dirty="0" err="1" smtClean="0">
                <a:solidFill>
                  <a:srgbClr val="002060"/>
                </a:solidFill>
              </a:rPr>
              <a:t>DL</a:t>
            </a:r>
            <a:r>
              <a:rPr lang="it-IT" dirty="0" smtClean="0">
                <a:solidFill>
                  <a:srgbClr val="002060"/>
                </a:solidFill>
              </a:rPr>
              <a:t> 179/2012 in merito alla </a:t>
            </a:r>
            <a:r>
              <a:rPr lang="it-IT" b="1" dirty="0" smtClean="0">
                <a:solidFill>
                  <a:srgbClr val="002060"/>
                </a:solidFill>
              </a:rPr>
              <a:t>identificazione univoca dei pagamenti a favore delle PA, al fine di favorire una riconciliazione automatica del pagamento presso l'ente.  </a:t>
            </a:r>
          </a:p>
          <a:p>
            <a:pPr algn="just"/>
            <a:r>
              <a:rPr lang="it-IT" dirty="0" smtClean="0">
                <a:solidFill>
                  <a:srgbClr val="002060"/>
                </a:solidFill>
              </a:rPr>
              <a:t>Ponendo attenzione, per altro verso, affinché non si venga a determinare un contesto nel quale si verifichi la proliferazione di provvisori d'entrata nell'ambito del giornale di cassa.</a:t>
            </a:r>
          </a:p>
          <a:p>
            <a:pPr lvl="0" algn="just"/>
            <a:endParaRPr lang="it-IT" dirty="0">
              <a:solidFill>
                <a:srgbClr val="002060"/>
              </a:solidFill>
              <a:latin typeface="Arial" pitchFamily="34" charset="0"/>
              <a:cs typeface="Arial" pitchFamily="34" charset="0"/>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11</a:t>
            </a:fld>
            <a:endParaRPr lang="it-IT"/>
          </a:p>
        </p:txBody>
      </p:sp>
      <p:sp>
        <p:nvSpPr>
          <p:cNvPr id="13" name="Rettangolo 1"/>
          <p:cNvSpPr>
            <a:spLocks noChangeArrowheads="1"/>
          </p:cNvSpPr>
          <p:nvPr/>
        </p:nvSpPr>
        <p:spPr bwMode="auto">
          <a:xfrm>
            <a:off x="250825" y="188640"/>
            <a:ext cx="7455887"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Nodo dei Pagamenti – SPC – sperimentazione</a:t>
            </a:r>
            <a:endParaRPr lang="it-IT" altLang="it-IT" sz="2600" b="1" dirty="0">
              <a:solidFill>
                <a:srgbClr val="008000"/>
              </a:solidFill>
              <a:latin typeface="Arial" pitchFamily="34" charset="0"/>
              <a:cs typeface="Arial" pitchFamily="34" charset="0"/>
            </a:endParaRPr>
          </a:p>
        </p:txBody>
      </p:sp>
      <p:sp>
        <p:nvSpPr>
          <p:cNvPr id="5" name="CasellaDiTesto 4"/>
          <p:cNvSpPr txBox="1"/>
          <p:nvPr/>
        </p:nvSpPr>
        <p:spPr>
          <a:xfrm>
            <a:off x="395536" y="826254"/>
            <a:ext cx="7992888" cy="5078313"/>
          </a:xfrm>
          <a:prstGeom prst="rect">
            <a:avLst/>
          </a:prstGeom>
          <a:noFill/>
          <a:ln>
            <a:noFill/>
          </a:ln>
        </p:spPr>
        <p:txBody>
          <a:bodyPr wrap="square" rtlCol="0">
            <a:spAutoFit/>
          </a:bodyPr>
          <a:lstStyle/>
          <a:p>
            <a:pPr lvl="0" algn="just">
              <a:buBlip>
                <a:blip r:embed="rId2"/>
              </a:buBlip>
            </a:pPr>
            <a:r>
              <a:rPr lang="it-IT" dirty="0" smtClean="0">
                <a:solidFill>
                  <a:srgbClr val="002060"/>
                </a:solidFill>
                <a:latin typeface="Arial" pitchFamily="34" charset="0"/>
                <a:cs typeface="Arial" pitchFamily="34" charset="0"/>
              </a:rPr>
              <a:t>Con deliberazione n. 322 del 27/6/2013 Regione Lombardia ha aderito alla sperimentazione del sistema integrato “Nodo dei pagamenti – SPC” sottoscrivendo apposito protocollo con l’Agenzia per l’Italia Digitale;</a:t>
            </a:r>
          </a:p>
          <a:p>
            <a:pPr lvl="0" algn="just">
              <a:buBlip>
                <a:blip r:embed="rId2"/>
              </a:buBlip>
            </a:pPr>
            <a:endParaRPr lang="it-IT" dirty="0" smtClean="0">
              <a:solidFill>
                <a:srgbClr val="002060"/>
              </a:solidFill>
              <a:latin typeface="Arial" pitchFamily="34" charset="0"/>
              <a:cs typeface="Arial" pitchFamily="34" charset="0"/>
            </a:endParaRPr>
          </a:p>
          <a:p>
            <a:pPr lvl="0" algn="just">
              <a:buBlip>
                <a:blip r:embed="rId2"/>
              </a:buBlip>
            </a:pPr>
            <a:r>
              <a:rPr lang="it-IT" dirty="0" smtClean="0">
                <a:solidFill>
                  <a:srgbClr val="002060"/>
                </a:solidFill>
                <a:latin typeface="Arial" pitchFamily="34" charset="0"/>
                <a:cs typeface="Arial" pitchFamily="34" charset="0"/>
              </a:rPr>
              <a:t>Quanto avviato in via sperimentale da Regione Lombardia deve poi essere obbligatoriamente realizzato da tutte le altre amministrazioni: la Lombardia quindi anticipa i tempi confermando il suo impegno nell’introduzione di servizi innovativi per cittadini e imprese.</a:t>
            </a:r>
          </a:p>
          <a:p>
            <a:pPr lvl="0" algn="just">
              <a:buBlip>
                <a:blip r:embed="rId2"/>
              </a:buBlip>
            </a:pPr>
            <a:endParaRPr lang="it-IT" dirty="0" smtClean="0">
              <a:solidFill>
                <a:srgbClr val="002060"/>
              </a:solidFill>
              <a:latin typeface="Arial" pitchFamily="34" charset="0"/>
              <a:cs typeface="Arial" pitchFamily="34" charset="0"/>
            </a:endParaRPr>
          </a:p>
          <a:p>
            <a:pPr lvl="0" algn="just">
              <a:buBlip>
                <a:blip r:embed="rId2"/>
              </a:buBlip>
            </a:pPr>
            <a:r>
              <a:rPr lang="it-IT" dirty="0" smtClean="0">
                <a:solidFill>
                  <a:srgbClr val="002060"/>
                </a:solidFill>
                <a:latin typeface="Arial" pitchFamily="34" charset="0"/>
                <a:cs typeface="Arial" pitchFamily="34" charset="0"/>
              </a:rPr>
              <a:t>Il sistema opera sui flussi informativi senza interferire sui flussi finanziari </a:t>
            </a:r>
            <a:r>
              <a:rPr lang="it-IT" dirty="0" err="1" smtClean="0">
                <a:solidFill>
                  <a:srgbClr val="002060"/>
                </a:solidFill>
                <a:latin typeface="Arial" pitchFamily="34" charset="0"/>
                <a:cs typeface="Arial" pitchFamily="34" charset="0"/>
              </a:rPr>
              <a:t>nè</a:t>
            </a:r>
            <a:r>
              <a:rPr lang="it-IT" dirty="0" smtClean="0">
                <a:solidFill>
                  <a:srgbClr val="002060"/>
                </a:solidFill>
                <a:latin typeface="Arial" pitchFamily="34" charset="0"/>
                <a:cs typeface="Arial" pitchFamily="34" charset="0"/>
              </a:rPr>
              <a:t> alterare le procedure di tesoreria ed i correlati rapporti con gli enti tesorieri.</a:t>
            </a:r>
          </a:p>
          <a:p>
            <a:pPr lvl="0" algn="just"/>
            <a:endParaRPr lang="it-IT" dirty="0" smtClean="0">
              <a:solidFill>
                <a:srgbClr val="002060"/>
              </a:solidFill>
              <a:latin typeface="Arial" pitchFamily="34" charset="0"/>
              <a:cs typeface="Arial" pitchFamily="34" charset="0"/>
            </a:endParaRPr>
          </a:p>
          <a:p>
            <a:pPr lvl="0" algn="just">
              <a:buBlip>
                <a:blip r:embed="rId2"/>
              </a:buBlip>
            </a:pPr>
            <a:r>
              <a:rPr lang="it-IT" dirty="0" smtClean="0">
                <a:solidFill>
                  <a:srgbClr val="002060"/>
                </a:solidFill>
                <a:latin typeface="Arial" pitchFamily="34" charset="0"/>
                <a:cs typeface="Arial" pitchFamily="34" charset="0"/>
              </a:rPr>
              <a:t>La principale ricaduta del codice IUV consiste nel trasformare la relazione con gli utenti    (1 a 1), appesantendo il rapporto tesoreria/ragioneria, a fronte dell’indubbio vantaggio della ricostruzione immediata della “Posizione debitoria” dei cittadini/soggetti che si relazionano con Regione Lombardia, a cui si aggiunge l’automazione dei processi di “riconciliazione”;</a:t>
            </a:r>
          </a:p>
          <a:p>
            <a:pPr lvl="0" algn="just">
              <a:buBlip>
                <a:blip r:embed="rId2"/>
              </a:buBlip>
            </a:pPr>
            <a:endParaRPr lang="it-IT" dirty="0" smtClean="0">
              <a:solidFill>
                <a:srgbClr val="002060"/>
              </a:solidFill>
              <a:latin typeface="Arial" pitchFamily="34" charset="0"/>
              <a:cs typeface="Arial" pitchFamily="34" charset="0"/>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12</a:t>
            </a:fld>
            <a:endParaRPr lang="it-IT"/>
          </a:p>
        </p:txBody>
      </p:sp>
      <p:sp>
        <p:nvSpPr>
          <p:cNvPr id="13" name="Rettangolo 1"/>
          <p:cNvSpPr>
            <a:spLocks noChangeArrowheads="1"/>
          </p:cNvSpPr>
          <p:nvPr/>
        </p:nvSpPr>
        <p:spPr bwMode="auto">
          <a:xfrm>
            <a:off x="284465" y="476672"/>
            <a:ext cx="7455887"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Nodo dei Pagamenti – SPC – sperimentazione</a:t>
            </a:r>
            <a:endParaRPr lang="it-IT" altLang="it-IT" sz="2600" b="1" dirty="0">
              <a:solidFill>
                <a:srgbClr val="008000"/>
              </a:solidFill>
              <a:latin typeface="Arial" pitchFamily="34" charset="0"/>
              <a:cs typeface="Arial" pitchFamily="34" charset="0"/>
            </a:endParaRPr>
          </a:p>
        </p:txBody>
      </p:sp>
      <p:sp>
        <p:nvSpPr>
          <p:cNvPr id="5" name="CasellaDiTesto 4"/>
          <p:cNvSpPr txBox="1"/>
          <p:nvPr/>
        </p:nvSpPr>
        <p:spPr>
          <a:xfrm>
            <a:off x="395536" y="1175841"/>
            <a:ext cx="7992888" cy="3693319"/>
          </a:xfrm>
          <a:prstGeom prst="rect">
            <a:avLst/>
          </a:prstGeom>
          <a:noFill/>
          <a:ln>
            <a:noFill/>
          </a:ln>
        </p:spPr>
        <p:txBody>
          <a:bodyPr wrap="square" rtlCol="0">
            <a:spAutoFit/>
          </a:bodyPr>
          <a:lstStyle/>
          <a:p>
            <a:pPr lvl="0" algn="just">
              <a:buBlip>
                <a:blip r:embed="rId2"/>
              </a:buBlip>
            </a:pPr>
            <a:endParaRPr lang="it-IT" dirty="0" smtClean="0">
              <a:solidFill>
                <a:srgbClr val="002060"/>
              </a:solidFill>
              <a:latin typeface="Arial" pitchFamily="34" charset="0"/>
              <a:cs typeface="Arial" pitchFamily="34" charset="0"/>
            </a:endParaRPr>
          </a:p>
          <a:p>
            <a:pPr algn="just">
              <a:buBlip>
                <a:blip r:embed="rId2"/>
              </a:buBlip>
            </a:pPr>
            <a:r>
              <a:rPr lang="it-IT" dirty="0" smtClean="0">
                <a:solidFill>
                  <a:srgbClr val="002060"/>
                </a:solidFill>
                <a:latin typeface="Arial" pitchFamily="34" charset="0"/>
                <a:cs typeface="Arial" pitchFamily="34" charset="0"/>
              </a:rPr>
              <a:t>Se si considerano i sistemi già attivati su specifici ambiti quali il pagamento del bollo auto, oppure dei ticket sanitari, la partecipazione di RL alla sperimentazione potrebbe comportare impatti minimi, limitati alle modifiche operative del sistema di rendicontazione in uso presso la tesoreria regionale.</a:t>
            </a:r>
          </a:p>
          <a:p>
            <a:pPr algn="just">
              <a:buBlip>
                <a:blip r:embed="rId2"/>
              </a:buBlip>
            </a:pPr>
            <a:endParaRPr lang="it-IT" dirty="0" smtClean="0">
              <a:solidFill>
                <a:srgbClr val="002060"/>
              </a:solidFill>
              <a:latin typeface="Arial" pitchFamily="34" charset="0"/>
              <a:cs typeface="Arial" pitchFamily="34" charset="0"/>
            </a:endParaRPr>
          </a:p>
          <a:p>
            <a:pPr algn="just">
              <a:buBlip>
                <a:blip r:embed="rId2"/>
              </a:buBlip>
            </a:pPr>
            <a:r>
              <a:rPr lang="it-IT" dirty="0" smtClean="0">
                <a:solidFill>
                  <a:srgbClr val="002060"/>
                </a:solidFill>
                <a:latin typeface="Arial" pitchFamily="34" charset="0"/>
                <a:cs typeface="Arial" pitchFamily="34" charset="0"/>
              </a:rPr>
              <a:t>Per contro, il CAD dispone l’obbligo, per i gestori di pubblici servizi, di attivazione dei pagamenti elettronici per qualsiasi titolo dovuto, costringendo quindi ad un allargamento del nostro sistema a comprendere gli enti di tutto il Sistema Regionale, per tutti i canoni e tributi di competenza. </a:t>
            </a:r>
          </a:p>
          <a:p>
            <a:pPr algn="just">
              <a:buBlip>
                <a:blip r:embed="rId2"/>
              </a:buBlip>
            </a:pPr>
            <a:endParaRPr lang="it-IT" dirty="0" smtClean="0">
              <a:solidFill>
                <a:srgbClr val="002060"/>
              </a:solidFill>
              <a:latin typeface="Arial" pitchFamily="34" charset="0"/>
              <a:cs typeface="Arial" pitchFamily="34" charset="0"/>
            </a:endParaRPr>
          </a:p>
          <a:p>
            <a:pPr algn="just">
              <a:buBlip>
                <a:blip r:embed="rId2"/>
              </a:buBlip>
            </a:pPr>
            <a:r>
              <a:rPr lang="it-IT" dirty="0" smtClean="0">
                <a:solidFill>
                  <a:srgbClr val="002060"/>
                </a:solidFill>
                <a:latin typeface="Arial" pitchFamily="34" charset="0"/>
                <a:cs typeface="Arial" pitchFamily="34" charset="0"/>
              </a:rPr>
              <a:t>Occorre verificare la capacità di interazione con i “Domini” centrali per la gestione delle quote di imposta di bollo.</a:t>
            </a:r>
            <a:endParaRPr lang="it-IT" u="sng" dirty="0" smtClean="0">
              <a:solidFill>
                <a:schemeClr val="accent2"/>
              </a:solidFill>
              <a:latin typeface="Arial" pitchFamily="34" charset="0"/>
              <a:cs typeface="Arial" pitchFamily="34" charset="0"/>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 calcmode="lin" valueType="num">
                                      <p:cBhvr additive="base">
                                        <p:cTn id="19" dur="500" fill="hold"/>
                                        <p:tgtEl>
                                          <p:spTgt spid="5">
                                            <p:txEl>
                                              <p:pRg st="5" end="5"/>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13</a:t>
            </a:fld>
            <a:endParaRPr lang="it-IT"/>
          </a:p>
        </p:txBody>
      </p:sp>
      <p:sp>
        <p:nvSpPr>
          <p:cNvPr id="13" name="Rettangolo 1"/>
          <p:cNvSpPr>
            <a:spLocks noChangeArrowheads="1"/>
          </p:cNvSpPr>
          <p:nvPr/>
        </p:nvSpPr>
        <p:spPr bwMode="auto">
          <a:xfrm>
            <a:off x="250825" y="332656"/>
            <a:ext cx="7455887"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Nodo dei Pagamenti – SPC – sperimentazione</a:t>
            </a:r>
            <a:endParaRPr lang="it-IT" altLang="it-IT" sz="2600" b="1" dirty="0">
              <a:solidFill>
                <a:srgbClr val="008000"/>
              </a:solidFill>
              <a:latin typeface="Arial" pitchFamily="34" charset="0"/>
              <a:cs typeface="Arial" pitchFamily="34" charset="0"/>
            </a:endParaRPr>
          </a:p>
        </p:txBody>
      </p:sp>
      <p:sp>
        <p:nvSpPr>
          <p:cNvPr id="5" name="CasellaDiTesto 4"/>
          <p:cNvSpPr txBox="1"/>
          <p:nvPr/>
        </p:nvSpPr>
        <p:spPr>
          <a:xfrm>
            <a:off x="395536" y="1136933"/>
            <a:ext cx="7992888" cy="4524315"/>
          </a:xfrm>
          <a:prstGeom prst="rect">
            <a:avLst/>
          </a:prstGeom>
          <a:noFill/>
          <a:ln>
            <a:noFill/>
          </a:ln>
        </p:spPr>
        <p:txBody>
          <a:bodyPr wrap="square" rtlCol="0">
            <a:spAutoFit/>
          </a:bodyPr>
          <a:lstStyle/>
          <a:p>
            <a:pPr algn="just"/>
            <a:r>
              <a:rPr lang="it-IT" dirty="0" smtClean="0">
                <a:solidFill>
                  <a:srgbClr val="002060"/>
                </a:solidFill>
                <a:latin typeface="Arial" pitchFamily="34" charset="0"/>
                <a:cs typeface="Arial" pitchFamily="34" charset="0"/>
              </a:rPr>
              <a:t>Verranno attentamente valutate le seguenti ipotesi: </a:t>
            </a:r>
          </a:p>
          <a:p>
            <a:pPr algn="just"/>
            <a:endParaRPr lang="it-IT" dirty="0" smtClean="0">
              <a:solidFill>
                <a:srgbClr val="002060"/>
              </a:solidFill>
              <a:latin typeface="Arial" pitchFamily="34" charset="0"/>
              <a:cs typeface="Arial" pitchFamily="34" charset="0"/>
            </a:endParaRPr>
          </a:p>
          <a:p>
            <a:pPr lvl="0" algn="just">
              <a:buBlip>
                <a:blip r:embed="rId2"/>
              </a:buBlip>
            </a:pPr>
            <a:r>
              <a:rPr lang="it-IT" dirty="0" smtClean="0">
                <a:solidFill>
                  <a:srgbClr val="002060"/>
                </a:solidFill>
                <a:latin typeface="Arial" pitchFamily="34" charset="0"/>
                <a:cs typeface="Arial" pitchFamily="34" charset="0"/>
              </a:rPr>
              <a:t>Adozione dei  sistemi in uso, ampliandoli a tutti i canoni e tributi di competenza, garantendo solo il flusso informativo verso il MEF;</a:t>
            </a:r>
          </a:p>
          <a:p>
            <a:pPr lvl="0" algn="just">
              <a:buBlip>
                <a:blip r:embed="rId2"/>
              </a:buBlip>
            </a:pPr>
            <a:endParaRPr lang="it-IT" dirty="0" smtClean="0">
              <a:solidFill>
                <a:srgbClr val="002060"/>
              </a:solidFill>
              <a:latin typeface="Arial" pitchFamily="34" charset="0"/>
              <a:cs typeface="Arial" pitchFamily="34" charset="0"/>
            </a:endParaRPr>
          </a:p>
          <a:p>
            <a:pPr lvl="0" algn="just">
              <a:buBlip>
                <a:blip r:embed="rId2"/>
              </a:buBlip>
            </a:pPr>
            <a:r>
              <a:rPr lang="it-IT" dirty="0" smtClean="0">
                <a:solidFill>
                  <a:srgbClr val="002060"/>
                </a:solidFill>
                <a:latin typeface="Arial" pitchFamily="34" charset="0"/>
                <a:cs typeface="Arial" pitchFamily="34" charset="0"/>
              </a:rPr>
              <a:t>Utilizzare il nodo dei pagamenti SPC per l’Ente Regione , valutando  tutte le ricadute organizzative e di adeguamento dei sistemi e delle basi dati regionali;</a:t>
            </a:r>
          </a:p>
          <a:p>
            <a:pPr lvl="0" algn="just">
              <a:buBlip>
                <a:blip r:embed="rId2"/>
              </a:buBlip>
            </a:pPr>
            <a:endParaRPr lang="it-IT" dirty="0" smtClean="0">
              <a:solidFill>
                <a:srgbClr val="002060"/>
              </a:solidFill>
              <a:latin typeface="Arial" pitchFamily="34" charset="0"/>
              <a:cs typeface="Arial" pitchFamily="34" charset="0"/>
            </a:endParaRPr>
          </a:p>
          <a:p>
            <a:pPr algn="just">
              <a:buBlip>
                <a:blip r:embed="rId2"/>
              </a:buBlip>
            </a:pPr>
            <a:r>
              <a:rPr lang="it-IT" dirty="0" smtClean="0">
                <a:solidFill>
                  <a:srgbClr val="002060"/>
                </a:solidFill>
                <a:latin typeface="Arial" pitchFamily="34" charset="0"/>
                <a:cs typeface="Arial" pitchFamily="34" charset="0"/>
              </a:rPr>
              <a:t>Utilizzare il nodo dei pagamenti SPC per l’Ente Regione e per tutti gli enti locali: in questo caso i costi saranno sicuramente elevati nel caso in cui Regione Lombardia faccia da “HUB”, fornendo servizi centralizzati agli enti, quali ad es. conservazione sostitutiva, gestione liste pagamenti, revoche, annullamenti, etc.</a:t>
            </a:r>
          </a:p>
          <a:p>
            <a:pPr lvl="0" algn="just">
              <a:buBlip>
                <a:blip r:embed="rId2"/>
              </a:buBlip>
            </a:pPr>
            <a:endParaRPr lang="it-IT" dirty="0" smtClean="0">
              <a:solidFill>
                <a:srgbClr val="002060"/>
              </a:solidFill>
              <a:latin typeface="Arial" pitchFamily="34" charset="0"/>
              <a:cs typeface="Arial" pitchFamily="34" charset="0"/>
            </a:endParaRPr>
          </a:p>
          <a:p>
            <a:pPr lvl="0" algn="just">
              <a:buBlip>
                <a:blip r:embed="rId2"/>
              </a:buBlip>
            </a:pPr>
            <a:endParaRPr lang="it-IT" dirty="0" smtClean="0">
              <a:solidFill>
                <a:srgbClr val="002060"/>
              </a:solidFill>
              <a:latin typeface="Arial" pitchFamily="34" charset="0"/>
              <a:cs typeface="Arial" pitchFamily="34" charset="0"/>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14</a:t>
            </a:fld>
            <a:endParaRPr lang="it-IT"/>
          </a:p>
        </p:txBody>
      </p:sp>
      <p:sp>
        <p:nvSpPr>
          <p:cNvPr id="5" name="CasellaDiTesto 4"/>
          <p:cNvSpPr txBox="1"/>
          <p:nvPr/>
        </p:nvSpPr>
        <p:spPr>
          <a:xfrm>
            <a:off x="395536" y="1136933"/>
            <a:ext cx="7992888" cy="5909310"/>
          </a:xfrm>
          <a:prstGeom prst="rect">
            <a:avLst/>
          </a:prstGeom>
          <a:noFill/>
          <a:ln>
            <a:noFill/>
          </a:ln>
        </p:spPr>
        <p:txBody>
          <a:bodyPr wrap="square" rtlCol="0">
            <a:spAutoFit/>
          </a:bodyPr>
          <a:lstStyle/>
          <a:p>
            <a:pPr lvl="0" algn="just">
              <a:lnSpc>
                <a:spcPct val="150000"/>
              </a:lnSpc>
              <a:buBlip>
                <a:blip r:embed="rId3"/>
              </a:buBlip>
            </a:pPr>
            <a:r>
              <a:rPr lang="it-IT" dirty="0" smtClean="0">
                <a:solidFill>
                  <a:srgbClr val="002060"/>
                </a:solidFill>
                <a:latin typeface="Arial" pitchFamily="34" charset="0"/>
                <a:cs typeface="Arial" pitchFamily="34" charset="0"/>
              </a:rPr>
              <a:t>In una logica di “</a:t>
            </a:r>
            <a:r>
              <a:rPr lang="it-IT" dirty="0" err="1" smtClean="0">
                <a:solidFill>
                  <a:srgbClr val="002060"/>
                </a:solidFill>
                <a:latin typeface="Arial" pitchFamily="34" charset="0"/>
                <a:cs typeface="Arial" pitchFamily="34" charset="0"/>
              </a:rPr>
              <a:t>Governance</a:t>
            </a:r>
            <a:r>
              <a:rPr lang="it-IT" dirty="0" smtClean="0">
                <a:solidFill>
                  <a:srgbClr val="002060"/>
                </a:solidFill>
                <a:latin typeface="Arial" pitchFamily="34" charset="0"/>
                <a:cs typeface="Arial" pitchFamily="34" charset="0"/>
              </a:rPr>
              <a:t>” del sistema, Regione Lombardia intende assumere un ruolo di coordinamento e di guida in tema di pagamenti  e di fatturazione  elettronica nei confronti degli   Enti locali del proprio territorio;</a:t>
            </a:r>
          </a:p>
          <a:p>
            <a:pPr lvl="0" algn="just">
              <a:lnSpc>
                <a:spcPct val="150000"/>
              </a:lnSpc>
              <a:buBlip>
                <a:blip r:embed="rId3"/>
              </a:buBlip>
            </a:pPr>
            <a:endParaRPr lang="it-IT" dirty="0" smtClean="0">
              <a:solidFill>
                <a:srgbClr val="002060"/>
              </a:solidFill>
              <a:latin typeface="Arial" pitchFamily="34" charset="0"/>
              <a:cs typeface="Arial" pitchFamily="34" charset="0"/>
            </a:endParaRPr>
          </a:p>
          <a:p>
            <a:pPr lvl="0" algn="just">
              <a:lnSpc>
                <a:spcPct val="150000"/>
              </a:lnSpc>
              <a:buBlip>
                <a:blip r:embed="rId3"/>
              </a:buBlip>
            </a:pPr>
            <a:r>
              <a:rPr lang="it-IT" dirty="0" smtClean="0">
                <a:solidFill>
                  <a:srgbClr val="002060"/>
                </a:solidFill>
                <a:latin typeface="Arial" pitchFamily="34" charset="0"/>
                <a:cs typeface="Arial" pitchFamily="34" charset="0"/>
              </a:rPr>
              <a:t>Per questo motivo sono in corso di predisposizione modifiche normative alla legislazione regionale in materia di semplificazione  che prevedono: </a:t>
            </a:r>
          </a:p>
          <a:p>
            <a:pPr lvl="1" algn="just">
              <a:lnSpc>
                <a:spcPct val="150000"/>
              </a:lnSpc>
              <a:buFont typeface="Wingdings" pitchFamily="2" charset="2"/>
              <a:buChar char="q"/>
            </a:pPr>
            <a:r>
              <a:rPr lang="it-IT" dirty="0" smtClean="0">
                <a:solidFill>
                  <a:srgbClr val="002060"/>
                </a:solidFill>
                <a:latin typeface="Arial" pitchFamily="34" charset="0"/>
                <a:cs typeface="Arial" pitchFamily="34" charset="0"/>
              </a:rPr>
              <a:t>Gli enti locali, con il supporto e il coordinamento di Regione Lombardia, adeguano i propri sistemi informativi al principio che stabilisce l’obbligo di accettare pagamenti in formato elettronico;</a:t>
            </a:r>
          </a:p>
          <a:p>
            <a:pPr lvl="1" algn="just">
              <a:lnSpc>
                <a:spcPct val="150000"/>
              </a:lnSpc>
              <a:buFont typeface="Wingdings" pitchFamily="2" charset="2"/>
              <a:buChar char="q"/>
            </a:pPr>
            <a:r>
              <a:rPr lang="it-IT" dirty="0" smtClean="0">
                <a:solidFill>
                  <a:srgbClr val="002060"/>
                </a:solidFill>
                <a:latin typeface="Arial" pitchFamily="34" charset="0"/>
                <a:cs typeface="Arial" pitchFamily="34" charset="0"/>
              </a:rPr>
              <a:t>La Giunta regionale si impegna ad adottare determinazioni sui procedimenti per l’utilizzo delle fatture elettroniche da parte dei fornitori regionali</a:t>
            </a:r>
          </a:p>
          <a:p>
            <a:pPr lvl="0" algn="just">
              <a:lnSpc>
                <a:spcPct val="150000"/>
              </a:lnSpc>
              <a:buBlip>
                <a:blip r:embed="rId3"/>
              </a:buBlip>
            </a:pPr>
            <a:endParaRPr lang="it-IT" dirty="0" smtClean="0">
              <a:solidFill>
                <a:srgbClr val="002060"/>
              </a:solidFill>
              <a:latin typeface="Arial" pitchFamily="34" charset="0"/>
              <a:cs typeface="Arial" pitchFamily="34" charset="0"/>
            </a:endParaRPr>
          </a:p>
          <a:p>
            <a:pPr lvl="0" algn="just">
              <a:lnSpc>
                <a:spcPct val="150000"/>
              </a:lnSpc>
              <a:buBlip>
                <a:blip r:embed="rId3"/>
              </a:buBlip>
            </a:pPr>
            <a:endParaRPr lang="it-IT" dirty="0" smtClean="0">
              <a:solidFill>
                <a:srgbClr val="002060"/>
              </a:solidFill>
              <a:latin typeface="Arial" pitchFamily="34" charset="0"/>
              <a:cs typeface="Arial" pitchFamily="34" charset="0"/>
            </a:endParaRPr>
          </a:p>
        </p:txBody>
      </p:sp>
      <p:sp>
        <p:nvSpPr>
          <p:cNvPr id="6" name="Rettangolo 1"/>
          <p:cNvSpPr>
            <a:spLocks noChangeArrowheads="1"/>
          </p:cNvSpPr>
          <p:nvPr/>
        </p:nvSpPr>
        <p:spPr bwMode="auto">
          <a:xfrm>
            <a:off x="250825" y="332656"/>
            <a:ext cx="3114955" cy="492443"/>
          </a:xfrm>
          <a:prstGeom prst="rect">
            <a:avLst/>
          </a:prstGeom>
          <a:noFill/>
          <a:ln w="9525">
            <a:noFill/>
            <a:miter lim="800000"/>
            <a:headEnd/>
            <a:tailEnd/>
          </a:ln>
        </p:spPr>
        <p:txBody>
          <a:bodyPr wrap="none">
            <a:spAutoFit/>
          </a:bodyPr>
          <a:lstStyle/>
          <a:p>
            <a:r>
              <a:rPr lang="it-IT" altLang="it-IT" sz="2600" b="1" dirty="0" smtClean="0">
                <a:solidFill>
                  <a:srgbClr val="008000"/>
                </a:solidFill>
                <a:latin typeface="Arial" pitchFamily="34" charset="0"/>
                <a:cs typeface="Arial" pitchFamily="34" charset="0"/>
              </a:rPr>
              <a:t>Ipotesi di sviluppo</a:t>
            </a:r>
            <a:endParaRPr lang="it-IT" altLang="it-IT" sz="2600" b="1" dirty="0">
              <a:solidFill>
                <a:srgbClr val="008000"/>
              </a:solidFill>
              <a:latin typeface="Arial" pitchFamily="34" charset="0"/>
              <a:cs typeface="Arial" pitchFamily="34" charset="0"/>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 calcmode="lin" valueType="num">
                                      <p:cBhvr additive="base">
                                        <p:cTn id="17" dur="500" fill="hold"/>
                                        <p:tgtEl>
                                          <p:spTgt spid="5">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
                                            <p:txEl>
                                              <p:pRg st="3" end="3"/>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 calcmode="lin" valueType="num">
                                      <p:cBhvr additive="base">
                                        <p:cTn id="21" dur="500" fill="hold"/>
                                        <p:tgtEl>
                                          <p:spTgt spid="5">
                                            <p:txEl>
                                              <p:pRg st="4" end="4"/>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5">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8422BF3F-0FD9-4CF6-9474-F6E7C1773FC9}" type="slidenum">
              <a:rPr lang="it-IT" smtClean="0"/>
              <a:pPr/>
              <a:t>15</a:t>
            </a:fld>
            <a:endParaRPr lang="it-IT"/>
          </a:p>
        </p:txBody>
      </p:sp>
      <p:sp>
        <p:nvSpPr>
          <p:cNvPr id="5" name="CasellaDiTesto 4"/>
          <p:cNvSpPr txBox="1"/>
          <p:nvPr/>
        </p:nvSpPr>
        <p:spPr>
          <a:xfrm>
            <a:off x="395536" y="1136933"/>
            <a:ext cx="7992888" cy="923330"/>
          </a:xfrm>
          <a:prstGeom prst="rect">
            <a:avLst/>
          </a:prstGeom>
          <a:noFill/>
          <a:ln>
            <a:noFill/>
          </a:ln>
        </p:spPr>
        <p:txBody>
          <a:bodyPr wrap="square" rtlCol="0">
            <a:spAutoFit/>
          </a:bodyPr>
          <a:lstStyle/>
          <a:p>
            <a:pPr lvl="0" algn="just">
              <a:lnSpc>
                <a:spcPct val="150000"/>
              </a:lnSpc>
              <a:buBlip>
                <a:blip r:embed="rId3"/>
              </a:buBlip>
            </a:pPr>
            <a:endParaRPr lang="it-IT" dirty="0" smtClean="0">
              <a:solidFill>
                <a:srgbClr val="002060"/>
              </a:solidFill>
              <a:latin typeface="Arial" pitchFamily="34" charset="0"/>
              <a:cs typeface="Arial" pitchFamily="34" charset="0"/>
            </a:endParaRPr>
          </a:p>
          <a:p>
            <a:pPr lvl="0" algn="just">
              <a:lnSpc>
                <a:spcPct val="150000"/>
              </a:lnSpc>
              <a:buBlip>
                <a:blip r:embed="rId3"/>
              </a:buBlip>
            </a:pPr>
            <a:endParaRPr lang="it-IT" dirty="0" smtClean="0">
              <a:solidFill>
                <a:srgbClr val="002060"/>
              </a:solidFill>
              <a:latin typeface="Arial" pitchFamily="34" charset="0"/>
              <a:cs typeface="Arial" pitchFamily="34" charset="0"/>
            </a:endParaRPr>
          </a:p>
        </p:txBody>
      </p:sp>
      <p:sp>
        <p:nvSpPr>
          <p:cNvPr id="7" name="Rectangle 3"/>
          <p:cNvSpPr>
            <a:spLocks noChangeArrowheads="1"/>
          </p:cNvSpPr>
          <p:nvPr/>
        </p:nvSpPr>
        <p:spPr bwMode="auto">
          <a:xfrm>
            <a:off x="468313" y="3212976"/>
            <a:ext cx="8207375" cy="2664296"/>
          </a:xfrm>
          <a:prstGeom prst="rect">
            <a:avLst/>
          </a:prstGeom>
          <a:noFill/>
          <a:ln w="9525">
            <a:noFill/>
            <a:miter lim="800000"/>
            <a:headEnd/>
            <a:tailEnd/>
          </a:ln>
        </p:spPr>
        <p:txBody>
          <a:bodyPr/>
          <a:lstStyle/>
          <a:p>
            <a:pPr eaLnBrk="1" hangingPunct="1">
              <a:lnSpc>
                <a:spcPct val="90000"/>
              </a:lnSpc>
              <a:spcBef>
                <a:spcPct val="20000"/>
              </a:spcBef>
              <a:buClr>
                <a:srgbClr val="AF0834"/>
              </a:buClr>
              <a:buSzPct val="110000"/>
              <a:buFont typeface="Wingdings" pitchFamily="2" charset="2"/>
              <a:buNone/>
            </a:pPr>
            <a:r>
              <a:rPr lang="it-IT" altLang="it-IT" sz="2400" b="1" dirty="0" smtClean="0">
                <a:solidFill>
                  <a:srgbClr val="008000"/>
                </a:solidFill>
                <a:latin typeface="Arial" pitchFamily="34" charset="0"/>
                <a:cs typeface="Arial" pitchFamily="34" charset="0"/>
              </a:rPr>
              <a:t>Manuela </a:t>
            </a:r>
            <a:r>
              <a:rPr lang="it-IT" altLang="it-IT" sz="2400" b="1" dirty="0" err="1" smtClean="0">
                <a:solidFill>
                  <a:srgbClr val="008000"/>
                </a:solidFill>
                <a:latin typeface="Arial" pitchFamily="34" charset="0"/>
                <a:cs typeface="Arial" pitchFamily="34" charset="0"/>
              </a:rPr>
              <a:t>Giaretta</a:t>
            </a:r>
            <a:endParaRPr lang="it-IT" altLang="it-IT" sz="2400" b="1" dirty="0" smtClean="0">
              <a:solidFill>
                <a:srgbClr val="008000"/>
              </a:solidFill>
              <a:latin typeface="Arial" pitchFamily="34" charset="0"/>
              <a:cs typeface="Arial" pitchFamily="34" charset="0"/>
            </a:endParaRPr>
          </a:p>
          <a:p>
            <a:pPr eaLnBrk="1" hangingPunct="1">
              <a:lnSpc>
                <a:spcPct val="90000"/>
              </a:lnSpc>
              <a:spcBef>
                <a:spcPct val="20000"/>
              </a:spcBef>
              <a:buClr>
                <a:srgbClr val="AF0834"/>
              </a:buClr>
              <a:buSzPct val="110000"/>
              <a:buFont typeface="Wingdings" pitchFamily="2" charset="2"/>
              <a:buNone/>
            </a:pPr>
            <a:endParaRPr lang="it-IT" altLang="it-IT" sz="2200" b="1" dirty="0" smtClean="0">
              <a:solidFill>
                <a:srgbClr val="008000"/>
              </a:solidFill>
              <a:latin typeface="Arial" pitchFamily="34" charset="0"/>
              <a:cs typeface="Arial" pitchFamily="34" charset="0"/>
            </a:endParaRPr>
          </a:p>
          <a:p>
            <a:pPr eaLnBrk="1" hangingPunct="1">
              <a:lnSpc>
                <a:spcPct val="90000"/>
              </a:lnSpc>
              <a:spcBef>
                <a:spcPct val="20000"/>
              </a:spcBef>
              <a:buClr>
                <a:srgbClr val="AF0834"/>
              </a:buClr>
              <a:buSzPct val="110000"/>
              <a:buFont typeface="Wingdings" pitchFamily="2" charset="2"/>
              <a:buNone/>
            </a:pPr>
            <a:r>
              <a:rPr lang="it-IT" altLang="it-IT" b="1" dirty="0" smtClean="0">
                <a:solidFill>
                  <a:srgbClr val="008000"/>
                </a:solidFill>
                <a:latin typeface="Arial" pitchFamily="34" charset="0"/>
                <a:cs typeface="Arial" pitchFamily="34" charset="0"/>
              </a:rPr>
              <a:t>Direttore Vicario </a:t>
            </a:r>
          </a:p>
          <a:p>
            <a:pPr eaLnBrk="1" hangingPunct="1">
              <a:lnSpc>
                <a:spcPct val="90000"/>
              </a:lnSpc>
              <a:spcBef>
                <a:spcPct val="20000"/>
              </a:spcBef>
              <a:buClr>
                <a:srgbClr val="AF0834"/>
              </a:buClr>
              <a:buSzPct val="110000"/>
              <a:buFont typeface="Wingdings" pitchFamily="2" charset="2"/>
              <a:buNone/>
            </a:pPr>
            <a:r>
              <a:rPr lang="it-IT" altLang="it-IT" b="1" dirty="0" smtClean="0">
                <a:solidFill>
                  <a:srgbClr val="008000"/>
                </a:solidFill>
                <a:latin typeface="Arial" pitchFamily="34" charset="0"/>
                <a:cs typeface="Arial" pitchFamily="34" charset="0"/>
              </a:rPr>
              <a:t>Direzione Programmazione Integrata e Finanza</a:t>
            </a:r>
          </a:p>
          <a:p>
            <a:pPr eaLnBrk="1" hangingPunct="1">
              <a:lnSpc>
                <a:spcPct val="90000"/>
              </a:lnSpc>
              <a:spcBef>
                <a:spcPct val="20000"/>
              </a:spcBef>
              <a:buClr>
                <a:srgbClr val="AF0834"/>
              </a:buClr>
              <a:buSzPct val="110000"/>
              <a:buFont typeface="Wingdings" pitchFamily="2" charset="2"/>
              <a:buNone/>
            </a:pPr>
            <a:r>
              <a:rPr lang="it-IT" altLang="it-IT" b="1" dirty="0" smtClean="0">
                <a:solidFill>
                  <a:srgbClr val="008000"/>
                </a:solidFill>
                <a:latin typeface="Arial" pitchFamily="34" charset="0"/>
                <a:cs typeface="Arial" pitchFamily="34" charset="0"/>
              </a:rPr>
              <a:t>UO Programmazione e Gestione Finanziaria</a:t>
            </a:r>
          </a:p>
          <a:p>
            <a:pPr eaLnBrk="1" hangingPunct="1">
              <a:lnSpc>
                <a:spcPct val="90000"/>
              </a:lnSpc>
              <a:spcBef>
                <a:spcPct val="20000"/>
              </a:spcBef>
              <a:buClr>
                <a:srgbClr val="AF0834"/>
              </a:buClr>
              <a:buSzPct val="110000"/>
              <a:buFont typeface="Wingdings" pitchFamily="2" charset="2"/>
              <a:buNone/>
            </a:pPr>
            <a:endParaRPr lang="it-IT" altLang="it-IT" b="1" dirty="0" smtClean="0">
              <a:solidFill>
                <a:srgbClr val="008000"/>
              </a:solidFill>
              <a:latin typeface="Arial" pitchFamily="34" charset="0"/>
              <a:cs typeface="Arial" pitchFamily="34" charset="0"/>
            </a:endParaRPr>
          </a:p>
          <a:p>
            <a:pPr eaLnBrk="1" hangingPunct="1">
              <a:lnSpc>
                <a:spcPct val="90000"/>
              </a:lnSpc>
              <a:spcBef>
                <a:spcPct val="20000"/>
              </a:spcBef>
              <a:buClr>
                <a:srgbClr val="AF0834"/>
              </a:buClr>
              <a:buSzPct val="110000"/>
              <a:buFont typeface="Wingdings" pitchFamily="2" charset="2"/>
              <a:buNone/>
            </a:pPr>
            <a:r>
              <a:rPr lang="it-IT" altLang="it-IT" b="1" dirty="0" smtClean="0">
                <a:solidFill>
                  <a:srgbClr val="008000"/>
                </a:solidFill>
                <a:latin typeface="Arial" pitchFamily="34" charset="0"/>
                <a:cs typeface="Arial" pitchFamily="34" charset="0"/>
                <a:hlinkClick r:id="rId4"/>
              </a:rPr>
              <a:t>Manuela_Giaretta@regione.lombardia.it</a:t>
            </a:r>
            <a:endParaRPr lang="it-IT" altLang="it-IT" b="1" dirty="0" smtClean="0">
              <a:solidFill>
                <a:srgbClr val="008000"/>
              </a:solidFill>
              <a:latin typeface="Arial" pitchFamily="34" charset="0"/>
              <a:cs typeface="Arial" pitchFamily="34" charset="0"/>
            </a:endParaRPr>
          </a:p>
          <a:p>
            <a:pPr eaLnBrk="1" hangingPunct="1">
              <a:lnSpc>
                <a:spcPct val="90000"/>
              </a:lnSpc>
              <a:spcBef>
                <a:spcPct val="20000"/>
              </a:spcBef>
              <a:buClr>
                <a:srgbClr val="AF0834"/>
              </a:buClr>
              <a:buSzPct val="110000"/>
              <a:buFont typeface="Wingdings" pitchFamily="2" charset="2"/>
              <a:buNone/>
            </a:pPr>
            <a:r>
              <a:rPr lang="it-IT" altLang="it-IT" b="1" dirty="0" smtClean="0">
                <a:solidFill>
                  <a:srgbClr val="008000"/>
                </a:solidFill>
                <a:latin typeface="Arial" pitchFamily="34" charset="0"/>
                <a:cs typeface="Arial" pitchFamily="34" charset="0"/>
              </a:rPr>
              <a:t>Tel 02/67654875</a:t>
            </a:r>
          </a:p>
          <a:p>
            <a:pPr eaLnBrk="1" hangingPunct="1">
              <a:lnSpc>
                <a:spcPct val="90000"/>
              </a:lnSpc>
              <a:spcBef>
                <a:spcPct val="20000"/>
              </a:spcBef>
              <a:buClr>
                <a:srgbClr val="AF0834"/>
              </a:buClr>
              <a:buSzPct val="110000"/>
              <a:buFont typeface="Wingdings" pitchFamily="2" charset="2"/>
              <a:buNone/>
            </a:pPr>
            <a:endParaRPr lang="it-IT" altLang="it-IT" b="1" dirty="0" smtClean="0">
              <a:solidFill>
                <a:srgbClr val="008000"/>
              </a:solidFill>
              <a:latin typeface="Arial" pitchFamily="34" charset="0"/>
              <a:cs typeface="Arial" pitchFamily="34" charset="0"/>
            </a:endParaRPr>
          </a:p>
          <a:p>
            <a:pPr eaLnBrk="1" hangingPunct="1">
              <a:lnSpc>
                <a:spcPct val="90000"/>
              </a:lnSpc>
              <a:spcBef>
                <a:spcPct val="20000"/>
              </a:spcBef>
              <a:buClr>
                <a:srgbClr val="AF0834"/>
              </a:buClr>
              <a:buSzPct val="110000"/>
              <a:buFont typeface="Wingdings" pitchFamily="2" charset="2"/>
              <a:buNone/>
            </a:pPr>
            <a:endParaRPr lang="it-IT" altLang="it-IT" b="1" dirty="0" smtClean="0">
              <a:solidFill>
                <a:srgbClr val="008000"/>
              </a:solidFill>
              <a:latin typeface="Arial" pitchFamily="34" charset="0"/>
              <a:cs typeface="Arial" pitchFamily="34" charset="0"/>
            </a:endParaRPr>
          </a:p>
          <a:p>
            <a:pPr eaLnBrk="1" hangingPunct="1">
              <a:lnSpc>
                <a:spcPct val="90000"/>
              </a:lnSpc>
              <a:spcBef>
                <a:spcPct val="20000"/>
              </a:spcBef>
              <a:buClr>
                <a:srgbClr val="AF0834"/>
              </a:buClr>
              <a:buSzPct val="110000"/>
              <a:buFont typeface="Wingdings" pitchFamily="2" charset="2"/>
              <a:buNone/>
            </a:pPr>
            <a:endParaRPr lang="it-IT" altLang="it-IT" b="1" dirty="0" smtClean="0">
              <a:solidFill>
                <a:srgbClr val="008000"/>
              </a:solidFill>
              <a:latin typeface="Arial" pitchFamily="34" charset="0"/>
              <a:cs typeface="Arial" pitchFamily="34" charset="0"/>
            </a:endParaRPr>
          </a:p>
          <a:p>
            <a:pPr eaLnBrk="1" hangingPunct="1">
              <a:lnSpc>
                <a:spcPct val="90000"/>
              </a:lnSpc>
              <a:spcBef>
                <a:spcPct val="20000"/>
              </a:spcBef>
              <a:buClr>
                <a:srgbClr val="AF0834"/>
              </a:buClr>
              <a:buSzPct val="110000"/>
              <a:buFont typeface="Wingdings" pitchFamily="2" charset="2"/>
              <a:buNone/>
            </a:pPr>
            <a:endParaRPr lang="it-IT" altLang="it-IT" b="1" dirty="0" smtClean="0">
              <a:solidFill>
                <a:srgbClr val="008000"/>
              </a:solidFill>
              <a:latin typeface="Arial" pitchFamily="34" charset="0"/>
              <a:cs typeface="Arial" pitchFamily="34" charset="0"/>
            </a:endParaRPr>
          </a:p>
          <a:p>
            <a:pPr eaLnBrk="1" hangingPunct="1">
              <a:lnSpc>
                <a:spcPct val="90000"/>
              </a:lnSpc>
              <a:spcBef>
                <a:spcPct val="20000"/>
              </a:spcBef>
              <a:buClr>
                <a:srgbClr val="AF0834"/>
              </a:buClr>
              <a:buSzPct val="110000"/>
              <a:buFont typeface="Wingdings" pitchFamily="2" charset="2"/>
              <a:buNone/>
            </a:pPr>
            <a:endParaRPr lang="it-IT" altLang="it-IT" b="1" dirty="0" smtClean="0">
              <a:solidFill>
                <a:srgbClr val="008000"/>
              </a:solidFill>
              <a:latin typeface="Arial" pitchFamily="34" charset="0"/>
              <a:cs typeface="Arial" pitchFamily="34" charset="0"/>
            </a:endParaRPr>
          </a:p>
          <a:p>
            <a:pPr eaLnBrk="1" hangingPunct="1">
              <a:lnSpc>
                <a:spcPct val="90000"/>
              </a:lnSpc>
              <a:spcBef>
                <a:spcPct val="20000"/>
              </a:spcBef>
              <a:buClr>
                <a:srgbClr val="AF0834"/>
              </a:buClr>
              <a:buSzPct val="110000"/>
              <a:buFont typeface="Wingdings" pitchFamily="2" charset="2"/>
              <a:buNone/>
            </a:pPr>
            <a:endParaRPr lang="it-IT" altLang="it-IT" b="1" dirty="0" smtClean="0">
              <a:solidFill>
                <a:srgbClr val="008000"/>
              </a:solidFill>
              <a:latin typeface="Arial" pitchFamily="34" charset="0"/>
              <a:cs typeface="Arial" pitchFamily="34" charset="0"/>
            </a:endParaRPr>
          </a:p>
          <a:p>
            <a:pPr eaLnBrk="1" hangingPunct="1">
              <a:lnSpc>
                <a:spcPct val="90000"/>
              </a:lnSpc>
              <a:spcBef>
                <a:spcPct val="20000"/>
              </a:spcBef>
              <a:buClr>
                <a:srgbClr val="AF0834"/>
              </a:buClr>
              <a:buSzPct val="110000"/>
              <a:buFont typeface="Wingdings" pitchFamily="2" charset="2"/>
              <a:buNone/>
            </a:pPr>
            <a:endParaRPr lang="it-IT" altLang="it-IT" sz="2000" b="1" dirty="0" smtClean="0">
              <a:solidFill>
                <a:srgbClr val="008000"/>
              </a:solidFill>
              <a:latin typeface="Arial" pitchFamily="34" charset="0"/>
              <a:cs typeface="Arial" pitchFamily="34" charset="0"/>
            </a:endParaRPr>
          </a:p>
        </p:txBody>
      </p:sp>
    </p:spTree>
    <p:extLst>
      <p:ext uri="{BB962C8B-B14F-4D97-AF65-F5344CB8AC3E}">
        <p14:creationId xmlns:p14="http://schemas.microsoft.com/office/powerpoint/2010/main" val="64267399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1437</TotalTime>
  <Words>1775</Words>
  <Application>Microsoft Office PowerPoint</Application>
  <PresentationFormat>Presentazione su schermo (4:3)</PresentationFormat>
  <Paragraphs>137</Paragraphs>
  <Slides>15</Slides>
  <Notes>2</Notes>
  <HiddenSlides>0</HiddenSlides>
  <MMClips>0</MMClips>
  <ScaleCrop>false</ScaleCrop>
  <HeadingPairs>
    <vt:vector size="4" baseType="variant">
      <vt:variant>
        <vt:lpstr>Tema</vt:lpstr>
      </vt:variant>
      <vt:variant>
        <vt:i4>1</vt:i4>
      </vt:variant>
      <vt:variant>
        <vt:lpstr>Titoli diapositive</vt:lpstr>
      </vt:variant>
      <vt:variant>
        <vt:i4>15</vt:i4>
      </vt:variant>
    </vt:vector>
  </HeadingPairs>
  <TitlesOfParts>
    <vt:vector size="16" baseType="lpstr">
      <vt:lpstr>Tema di Office</vt:lpstr>
      <vt:lpstr>IL NODO DEI PAGAMENTI   NELL’ESPERIENZA DI REGIONE LOMBARDIA</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Regione Lombardia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Elena Romanelli</dc:creator>
  <cp:lastModifiedBy>Maddalena Sorrentino</cp:lastModifiedBy>
  <cp:revision>250</cp:revision>
  <cp:lastPrinted>2013-10-31T14:24:00Z</cp:lastPrinted>
  <dcterms:created xsi:type="dcterms:W3CDTF">2013-09-12T21:56:15Z</dcterms:created>
  <dcterms:modified xsi:type="dcterms:W3CDTF">2014-01-21T16:41:07Z</dcterms:modified>
</cp:coreProperties>
</file>