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6"/>
  </p:notesMasterIdLst>
  <p:handoutMasterIdLst>
    <p:handoutMasterId r:id="rId47"/>
  </p:handoutMasterIdLst>
  <p:sldIdLst>
    <p:sldId id="833" r:id="rId2"/>
    <p:sldId id="834" r:id="rId3"/>
    <p:sldId id="835" r:id="rId4"/>
    <p:sldId id="836" r:id="rId5"/>
    <p:sldId id="840" r:id="rId6"/>
    <p:sldId id="837" r:id="rId7"/>
    <p:sldId id="838" r:id="rId8"/>
    <p:sldId id="812" r:id="rId9"/>
    <p:sldId id="790" r:id="rId10"/>
    <p:sldId id="791" r:id="rId11"/>
    <p:sldId id="795" r:id="rId12"/>
    <p:sldId id="839" r:id="rId13"/>
    <p:sldId id="828" r:id="rId14"/>
    <p:sldId id="896" r:id="rId15"/>
    <p:sldId id="897" r:id="rId16"/>
    <p:sldId id="842" r:id="rId17"/>
    <p:sldId id="829" r:id="rId18"/>
    <p:sldId id="841" r:id="rId19"/>
    <p:sldId id="892" r:id="rId20"/>
    <p:sldId id="798" r:id="rId21"/>
    <p:sldId id="867" r:id="rId22"/>
    <p:sldId id="868" r:id="rId23"/>
    <p:sldId id="893" r:id="rId24"/>
    <p:sldId id="876" r:id="rId25"/>
    <p:sldId id="878" r:id="rId26"/>
    <p:sldId id="872" r:id="rId27"/>
    <p:sldId id="873" r:id="rId28"/>
    <p:sldId id="874" r:id="rId29"/>
    <p:sldId id="875" r:id="rId30"/>
    <p:sldId id="879" r:id="rId31"/>
    <p:sldId id="880" r:id="rId32"/>
    <p:sldId id="881" r:id="rId33"/>
    <p:sldId id="869" r:id="rId34"/>
    <p:sldId id="844" r:id="rId35"/>
    <p:sldId id="898" r:id="rId36"/>
    <p:sldId id="851" r:id="rId37"/>
    <p:sldId id="899" r:id="rId38"/>
    <p:sldId id="900" r:id="rId39"/>
    <p:sldId id="901" r:id="rId40"/>
    <p:sldId id="902" r:id="rId41"/>
    <p:sldId id="903" r:id="rId42"/>
    <p:sldId id="904" r:id="rId43"/>
    <p:sldId id="905" r:id="rId44"/>
    <p:sldId id="866" r:id="rId45"/>
  </p:sldIdLst>
  <p:sldSz cx="9144000" cy="6858000" type="screen4x3"/>
  <p:notesSz cx="9867900" cy="6669088"/>
  <p:defaultTextStyle>
    <a:defPPr>
      <a:defRPr lang="en-US"/>
    </a:defPPr>
    <a:lvl1pPr algn="l" rtl="0" fontAlgn="base">
      <a:spcBef>
        <a:spcPct val="0"/>
      </a:spcBef>
      <a:spcAft>
        <a:spcPct val="0"/>
      </a:spcAft>
      <a:defRPr sz="2400" b="1" kern="1200">
        <a:solidFill>
          <a:schemeClr val="accent2"/>
        </a:solidFill>
        <a:latin typeface="Verdana" pitchFamily="34" charset="0"/>
        <a:ea typeface="+mn-ea"/>
        <a:cs typeface="+mn-cs"/>
      </a:defRPr>
    </a:lvl1pPr>
    <a:lvl2pPr marL="457200" algn="l" rtl="0" fontAlgn="base">
      <a:spcBef>
        <a:spcPct val="0"/>
      </a:spcBef>
      <a:spcAft>
        <a:spcPct val="0"/>
      </a:spcAft>
      <a:defRPr sz="2400" b="1" kern="1200">
        <a:solidFill>
          <a:schemeClr val="accent2"/>
        </a:solidFill>
        <a:latin typeface="Verdana" pitchFamily="34" charset="0"/>
        <a:ea typeface="+mn-ea"/>
        <a:cs typeface="+mn-cs"/>
      </a:defRPr>
    </a:lvl2pPr>
    <a:lvl3pPr marL="914400" algn="l" rtl="0" fontAlgn="base">
      <a:spcBef>
        <a:spcPct val="0"/>
      </a:spcBef>
      <a:spcAft>
        <a:spcPct val="0"/>
      </a:spcAft>
      <a:defRPr sz="2400" b="1" kern="1200">
        <a:solidFill>
          <a:schemeClr val="accent2"/>
        </a:solidFill>
        <a:latin typeface="Verdana" pitchFamily="34" charset="0"/>
        <a:ea typeface="+mn-ea"/>
        <a:cs typeface="+mn-cs"/>
      </a:defRPr>
    </a:lvl3pPr>
    <a:lvl4pPr marL="1371600" algn="l" rtl="0" fontAlgn="base">
      <a:spcBef>
        <a:spcPct val="0"/>
      </a:spcBef>
      <a:spcAft>
        <a:spcPct val="0"/>
      </a:spcAft>
      <a:defRPr sz="2400" b="1" kern="1200">
        <a:solidFill>
          <a:schemeClr val="accent2"/>
        </a:solidFill>
        <a:latin typeface="Verdana" pitchFamily="34" charset="0"/>
        <a:ea typeface="+mn-ea"/>
        <a:cs typeface="+mn-cs"/>
      </a:defRPr>
    </a:lvl4pPr>
    <a:lvl5pPr marL="1828800" algn="l" rtl="0" fontAlgn="base">
      <a:spcBef>
        <a:spcPct val="0"/>
      </a:spcBef>
      <a:spcAft>
        <a:spcPct val="0"/>
      </a:spcAft>
      <a:defRPr sz="2400" b="1" kern="1200">
        <a:solidFill>
          <a:schemeClr val="accent2"/>
        </a:solidFill>
        <a:latin typeface="Verdana" pitchFamily="34" charset="0"/>
        <a:ea typeface="+mn-ea"/>
        <a:cs typeface="+mn-cs"/>
      </a:defRPr>
    </a:lvl5pPr>
    <a:lvl6pPr marL="2286000" algn="l" defTabSz="914400" rtl="0" eaLnBrk="1" latinLnBrk="0" hangingPunct="1">
      <a:defRPr sz="2400" b="1" kern="1200">
        <a:solidFill>
          <a:schemeClr val="accent2"/>
        </a:solidFill>
        <a:latin typeface="Verdana" pitchFamily="34" charset="0"/>
        <a:ea typeface="+mn-ea"/>
        <a:cs typeface="+mn-cs"/>
      </a:defRPr>
    </a:lvl6pPr>
    <a:lvl7pPr marL="2743200" algn="l" defTabSz="914400" rtl="0" eaLnBrk="1" latinLnBrk="0" hangingPunct="1">
      <a:defRPr sz="2400" b="1" kern="1200">
        <a:solidFill>
          <a:schemeClr val="accent2"/>
        </a:solidFill>
        <a:latin typeface="Verdana" pitchFamily="34" charset="0"/>
        <a:ea typeface="+mn-ea"/>
        <a:cs typeface="+mn-cs"/>
      </a:defRPr>
    </a:lvl7pPr>
    <a:lvl8pPr marL="3200400" algn="l" defTabSz="914400" rtl="0" eaLnBrk="1" latinLnBrk="0" hangingPunct="1">
      <a:defRPr sz="2400" b="1" kern="1200">
        <a:solidFill>
          <a:schemeClr val="accent2"/>
        </a:solidFill>
        <a:latin typeface="Verdana" pitchFamily="34" charset="0"/>
        <a:ea typeface="+mn-ea"/>
        <a:cs typeface="+mn-cs"/>
      </a:defRPr>
    </a:lvl8pPr>
    <a:lvl9pPr marL="3657600" algn="l" defTabSz="914400" rtl="0" eaLnBrk="1" latinLnBrk="0" hangingPunct="1">
      <a:defRPr sz="2400" b="1" kern="1200">
        <a:solidFill>
          <a:schemeClr val="accent2"/>
        </a:solidFill>
        <a:latin typeface="Verdana"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berto.carletti" initials="ac"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CC99"/>
    <a:srgbClr val="99CCFF"/>
    <a:srgbClr val="CCECFF"/>
    <a:srgbClr val="FFCC99"/>
    <a:srgbClr val="FF9933"/>
    <a:srgbClr val="FF0000"/>
    <a:srgbClr val="FFFFCC"/>
    <a:srgbClr val="FF3300"/>
    <a:srgbClr val="FFFF66"/>
    <a:srgbClr val="000000"/>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ile medio 2 - Color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essuno stile, griglia tabel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Stile chiaro 2 - Colore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2833802-FEF1-4C79-8D5D-14CF1EAF98D9}" styleName="Stile chiaro 2 - Colore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64" autoAdjust="0"/>
    <p:restoredTop sz="95767" autoAdjust="0"/>
  </p:normalViewPr>
  <p:slideViewPr>
    <p:cSldViewPr snapToGrid="0">
      <p:cViewPr>
        <p:scale>
          <a:sx n="70" d="100"/>
          <a:sy n="70" d="100"/>
        </p:scale>
        <p:origin x="-34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114" d="100"/>
          <a:sy n="114" d="100"/>
        </p:scale>
        <p:origin x="-264" y="-102"/>
      </p:cViewPr>
      <p:guideLst>
        <p:guide orient="horz" pos="2102"/>
        <p:guide pos="3108"/>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4276945" cy="333376"/>
          </a:xfrm>
          <a:prstGeom prst="rect">
            <a:avLst/>
          </a:prstGeom>
          <a:noFill/>
          <a:ln w="9525">
            <a:noFill/>
            <a:miter lim="800000"/>
            <a:headEnd/>
            <a:tailEnd/>
          </a:ln>
        </p:spPr>
        <p:txBody>
          <a:bodyPr vert="horz" wrap="square" lIns="89985" tIns="44992" rIns="89985" bIns="44992" numCol="1" anchor="t" anchorCtr="0" compatLnSpc="1">
            <a:prstTxWarp prst="textNoShape">
              <a:avLst/>
            </a:prstTxWarp>
          </a:bodyPr>
          <a:lstStyle>
            <a:lvl1pPr defTabSz="898141">
              <a:defRPr sz="1100"/>
            </a:lvl1pPr>
          </a:lstStyle>
          <a:p>
            <a:pPr>
              <a:defRPr/>
            </a:pPr>
            <a:endParaRPr lang="it-IT"/>
          </a:p>
        </p:txBody>
      </p:sp>
      <p:sp>
        <p:nvSpPr>
          <p:cNvPr id="67587" name="Rectangle 3"/>
          <p:cNvSpPr>
            <a:spLocks noGrp="1" noChangeArrowheads="1"/>
          </p:cNvSpPr>
          <p:nvPr>
            <p:ph type="dt" sz="quarter" idx="1"/>
          </p:nvPr>
        </p:nvSpPr>
        <p:spPr bwMode="auto">
          <a:xfrm>
            <a:off x="5590956" y="0"/>
            <a:ext cx="4276944" cy="333376"/>
          </a:xfrm>
          <a:prstGeom prst="rect">
            <a:avLst/>
          </a:prstGeom>
          <a:noFill/>
          <a:ln w="9525">
            <a:noFill/>
            <a:miter lim="800000"/>
            <a:headEnd/>
            <a:tailEnd/>
          </a:ln>
        </p:spPr>
        <p:txBody>
          <a:bodyPr vert="horz" wrap="square" lIns="89985" tIns="44992" rIns="89985" bIns="44992" numCol="1" anchor="t" anchorCtr="0" compatLnSpc="1">
            <a:prstTxWarp prst="textNoShape">
              <a:avLst/>
            </a:prstTxWarp>
          </a:bodyPr>
          <a:lstStyle>
            <a:lvl1pPr algn="r" defTabSz="898141">
              <a:defRPr sz="1100"/>
            </a:lvl1pPr>
          </a:lstStyle>
          <a:p>
            <a:pPr>
              <a:defRPr/>
            </a:pPr>
            <a:endParaRPr lang="it-IT"/>
          </a:p>
        </p:txBody>
      </p:sp>
      <p:sp>
        <p:nvSpPr>
          <p:cNvPr id="67588" name="Rectangle 4"/>
          <p:cNvSpPr>
            <a:spLocks noGrp="1" noChangeArrowheads="1"/>
          </p:cNvSpPr>
          <p:nvPr>
            <p:ph type="ftr" sz="quarter" idx="2"/>
          </p:nvPr>
        </p:nvSpPr>
        <p:spPr bwMode="auto">
          <a:xfrm>
            <a:off x="0" y="6335716"/>
            <a:ext cx="4276945" cy="333376"/>
          </a:xfrm>
          <a:prstGeom prst="rect">
            <a:avLst/>
          </a:prstGeom>
          <a:noFill/>
          <a:ln w="9525">
            <a:noFill/>
            <a:miter lim="800000"/>
            <a:headEnd/>
            <a:tailEnd/>
          </a:ln>
        </p:spPr>
        <p:txBody>
          <a:bodyPr vert="horz" wrap="square" lIns="89985" tIns="44992" rIns="89985" bIns="44992" numCol="1" anchor="b" anchorCtr="0" compatLnSpc="1">
            <a:prstTxWarp prst="textNoShape">
              <a:avLst/>
            </a:prstTxWarp>
          </a:bodyPr>
          <a:lstStyle>
            <a:lvl1pPr defTabSz="898141">
              <a:defRPr sz="1100"/>
            </a:lvl1pPr>
          </a:lstStyle>
          <a:p>
            <a:pPr>
              <a:defRPr/>
            </a:pPr>
            <a:endParaRPr lang="it-IT"/>
          </a:p>
        </p:txBody>
      </p:sp>
      <p:sp>
        <p:nvSpPr>
          <p:cNvPr id="67589" name="Rectangle 5"/>
          <p:cNvSpPr>
            <a:spLocks noGrp="1" noChangeArrowheads="1"/>
          </p:cNvSpPr>
          <p:nvPr>
            <p:ph type="sldNum" sz="quarter" idx="3"/>
          </p:nvPr>
        </p:nvSpPr>
        <p:spPr bwMode="auto">
          <a:xfrm>
            <a:off x="5590956" y="6335716"/>
            <a:ext cx="4276944" cy="333376"/>
          </a:xfrm>
          <a:prstGeom prst="rect">
            <a:avLst/>
          </a:prstGeom>
          <a:noFill/>
          <a:ln w="9525">
            <a:noFill/>
            <a:miter lim="800000"/>
            <a:headEnd/>
            <a:tailEnd/>
          </a:ln>
        </p:spPr>
        <p:txBody>
          <a:bodyPr vert="horz" wrap="square" lIns="89985" tIns="44992" rIns="89985" bIns="44992" numCol="1" anchor="b" anchorCtr="0" compatLnSpc="1">
            <a:prstTxWarp prst="textNoShape">
              <a:avLst/>
            </a:prstTxWarp>
          </a:bodyPr>
          <a:lstStyle>
            <a:lvl1pPr algn="r" defTabSz="898141">
              <a:defRPr sz="1100"/>
            </a:lvl1pPr>
          </a:lstStyle>
          <a:p>
            <a:pPr>
              <a:defRPr/>
            </a:pPr>
            <a:fld id="{9723FA56-859D-4F62-A69A-8EE195FEA4B0}" type="slidenum">
              <a:rPr lang="it-IT"/>
              <a:pPr>
                <a:defRPr/>
              </a:pPr>
              <a:t>‹N›</a:t>
            </a:fld>
            <a:endParaRPr lang="it-IT"/>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1026"/>
          <p:cNvSpPr>
            <a:spLocks noGrp="1" noChangeArrowheads="1"/>
          </p:cNvSpPr>
          <p:nvPr>
            <p:ph type="hdr" sz="quarter"/>
          </p:nvPr>
        </p:nvSpPr>
        <p:spPr bwMode="auto">
          <a:xfrm>
            <a:off x="0" y="0"/>
            <a:ext cx="4276945" cy="333376"/>
          </a:xfrm>
          <a:prstGeom prst="rect">
            <a:avLst/>
          </a:prstGeom>
          <a:noFill/>
          <a:ln w="9525">
            <a:noFill/>
            <a:miter lim="800000"/>
            <a:headEnd/>
            <a:tailEnd/>
          </a:ln>
        </p:spPr>
        <p:txBody>
          <a:bodyPr vert="horz" wrap="square" lIns="89985" tIns="44992" rIns="89985" bIns="44992" numCol="1" anchor="t" anchorCtr="0" compatLnSpc="1">
            <a:prstTxWarp prst="textNoShape">
              <a:avLst/>
            </a:prstTxWarp>
          </a:bodyPr>
          <a:lstStyle>
            <a:lvl1pPr defTabSz="898141">
              <a:defRPr sz="1100"/>
            </a:lvl1pPr>
          </a:lstStyle>
          <a:p>
            <a:pPr>
              <a:defRPr/>
            </a:pPr>
            <a:endParaRPr lang="it-IT"/>
          </a:p>
        </p:txBody>
      </p:sp>
      <p:sp>
        <p:nvSpPr>
          <p:cNvPr id="15363" name="Rectangle 1027"/>
          <p:cNvSpPr>
            <a:spLocks noGrp="1" noChangeArrowheads="1"/>
          </p:cNvSpPr>
          <p:nvPr>
            <p:ph type="dt" idx="1"/>
          </p:nvPr>
        </p:nvSpPr>
        <p:spPr bwMode="auto">
          <a:xfrm>
            <a:off x="5590956" y="0"/>
            <a:ext cx="4276944" cy="333376"/>
          </a:xfrm>
          <a:prstGeom prst="rect">
            <a:avLst/>
          </a:prstGeom>
          <a:noFill/>
          <a:ln w="9525">
            <a:noFill/>
            <a:miter lim="800000"/>
            <a:headEnd/>
            <a:tailEnd/>
          </a:ln>
        </p:spPr>
        <p:txBody>
          <a:bodyPr vert="horz" wrap="square" lIns="89985" tIns="44992" rIns="89985" bIns="44992" numCol="1" anchor="t" anchorCtr="0" compatLnSpc="1">
            <a:prstTxWarp prst="textNoShape">
              <a:avLst/>
            </a:prstTxWarp>
          </a:bodyPr>
          <a:lstStyle>
            <a:lvl1pPr algn="r" defTabSz="898141">
              <a:defRPr sz="1100"/>
            </a:lvl1pPr>
          </a:lstStyle>
          <a:p>
            <a:pPr>
              <a:defRPr/>
            </a:pPr>
            <a:endParaRPr lang="it-IT"/>
          </a:p>
        </p:txBody>
      </p:sp>
      <p:sp>
        <p:nvSpPr>
          <p:cNvPr id="20484" name="Rectangle 1028"/>
          <p:cNvSpPr>
            <a:spLocks noGrp="1" noRot="1" noChangeAspect="1" noChangeArrowheads="1" noTextEdit="1"/>
          </p:cNvSpPr>
          <p:nvPr>
            <p:ph type="sldImg" idx="2"/>
          </p:nvPr>
        </p:nvSpPr>
        <p:spPr bwMode="auto">
          <a:xfrm>
            <a:off x="3270250" y="500063"/>
            <a:ext cx="3332163" cy="2500312"/>
          </a:xfrm>
          <a:prstGeom prst="rect">
            <a:avLst/>
          </a:prstGeom>
          <a:noFill/>
          <a:ln w="9525">
            <a:solidFill>
              <a:srgbClr val="000000"/>
            </a:solidFill>
            <a:miter lim="800000"/>
            <a:headEnd/>
            <a:tailEnd/>
          </a:ln>
        </p:spPr>
      </p:sp>
      <p:sp>
        <p:nvSpPr>
          <p:cNvPr id="15365" name="Rectangle 1029"/>
          <p:cNvSpPr>
            <a:spLocks noGrp="1" noChangeArrowheads="1"/>
          </p:cNvSpPr>
          <p:nvPr>
            <p:ph type="body" sz="quarter" idx="3"/>
          </p:nvPr>
        </p:nvSpPr>
        <p:spPr bwMode="auto">
          <a:xfrm>
            <a:off x="1315616" y="3167064"/>
            <a:ext cx="7236673" cy="3001962"/>
          </a:xfrm>
          <a:prstGeom prst="rect">
            <a:avLst/>
          </a:prstGeom>
          <a:noFill/>
          <a:ln w="9525">
            <a:noFill/>
            <a:miter lim="800000"/>
            <a:headEnd/>
            <a:tailEnd/>
          </a:ln>
        </p:spPr>
        <p:txBody>
          <a:bodyPr vert="horz" wrap="square" lIns="89985" tIns="44992" rIns="89985" bIns="44992"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15366" name="Rectangle 1030"/>
          <p:cNvSpPr>
            <a:spLocks noGrp="1" noChangeArrowheads="1"/>
          </p:cNvSpPr>
          <p:nvPr>
            <p:ph type="ftr" sz="quarter" idx="4"/>
          </p:nvPr>
        </p:nvSpPr>
        <p:spPr bwMode="auto">
          <a:xfrm>
            <a:off x="0" y="6335716"/>
            <a:ext cx="4276945" cy="333376"/>
          </a:xfrm>
          <a:prstGeom prst="rect">
            <a:avLst/>
          </a:prstGeom>
          <a:noFill/>
          <a:ln w="9525">
            <a:noFill/>
            <a:miter lim="800000"/>
            <a:headEnd/>
            <a:tailEnd/>
          </a:ln>
        </p:spPr>
        <p:txBody>
          <a:bodyPr vert="horz" wrap="square" lIns="89985" tIns="44992" rIns="89985" bIns="44992" numCol="1" anchor="b" anchorCtr="0" compatLnSpc="1">
            <a:prstTxWarp prst="textNoShape">
              <a:avLst/>
            </a:prstTxWarp>
          </a:bodyPr>
          <a:lstStyle>
            <a:lvl1pPr defTabSz="898141">
              <a:defRPr sz="1100"/>
            </a:lvl1pPr>
          </a:lstStyle>
          <a:p>
            <a:pPr>
              <a:defRPr/>
            </a:pPr>
            <a:endParaRPr lang="it-IT"/>
          </a:p>
        </p:txBody>
      </p:sp>
      <p:sp>
        <p:nvSpPr>
          <p:cNvPr id="15367" name="Rectangle 1031"/>
          <p:cNvSpPr>
            <a:spLocks noGrp="1" noChangeArrowheads="1"/>
          </p:cNvSpPr>
          <p:nvPr>
            <p:ph type="sldNum" sz="quarter" idx="5"/>
          </p:nvPr>
        </p:nvSpPr>
        <p:spPr bwMode="auto">
          <a:xfrm>
            <a:off x="5590956" y="6335716"/>
            <a:ext cx="4276944" cy="333376"/>
          </a:xfrm>
          <a:prstGeom prst="rect">
            <a:avLst/>
          </a:prstGeom>
          <a:noFill/>
          <a:ln w="9525">
            <a:noFill/>
            <a:miter lim="800000"/>
            <a:headEnd/>
            <a:tailEnd/>
          </a:ln>
        </p:spPr>
        <p:txBody>
          <a:bodyPr vert="horz" wrap="square" lIns="89985" tIns="44992" rIns="89985" bIns="44992" numCol="1" anchor="b" anchorCtr="0" compatLnSpc="1">
            <a:prstTxWarp prst="textNoShape">
              <a:avLst/>
            </a:prstTxWarp>
          </a:bodyPr>
          <a:lstStyle>
            <a:lvl1pPr algn="r" defTabSz="898141">
              <a:defRPr sz="1100"/>
            </a:lvl1pPr>
          </a:lstStyle>
          <a:p>
            <a:pPr>
              <a:defRPr/>
            </a:pPr>
            <a:fld id="{DF83EFF1-C6DA-405F-A156-D5A60616E187}" type="slidenum">
              <a:rPr lang="it-IT"/>
              <a:pPr>
                <a:defRPr/>
              </a:pPr>
              <a:t>‹N›</a:t>
            </a:fld>
            <a:endParaRPr lang="it-IT"/>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a:ln/>
        </p:spPr>
      </p:sp>
      <p:sp>
        <p:nvSpPr>
          <p:cNvPr id="22530"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spect="1" noChangeArrowheads="1" noTextEdit="1"/>
          </p:cNvSpPr>
          <p:nvPr>
            <p:ph type="sldImg"/>
          </p:nvPr>
        </p:nvSpPr>
        <p:spPr>
          <a:ln/>
        </p:spPr>
      </p:sp>
      <p:sp>
        <p:nvSpPr>
          <p:cNvPr id="32770"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ChangeArrowheads="1" noTextEdit="1"/>
          </p:cNvSpPr>
          <p:nvPr>
            <p:ph type="sldImg"/>
          </p:nvPr>
        </p:nvSpPr>
        <p:spPr>
          <a:ln/>
        </p:spPr>
      </p:sp>
      <p:sp>
        <p:nvSpPr>
          <p:cNvPr id="34818"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ChangeArrowheads="1" noTextEdit="1"/>
          </p:cNvSpPr>
          <p:nvPr>
            <p:ph type="sldImg"/>
          </p:nvPr>
        </p:nvSpPr>
        <p:spPr>
          <a:ln/>
        </p:spPr>
      </p:sp>
      <p:sp>
        <p:nvSpPr>
          <p:cNvPr id="36866" name="Rectangle 3"/>
          <p:cNvSpPr>
            <a:spLocks noGrp="1" noChangeArrowheads="1"/>
          </p:cNvSpPr>
          <p:nvPr>
            <p:ph type="body" idx="1"/>
          </p:nvPr>
        </p:nvSpPr>
        <p:spPr>
          <a:noFill/>
          <a:ln/>
        </p:spPr>
        <p:txBody>
          <a:bodyPr/>
          <a:lstStyle/>
          <a:p>
            <a:endParaRPr 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xfrm>
            <a:off x="3271838" y="500063"/>
            <a:ext cx="3333750" cy="2500312"/>
          </a:xfrm>
          <a:ln/>
        </p:spPr>
      </p:sp>
      <p:sp>
        <p:nvSpPr>
          <p:cNvPr id="24579" name="Rectangle 3"/>
          <p:cNvSpPr>
            <a:spLocks noGrp="1" noChangeArrowheads="1"/>
          </p:cNvSpPr>
          <p:nvPr>
            <p:ph type="body" idx="1"/>
          </p:nvPr>
        </p:nvSpPr>
        <p:spPr>
          <a:xfrm>
            <a:off x="1315409" y="3167174"/>
            <a:ext cx="7237087" cy="3001948"/>
          </a:xfrm>
          <a:noFill/>
          <a:ln/>
        </p:spPr>
        <p:txBody>
          <a:bodyPr/>
          <a:lstStyle/>
          <a:p>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Fare clic per modificare lo stile del titolo</a:t>
            </a:r>
            <a:endParaRPr lang="it-IT" dirty="0"/>
          </a:p>
        </p:txBody>
      </p:sp>
      <p:sp>
        <p:nvSpPr>
          <p:cNvPr id="3" name="Segnaposto contenuto 2"/>
          <p:cNvSpPr>
            <a:spLocks noGrp="1"/>
          </p:cNvSpPr>
          <p:nvPr>
            <p:ph idx="1"/>
          </p:nvPr>
        </p:nvSpPr>
        <p:spPr/>
        <p:txBody>
          <a:bodyPr/>
          <a:lstStyle/>
          <a:p>
            <a:pPr lvl="0"/>
            <a:r>
              <a:rPr lang="it-IT" dirty="0" smtClean="0"/>
              <a:t>Fare clic per modificare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65138" y="1325563"/>
            <a:ext cx="4057650" cy="4721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75188" y="1325563"/>
            <a:ext cx="4057650" cy="47212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80200" y="173038"/>
            <a:ext cx="2071688" cy="587375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65138" y="173038"/>
            <a:ext cx="6062662" cy="587375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2"/>
          <p:cNvSpPr>
            <a:spLocks noGrp="1" noChangeArrowheads="1"/>
          </p:cNvSpPr>
          <p:nvPr>
            <p:ph type="title"/>
          </p:nvPr>
        </p:nvSpPr>
        <p:spPr bwMode="auto">
          <a:xfrm>
            <a:off x="2634017" y="194337"/>
            <a:ext cx="6120000" cy="828675"/>
          </a:xfrm>
          <a:prstGeom prst="rect">
            <a:avLst/>
          </a:prstGeom>
          <a:noFill/>
          <a:ln w="9525">
            <a:noFill/>
            <a:miter lim="800000"/>
            <a:headEnd/>
            <a:tailEnd/>
          </a:ln>
        </p:spPr>
        <p:txBody>
          <a:bodyPr vert="horz" wrap="square" lIns="91436" tIns="45718" rIns="91436" bIns="45718" numCol="1" anchor="ctr" anchorCtr="0" compatLnSpc="1">
            <a:prstTxWarp prst="textNoShape">
              <a:avLst/>
            </a:prstTxWarp>
          </a:bodyPr>
          <a:lstStyle/>
          <a:p>
            <a:pPr lvl="0"/>
            <a:r>
              <a:rPr lang="it-IT" dirty="0" smtClean="0"/>
              <a:t>Fare clic per modificare lo stile del titolo dello schema</a:t>
            </a:r>
          </a:p>
        </p:txBody>
      </p:sp>
      <p:sp>
        <p:nvSpPr>
          <p:cNvPr id="1029" name="Rectangle 3"/>
          <p:cNvSpPr>
            <a:spLocks noGrp="1" noChangeArrowheads="1"/>
          </p:cNvSpPr>
          <p:nvPr>
            <p:ph type="body" idx="1"/>
          </p:nvPr>
        </p:nvSpPr>
        <p:spPr bwMode="auto">
          <a:xfrm>
            <a:off x="465138" y="1325563"/>
            <a:ext cx="8267700" cy="4721225"/>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lvl="0"/>
            <a:r>
              <a:rPr lang="it-IT" dirty="0" smtClean="0"/>
              <a:t>Fare clic per modificare gli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p>
        </p:txBody>
      </p:sp>
      <p:sp>
        <p:nvSpPr>
          <p:cNvPr id="1032" name="Line 8"/>
          <p:cNvSpPr>
            <a:spLocks noChangeShapeType="1"/>
          </p:cNvSpPr>
          <p:nvPr userDrawn="1"/>
        </p:nvSpPr>
        <p:spPr bwMode="auto">
          <a:xfrm>
            <a:off x="1533525" y="1104900"/>
            <a:ext cx="7213600" cy="0"/>
          </a:xfrm>
          <a:prstGeom prst="line">
            <a:avLst/>
          </a:prstGeom>
          <a:noFill/>
          <a:ln w="28575">
            <a:solidFill>
              <a:srgbClr val="FF9900"/>
            </a:solidFill>
            <a:round/>
            <a:headEnd/>
            <a:tailEnd/>
          </a:ln>
          <a:effectLst/>
        </p:spPr>
        <p:txBody>
          <a:bodyPr/>
          <a:lstStyle/>
          <a:p>
            <a:pPr>
              <a:defRPr/>
            </a:pPr>
            <a:endParaRPr lang="it-IT">
              <a:latin typeface="verdana" pitchFamily="34" charset="0"/>
            </a:endParaRPr>
          </a:p>
        </p:txBody>
      </p:sp>
      <p:sp>
        <p:nvSpPr>
          <p:cNvPr id="1034" name="Line 10"/>
          <p:cNvSpPr>
            <a:spLocks noChangeShapeType="1"/>
          </p:cNvSpPr>
          <p:nvPr userDrawn="1"/>
        </p:nvSpPr>
        <p:spPr bwMode="auto">
          <a:xfrm>
            <a:off x="1136650" y="1298575"/>
            <a:ext cx="0" cy="0"/>
          </a:xfrm>
          <a:prstGeom prst="line">
            <a:avLst/>
          </a:prstGeom>
          <a:noFill/>
          <a:ln w="31750">
            <a:solidFill>
              <a:srgbClr val="0066CC"/>
            </a:solidFill>
            <a:round/>
            <a:headEnd/>
            <a:tailEnd/>
          </a:ln>
          <a:effectLst/>
        </p:spPr>
        <p:txBody>
          <a:bodyPr/>
          <a:lstStyle/>
          <a:p>
            <a:pPr>
              <a:defRPr/>
            </a:pPr>
            <a:endParaRPr lang="it-IT">
              <a:latin typeface="verdana" pitchFamily="34" charset="0"/>
            </a:endParaRPr>
          </a:p>
        </p:txBody>
      </p:sp>
      <p:sp>
        <p:nvSpPr>
          <p:cNvPr id="1040" name="Line 16"/>
          <p:cNvSpPr>
            <a:spLocks noChangeShapeType="1"/>
          </p:cNvSpPr>
          <p:nvPr userDrawn="1"/>
        </p:nvSpPr>
        <p:spPr bwMode="auto">
          <a:xfrm flipV="1">
            <a:off x="400050" y="6270625"/>
            <a:ext cx="8388000" cy="3175"/>
          </a:xfrm>
          <a:prstGeom prst="line">
            <a:avLst/>
          </a:prstGeom>
          <a:noFill/>
          <a:ln w="28575">
            <a:solidFill>
              <a:srgbClr val="FF9900"/>
            </a:solidFill>
            <a:round/>
            <a:headEnd/>
            <a:tailEnd/>
          </a:ln>
          <a:effectLst/>
        </p:spPr>
        <p:txBody>
          <a:bodyPr/>
          <a:lstStyle/>
          <a:p>
            <a:pPr>
              <a:defRPr/>
            </a:pPr>
            <a:endParaRPr lang="it-IT">
              <a:latin typeface="verdana" pitchFamily="34" charset="0"/>
            </a:endParaRPr>
          </a:p>
        </p:txBody>
      </p:sp>
      <p:sp>
        <p:nvSpPr>
          <p:cNvPr id="2060" name="Rectangle 12"/>
          <p:cNvSpPr>
            <a:spLocks noChangeArrowheads="1"/>
          </p:cNvSpPr>
          <p:nvPr userDrawn="1"/>
        </p:nvSpPr>
        <p:spPr bwMode="auto">
          <a:xfrm>
            <a:off x="0" y="0"/>
            <a:ext cx="9144000" cy="0"/>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a:defRPr/>
            </a:pPr>
            <a:endParaRPr lang="it-IT"/>
          </a:p>
        </p:txBody>
      </p:sp>
      <p:sp>
        <p:nvSpPr>
          <p:cNvPr id="11" name="Segnaposto numero diapositiva 1"/>
          <p:cNvSpPr txBox="1">
            <a:spLocks noGrp="1"/>
          </p:cNvSpPr>
          <p:nvPr userDrawn="1"/>
        </p:nvSpPr>
        <p:spPr bwMode="auto">
          <a:xfrm>
            <a:off x="8278813" y="6105525"/>
            <a:ext cx="847725" cy="285750"/>
          </a:xfrm>
          <a:prstGeom prst="rect">
            <a:avLst/>
          </a:prstGeom>
          <a:solidFill>
            <a:schemeClr val="bg1"/>
          </a:solidFill>
          <a:ln w="9525">
            <a:noFill/>
            <a:miter lim="800000"/>
            <a:headEnd/>
            <a:tailEnd/>
          </a:ln>
        </p:spPr>
        <p:txBody>
          <a:bodyPr lIns="91436" tIns="45718" rIns="91436" bIns="45718"/>
          <a:lstStyle/>
          <a:p>
            <a:pPr algn="ctr">
              <a:defRPr/>
            </a:pPr>
            <a:endParaRPr lang="it-IT" sz="1400" b="0" dirty="0">
              <a:latin typeface="+mn-lt"/>
            </a:endParaRPr>
          </a:p>
        </p:txBody>
      </p:sp>
      <p:graphicFrame>
        <p:nvGraphicFramePr>
          <p:cNvPr id="12" name="Tabella 11"/>
          <p:cNvGraphicFramePr>
            <a:graphicFrameLocks noGrp="1"/>
          </p:cNvGraphicFramePr>
          <p:nvPr userDrawn="1"/>
        </p:nvGraphicFramePr>
        <p:xfrm>
          <a:off x="400050" y="6364787"/>
          <a:ext cx="8401050" cy="370840"/>
        </p:xfrm>
        <a:graphic>
          <a:graphicData uri="http://schemas.openxmlformats.org/drawingml/2006/table">
            <a:tbl>
              <a:tblPr firstRow="1" bandRow="1">
                <a:tableStyleId>{5940675A-B579-460E-94D1-54222C63F5DA}</a:tableStyleId>
              </a:tblPr>
              <a:tblGrid>
                <a:gridCol w="1387807"/>
                <a:gridCol w="5322627"/>
                <a:gridCol w="1690616"/>
              </a:tblGrid>
              <a:tr h="370840">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it-IT" sz="1000" b="1" i="0" u="none" strike="noStrike" kern="1200" cap="none" spc="0" normalizeH="0" baseline="0" noProof="0" dirty="0" smtClean="0">
                        <a:ln>
                          <a:noFill/>
                        </a:ln>
                        <a:solidFill>
                          <a:srgbClr val="FFFFFF"/>
                        </a:solidFill>
                        <a:effectLst/>
                        <a:uLnTx/>
                        <a:uFillTx/>
                        <a:latin typeface="Verdana" pitchFamily="34" charset="0"/>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sp>
        <p:nvSpPr>
          <p:cNvPr id="18" name="Rettangolo 17"/>
          <p:cNvSpPr/>
          <p:nvPr userDrawn="1"/>
        </p:nvSpPr>
        <p:spPr>
          <a:xfrm>
            <a:off x="5122001" y="6852365"/>
            <a:ext cx="227948" cy="246221"/>
          </a:xfrm>
          <a:prstGeom prst="rect">
            <a:avLst/>
          </a:prstGeom>
        </p:spPr>
        <p:txBody>
          <a:bodyPr wrap="none">
            <a:spAutoFit/>
          </a:bodyPr>
          <a:lstStyle/>
          <a:p>
            <a:r>
              <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rPr>
              <a:t> </a:t>
            </a:r>
            <a:endParaRPr lang="it-IT" dirty="0"/>
          </a:p>
        </p:txBody>
      </p:sp>
      <p:sp>
        <p:nvSpPr>
          <p:cNvPr id="19" name="Segnaposto numero diapositiva 1"/>
          <p:cNvSpPr txBox="1">
            <a:spLocks noGrp="1"/>
          </p:cNvSpPr>
          <p:nvPr userDrawn="1"/>
        </p:nvSpPr>
        <p:spPr bwMode="auto">
          <a:xfrm>
            <a:off x="8278813" y="6105525"/>
            <a:ext cx="847725" cy="285750"/>
          </a:xfrm>
          <a:prstGeom prst="rect">
            <a:avLst/>
          </a:prstGeom>
          <a:solidFill>
            <a:schemeClr val="bg1"/>
          </a:solidFill>
          <a:ln w="9525">
            <a:noFill/>
            <a:miter lim="800000"/>
            <a:headEnd/>
            <a:tailEnd/>
          </a:ln>
        </p:spPr>
        <p:txBody>
          <a:bodyPr lIns="91436" tIns="45718" rIns="91436" bIns="45718"/>
          <a:lstStyle/>
          <a:p>
            <a:pPr algn="ctr">
              <a:defRPr/>
            </a:pPr>
            <a:fld id="{80220E3A-CB80-4718-B7E6-96EDA5A003F6}" type="slidenum">
              <a:rPr lang="it-IT" sz="1400" b="0">
                <a:latin typeface="+mn-lt"/>
              </a:rPr>
              <a:pPr algn="ctr">
                <a:defRPr/>
              </a:pPr>
              <a:t>‹N›</a:t>
            </a:fld>
            <a:endParaRPr lang="it-IT" sz="1400" b="0" dirty="0">
              <a:latin typeface="+mn-lt"/>
            </a:endParaRPr>
          </a:p>
        </p:txBody>
      </p:sp>
      <p:graphicFrame>
        <p:nvGraphicFramePr>
          <p:cNvPr id="20" name="Tabella 19"/>
          <p:cNvGraphicFramePr>
            <a:graphicFrameLocks noGrp="1"/>
          </p:cNvGraphicFramePr>
          <p:nvPr userDrawn="1"/>
        </p:nvGraphicFramePr>
        <p:xfrm>
          <a:off x="400050" y="6364787"/>
          <a:ext cx="8388000" cy="370840"/>
        </p:xfrm>
        <a:graphic>
          <a:graphicData uri="http://schemas.openxmlformats.org/drawingml/2006/table">
            <a:tbl>
              <a:tblPr firstRow="1" bandRow="1">
                <a:tableStyleId>{5940675A-B579-460E-94D1-54222C63F5DA}</a:tableStyleId>
              </a:tblPr>
              <a:tblGrid>
                <a:gridCol w="1387807"/>
                <a:gridCol w="5322627"/>
                <a:gridCol w="1677566"/>
              </a:tblGrid>
              <a:tr h="370840">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rPr>
                        <a:t>23 gennaio 2014</a:t>
                      </a:r>
                      <a:endPar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rPr>
                        <a:t>sfide e opportunità di cambiamento nelle amministrazioni pubbliche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it-IT" sz="1000" b="1" i="1" u="none" strike="noStrike" kern="1200" cap="none" spc="0" normalizeH="0" baseline="0" noProof="0" dirty="0" smtClean="0">
                          <a:ln>
                            <a:noFill/>
                          </a:ln>
                          <a:solidFill>
                            <a:srgbClr val="3333CC"/>
                          </a:solidFill>
                          <a:effectLst/>
                          <a:uLnTx/>
                          <a:uFillTx/>
                          <a:latin typeface="Verdana" pitchFamily="34" charset="0"/>
                          <a:ea typeface="+mn-ea"/>
                          <a:cs typeface="Times New Roman" pitchFamily="18" charset="0"/>
                        </a:rPr>
                        <a:t>M.P. Giovannini</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grpSp>
        <p:nvGrpSpPr>
          <p:cNvPr id="21" name="Gruppo 20"/>
          <p:cNvGrpSpPr/>
          <p:nvPr userDrawn="1"/>
        </p:nvGrpSpPr>
        <p:grpSpPr>
          <a:xfrm>
            <a:off x="251520" y="260648"/>
            <a:ext cx="2412064" cy="647700"/>
            <a:chOff x="251520" y="260648"/>
            <a:chExt cx="2412064" cy="647700"/>
          </a:xfrm>
        </p:grpSpPr>
        <p:pic>
          <p:nvPicPr>
            <p:cNvPr id="22" name="Picture 1" descr="logo repubblica italiana"/>
            <p:cNvPicPr>
              <a:picLocks noChangeAspect="1" noChangeArrowheads="1"/>
            </p:cNvPicPr>
            <p:nvPr/>
          </p:nvPicPr>
          <p:blipFill>
            <a:blip r:embed="rId13" cstate="print"/>
            <a:srcRect l="29855" r="27246"/>
            <a:stretch>
              <a:fillRect/>
            </a:stretch>
          </p:blipFill>
          <p:spPr bwMode="auto">
            <a:xfrm>
              <a:off x="251520" y="260648"/>
              <a:ext cx="647700" cy="647700"/>
            </a:xfrm>
            <a:prstGeom prst="rect">
              <a:avLst/>
            </a:prstGeom>
            <a:noFill/>
          </p:spPr>
        </p:pic>
        <p:grpSp>
          <p:nvGrpSpPr>
            <p:cNvPr id="23" name="Gruppo 8"/>
            <p:cNvGrpSpPr/>
            <p:nvPr/>
          </p:nvGrpSpPr>
          <p:grpSpPr>
            <a:xfrm>
              <a:off x="827584" y="476776"/>
              <a:ext cx="1836000" cy="215444"/>
              <a:chOff x="971600" y="427747"/>
              <a:chExt cx="1836000" cy="215444"/>
            </a:xfrm>
          </p:grpSpPr>
          <p:sp>
            <p:nvSpPr>
              <p:cNvPr id="24" name="Rectangle 3"/>
              <p:cNvSpPr>
                <a:spLocks noChangeArrowheads="1"/>
              </p:cNvSpPr>
              <p:nvPr/>
            </p:nvSpPr>
            <p:spPr bwMode="auto">
              <a:xfrm>
                <a:off x="971600" y="427747"/>
                <a:ext cx="1836000" cy="2154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8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AGENZIA PER L’ITALIA </a:t>
                </a:r>
                <a:r>
                  <a:rPr kumimoji="0" lang="it-IT" sz="800" b="1" i="0" u="none" strike="noStrike" cap="none" normalizeH="0" baseline="0" dirty="0" smtClean="0">
                    <a:ln>
                      <a:noFill/>
                    </a:ln>
                    <a:solidFill>
                      <a:srgbClr val="969696"/>
                    </a:solidFill>
                    <a:effectLst/>
                    <a:latin typeface="Arial" pitchFamily="34" charset="0"/>
                    <a:ea typeface="Times New Roman" pitchFamily="18" charset="0"/>
                    <a:cs typeface="Arial" pitchFamily="34" charset="0"/>
                  </a:rPr>
                  <a:t>DIGITALE</a:t>
                </a:r>
                <a:r>
                  <a:rPr kumimoji="0" lang="it-IT" sz="800" b="0" i="0" u="none" strike="noStrike" cap="none" normalizeH="0" baseline="0" dirty="0" smtClean="0">
                    <a:ln>
                      <a:noFill/>
                    </a:ln>
                    <a:solidFill>
                      <a:srgbClr val="969696"/>
                    </a:solidFill>
                    <a:effectLst/>
                    <a:latin typeface="Arial" pitchFamily="34" charset="0"/>
                    <a:ea typeface="Times New Roman" pitchFamily="18" charset="0"/>
                    <a:cs typeface="Arial" pitchFamily="34" charset="0"/>
                  </a:rPr>
                  <a:t> </a:t>
                </a:r>
                <a:endParaRPr kumimoji="0" lang="it-IT" sz="800" b="0" i="0" u="none" strike="noStrike" cap="none" normalizeH="0" baseline="0" dirty="0" smtClean="0">
                  <a:ln>
                    <a:noFill/>
                  </a:ln>
                  <a:solidFill>
                    <a:schemeClr val="tx1"/>
                  </a:solidFill>
                  <a:effectLst/>
                  <a:latin typeface="Arial" pitchFamily="34" charset="0"/>
                </a:endParaRPr>
              </a:p>
            </p:txBody>
          </p:sp>
          <p:cxnSp>
            <p:nvCxnSpPr>
              <p:cNvPr id="25" name="Connettore 1 24"/>
              <p:cNvCxnSpPr/>
              <p:nvPr/>
            </p:nvCxnSpPr>
            <p:spPr>
              <a:xfrm>
                <a:off x="1043608" y="620688"/>
                <a:ext cx="1656000" cy="0"/>
              </a:xfrm>
              <a:prstGeom prst="line">
                <a:avLst/>
              </a:prstGeom>
            </p:spPr>
            <p:style>
              <a:lnRef idx="1">
                <a:schemeClr val="accent1"/>
              </a:lnRef>
              <a:fillRef idx="0">
                <a:schemeClr val="accent1"/>
              </a:fillRef>
              <a:effectRef idx="0">
                <a:schemeClr val="accent1"/>
              </a:effectRef>
              <a:fontRef idx="minor">
                <a:schemeClr val="tx1"/>
              </a:fontRef>
            </p:style>
          </p:cxnSp>
        </p:gr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ctr" rtl="0" eaLnBrk="0" fontAlgn="base" hangingPunct="0">
        <a:spcBef>
          <a:spcPct val="0"/>
        </a:spcBef>
        <a:spcAft>
          <a:spcPct val="0"/>
        </a:spcAft>
        <a:defRPr sz="2800" b="1">
          <a:solidFill>
            <a:schemeClr val="accent2"/>
          </a:solidFill>
          <a:latin typeface="Verdana" pitchFamily="34" charset="0"/>
          <a:ea typeface="+mj-ea"/>
          <a:cs typeface="+mj-cs"/>
        </a:defRPr>
      </a:lvl1pPr>
      <a:lvl2pPr algn="ctr" rtl="0" eaLnBrk="0" fontAlgn="base" hangingPunct="0">
        <a:spcBef>
          <a:spcPct val="0"/>
        </a:spcBef>
        <a:spcAft>
          <a:spcPct val="0"/>
        </a:spcAft>
        <a:defRPr sz="2400" b="1">
          <a:solidFill>
            <a:schemeClr val="accent2"/>
          </a:solidFill>
          <a:latin typeface="Verdana" pitchFamily="34" charset="0"/>
        </a:defRPr>
      </a:lvl2pPr>
      <a:lvl3pPr algn="ctr" rtl="0" eaLnBrk="0" fontAlgn="base" hangingPunct="0">
        <a:spcBef>
          <a:spcPct val="0"/>
        </a:spcBef>
        <a:spcAft>
          <a:spcPct val="0"/>
        </a:spcAft>
        <a:defRPr sz="2400" b="1">
          <a:solidFill>
            <a:schemeClr val="accent2"/>
          </a:solidFill>
          <a:latin typeface="Verdana" pitchFamily="34" charset="0"/>
        </a:defRPr>
      </a:lvl3pPr>
      <a:lvl4pPr algn="ctr" rtl="0" eaLnBrk="0" fontAlgn="base" hangingPunct="0">
        <a:spcBef>
          <a:spcPct val="0"/>
        </a:spcBef>
        <a:spcAft>
          <a:spcPct val="0"/>
        </a:spcAft>
        <a:defRPr sz="2400" b="1">
          <a:solidFill>
            <a:schemeClr val="accent2"/>
          </a:solidFill>
          <a:latin typeface="Verdana" pitchFamily="34" charset="0"/>
        </a:defRPr>
      </a:lvl4pPr>
      <a:lvl5pPr algn="ctr" rtl="0" eaLnBrk="0" fontAlgn="base" hangingPunct="0">
        <a:spcBef>
          <a:spcPct val="0"/>
        </a:spcBef>
        <a:spcAft>
          <a:spcPct val="0"/>
        </a:spcAft>
        <a:defRPr sz="2400" b="1">
          <a:solidFill>
            <a:schemeClr val="accent2"/>
          </a:solidFill>
          <a:latin typeface="Verdana" pitchFamily="34" charset="0"/>
        </a:defRPr>
      </a:lvl5pPr>
      <a:lvl6pPr marL="457200" algn="ctr" rtl="0" fontAlgn="base">
        <a:spcBef>
          <a:spcPct val="0"/>
        </a:spcBef>
        <a:spcAft>
          <a:spcPct val="0"/>
        </a:spcAft>
        <a:defRPr sz="2400" b="1">
          <a:solidFill>
            <a:schemeClr val="accent2"/>
          </a:solidFill>
          <a:latin typeface="verdana" pitchFamily="34" charset="0"/>
        </a:defRPr>
      </a:lvl6pPr>
      <a:lvl7pPr marL="914400" algn="ctr" rtl="0" fontAlgn="base">
        <a:spcBef>
          <a:spcPct val="0"/>
        </a:spcBef>
        <a:spcAft>
          <a:spcPct val="0"/>
        </a:spcAft>
        <a:defRPr sz="2400" b="1">
          <a:solidFill>
            <a:schemeClr val="accent2"/>
          </a:solidFill>
          <a:latin typeface="verdana" pitchFamily="34" charset="0"/>
        </a:defRPr>
      </a:lvl7pPr>
      <a:lvl8pPr marL="1371600" algn="ctr" rtl="0" fontAlgn="base">
        <a:spcBef>
          <a:spcPct val="0"/>
        </a:spcBef>
        <a:spcAft>
          <a:spcPct val="0"/>
        </a:spcAft>
        <a:defRPr sz="2400" b="1">
          <a:solidFill>
            <a:schemeClr val="accent2"/>
          </a:solidFill>
          <a:latin typeface="verdana" pitchFamily="34" charset="0"/>
        </a:defRPr>
      </a:lvl8pPr>
      <a:lvl9pPr marL="1828800" algn="ctr" rtl="0" fontAlgn="base">
        <a:spcBef>
          <a:spcPct val="0"/>
        </a:spcBef>
        <a:spcAft>
          <a:spcPct val="0"/>
        </a:spcAft>
        <a:defRPr sz="2400" b="1">
          <a:solidFill>
            <a:schemeClr val="accent2"/>
          </a:solidFill>
          <a:latin typeface="verdana" pitchFamily="34" charset="0"/>
        </a:defRPr>
      </a:lvl9pPr>
    </p:titleStyle>
    <p:bodyStyle>
      <a:lvl1pPr marL="342900" indent="-342900" algn="l" rtl="0" eaLnBrk="0" fontAlgn="base" hangingPunct="0">
        <a:spcBef>
          <a:spcPct val="50000"/>
        </a:spcBef>
        <a:spcAft>
          <a:spcPct val="0"/>
        </a:spcAft>
        <a:buFont typeface="Wingdings" pitchFamily="2" charset="2"/>
        <a:buBlip>
          <a:blip r:embed="rId14"/>
        </a:buBlip>
        <a:defRPr sz="2000">
          <a:solidFill>
            <a:schemeClr val="accent2"/>
          </a:solidFill>
          <a:latin typeface="Verdana" pitchFamily="34" charset="0"/>
          <a:ea typeface="+mn-ea"/>
          <a:cs typeface="+mn-cs"/>
        </a:defRPr>
      </a:lvl1pPr>
      <a:lvl2pPr marL="742950" indent="-28575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2pPr>
      <a:lvl3pPr marL="1143000" indent="-228600" algn="l" rtl="0" eaLnBrk="0" fontAlgn="base" hangingPunct="0">
        <a:spcBef>
          <a:spcPct val="50000"/>
        </a:spcBef>
        <a:spcAft>
          <a:spcPct val="0"/>
        </a:spcAft>
        <a:buChar char="•"/>
        <a:defRPr sz="2400">
          <a:solidFill>
            <a:schemeClr val="accent2"/>
          </a:solidFill>
          <a:latin typeface="Verdana" pitchFamily="34" charset="0"/>
        </a:defRPr>
      </a:lvl3pPr>
      <a:lvl4pPr marL="1600200" indent="-22860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4pPr>
      <a:lvl5pPr marL="2057400" indent="-228600" algn="l" rtl="0" eaLnBrk="0" fontAlgn="base" hangingPunct="0">
        <a:spcBef>
          <a:spcPct val="50000"/>
        </a:spcBef>
        <a:spcAft>
          <a:spcPct val="0"/>
        </a:spcAft>
        <a:buFont typeface="Wingdings" pitchFamily="2" charset="2"/>
        <a:buChar char="§"/>
        <a:defRPr sz="2000">
          <a:solidFill>
            <a:schemeClr val="accent2"/>
          </a:solidFill>
          <a:latin typeface="Verdana" pitchFamily="34" charset="0"/>
        </a:defRPr>
      </a:lvl5pPr>
      <a:lvl6pPr marL="2514600" indent="-228600" algn="l" rtl="0" fontAlgn="base">
        <a:spcBef>
          <a:spcPct val="50000"/>
        </a:spcBef>
        <a:spcAft>
          <a:spcPct val="0"/>
        </a:spcAft>
        <a:buFont typeface="Wingdings" pitchFamily="2" charset="2"/>
        <a:buChar char="§"/>
        <a:defRPr>
          <a:solidFill>
            <a:schemeClr val="accent2"/>
          </a:solidFill>
          <a:latin typeface="+mn-lt"/>
        </a:defRPr>
      </a:lvl6pPr>
      <a:lvl7pPr marL="2971800" indent="-228600" algn="l" rtl="0" fontAlgn="base">
        <a:spcBef>
          <a:spcPct val="50000"/>
        </a:spcBef>
        <a:spcAft>
          <a:spcPct val="0"/>
        </a:spcAft>
        <a:buFont typeface="Wingdings" pitchFamily="2" charset="2"/>
        <a:buChar char="§"/>
        <a:defRPr>
          <a:solidFill>
            <a:schemeClr val="accent2"/>
          </a:solidFill>
          <a:latin typeface="+mn-lt"/>
        </a:defRPr>
      </a:lvl7pPr>
      <a:lvl8pPr marL="3429000" indent="-228600" algn="l" rtl="0" fontAlgn="base">
        <a:spcBef>
          <a:spcPct val="50000"/>
        </a:spcBef>
        <a:spcAft>
          <a:spcPct val="0"/>
        </a:spcAft>
        <a:buFont typeface="Wingdings" pitchFamily="2" charset="2"/>
        <a:buChar char="§"/>
        <a:defRPr>
          <a:solidFill>
            <a:schemeClr val="accent2"/>
          </a:solidFill>
          <a:latin typeface="+mn-lt"/>
        </a:defRPr>
      </a:lvl8pPr>
      <a:lvl9pPr marL="3886200" indent="-228600" algn="l" rtl="0" fontAlgn="base">
        <a:spcBef>
          <a:spcPct val="50000"/>
        </a:spcBef>
        <a:spcAft>
          <a:spcPct val="0"/>
        </a:spcAft>
        <a:buFont typeface="Wingdings" pitchFamily="2" charset="2"/>
        <a:buChar char="§"/>
        <a:defRPr>
          <a:solidFill>
            <a:schemeClr val="accent2"/>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Il sistema dei pagamenti a favore delle PA</a:t>
            </a:r>
            <a:endParaRPr lang="it-IT" dirty="0"/>
          </a:p>
        </p:txBody>
      </p:sp>
      <p:sp>
        <p:nvSpPr>
          <p:cNvPr id="3" name="Sottotitolo 2"/>
          <p:cNvSpPr>
            <a:spLocks noGrp="1"/>
          </p:cNvSpPr>
          <p:nvPr>
            <p:ph type="subTitle" idx="1"/>
          </p:nvPr>
        </p:nvSpPr>
        <p:spPr>
          <a:xfrm>
            <a:off x="1371600" y="4812450"/>
            <a:ext cx="6400800" cy="947057"/>
          </a:xfrm>
        </p:spPr>
        <p:txBody>
          <a:bodyPr/>
          <a:lstStyle/>
          <a:p>
            <a:r>
              <a:rPr lang="it-IT" dirty="0" smtClean="0"/>
              <a:t>Maria Pia Giovannini</a:t>
            </a:r>
            <a:br>
              <a:rPr lang="it-IT" dirty="0" smtClean="0"/>
            </a:br>
            <a:r>
              <a:rPr lang="it-IT" sz="1600" dirty="0" smtClean="0"/>
              <a:t>Responsabile Area “Regole, standard e guide tecniche”</a:t>
            </a:r>
            <a:endParaRPr lang="it-IT" sz="1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lvl="0"/>
            <a:r>
              <a:rPr lang="it-IT" dirty="0" smtClean="0"/>
              <a:t>Agenda Digitale  </a:t>
            </a:r>
            <a:endParaRPr lang="it-IT" dirty="0"/>
          </a:p>
        </p:txBody>
      </p:sp>
      <p:sp>
        <p:nvSpPr>
          <p:cNvPr id="3" name="Segnaposto contenuto 2"/>
          <p:cNvSpPr>
            <a:spLocks noGrp="1"/>
          </p:cNvSpPr>
          <p:nvPr>
            <p:ph idx="1"/>
          </p:nvPr>
        </p:nvSpPr>
        <p:spPr/>
        <p:txBody>
          <a:bodyPr/>
          <a:lstStyle/>
          <a:p>
            <a:r>
              <a:rPr lang="it-IT" b="1" dirty="0" smtClean="0"/>
              <a:t>Agenda Digitale Europea</a:t>
            </a:r>
            <a:r>
              <a:rPr lang="it-IT" dirty="0" smtClean="0"/>
              <a:t>: programma di facilitazione all’utilizzo del digitale e di stimolo per investimenti e innovazione inserito all’interno della strategia europea di crescita e sviluppo Europe2020. </a:t>
            </a:r>
          </a:p>
          <a:p>
            <a:r>
              <a:rPr lang="it-IT" dirty="0" smtClean="0"/>
              <a:t>Per colmare le distanze con i principali paesi europei il Governo italiano ha avviato una serie d’interventi per rilanciare la digitalizzazione del Paese. </a:t>
            </a:r>
          </a:p>
          <a:p>
            <a:r>
              <a:rPr lang="it-IT" dirty="0" smtClean="0"/>
              <a:t>Il decreto “Crescita 2.0” rappresenta il riferimento dell’</a:t>
            </a:r>
            <a:r>
              <a:rPr lang="it-IT" b="1" dirty="0" smtClean="0"/>
              <a:t>Agenda Digitale Italiana</a:t>
            </a:r>
            <a:r>
              <a:rPr lang="it-IT" dirty="0" smtClean="0"/>
              <a:t> e riconosce all’</a:t>
            </a:r>
            <a:r>
              <a:rPr lang="it-IT" b="1" dirty="0" smtClean="0"/>
              <a:t>Agenzia per l’Italia Digitale</a:t>
            </a:r>
            <a:r>
              <a:rPr lang="it-IT" dirty="0" smtClean="0"/>
              <a:t> (AgID) un ruolo operativo per lo sviluppo della politica industriale del digitale nel Paese, agendo come punto di coordinamento unico per la realizzazione dei temi del digitale. </a:t>
            </a:r>
          </a:p>
          <a:p>
            <a:endParaRPr lang="it-IT"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ruolo dell’Agenzia</a:t>
            </a:r>
            <a:endParaRPr lang="it-IT" dirty="0"/>
          </a:p>
        </p:txBody>
      </p:sp>
      <p:sp>
        <p:nvSpPr>
          <p:cNvPr id="3" name="Segnaposto contenuto 2"/>
          <p:cNvSpPr>
            <a:spLocks noGrp="1"/>
          </p:cNvSpPr>
          <p:nvPr>
            <p:ph idx="1"/>
          </p:nvPr>
        </p:nvSpPr>
        <p:spPr>
          <a:xfrm>
            <a:off x="465138" y="1325563"/>
            <a:ext cx="8267700" cy="4885232"/>
          </a:xfrm>
        </p:spPr>
        <p:txBody>
          <a:bodyPr/>
          <a:lstStyle/>
          <a:p>
            <a:pPr marL="0" lvl="0" indent="0">
              <a:buNone/>
            </a:pPr>
            <a:r>
              <a:rPr lang="it-IT" dirty="0" smtClean="0"/>
              <a:t>L’articolo 20 del </a:t>
            </a:r>
            <a:r>
              <a:rPr lang="it-IT" dirty="0" err="1" smtClean="0"/>
              <a:t>DL</a:t>
            </a:r>
            <a:r>
              <a:rPr lang="it-IT" dirty="0" smtClean="0"/>
              <a:t> 83/2012 affida all’Agenzia per l’Italia Digitale (AgID): </a:t>
            </a:r>
          </a:p>
          <a:p>
            <a:pPr lvl="0"/>
            <a:r>
              <a:rPr lang="it-IT" dirty="0" smtClean="0"/>
              <a:t>la realizzazione degli obiettivi dell’</a:t>
            </a:r>
            <a:r>
              <a:rPr lang="it-IT" b="1" dirty="0" smtClean="0"/>
              <a:t>Agenda digitale italiana</a:t>
            </a:r>
          </a:p>
          <a:p>
            <a:pPr lvl="0"/>
            <a:r>
              <a:rPr lang="it-IT" dirty="0" smtClean="0"/>
              <a:t>le funzioni di coordinamento, di indirizzo e regolazione già affidate a DigitPA (salvo alcune eccezioni) </a:t>
            </a:r>
          </a:p>
          <a:p>
            <a:pPr lvl="0"/>
            <a:r>
              <a:rPr lang="it-IT" dirty="0" smtClean="0"/>
              <a:t>le funzioni già affidate all’Agenzia per la diffusione delle tecnologie per l’innovazione e quelle già svolte dal Dipartimento per la digitalizzazione della PA della PCM</a:t>
            </a:r>
          </a:p>
          <a:p>
            <a:pPr lvl="0"/>
            <a:r>
              <a:rPr lang="it-IT" dirty="0" smtClean="0"/>
              <a:t>le funzioni dell’Istituto superiore delle comunicazioni e delle tecnologie dell’informazione in materia di sicurezza delle reti</a:t>
            </a:r>
          </a:p>
          <a:p>
            <a:pPr lvl="0"/>
            <a:r>
              <a:rPr lang="it-IT" dirty="0" smtClean="0"/>
              <a:t>il coordinamento informatico dell’amministrazione statale, regionale e locale</a:t>
            </a:r>
            <a:endParaRPr lang="it-IT"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PA e pagamenti elettronici</a:t>
            </a:r>
            <a:endParaRPr lang="it-IT" dirty="0"/>
          </a:p>
        </p:txBody>
      </p:sp>
      <p:sp>
        <p:nvSpPr>
          <p:cNvPr id="3" name="Segnaposto contenuto 2"/>
          <p:cNvSpPr>
            <a:spLocks noGrp="1"/>
          </p:cNvSpPr>
          <p:nvPr>
            <p:ph idx="1"/>
          </p:nvPr>
        </p:nvSpPr>
        <p:spPr/>
        <p:txBody>
          <a:bodyPr/>
          <a:lstStyle/>
          <a:p>
            <a:pPr marL="0" indent="0">
              <a:buNone/>
            </a:pPr>
            <a:r>
              <a:rPr lang="it-IT" sz="2200" dirty="0" smtClean="0"/>
              <a:t>I miglioramenti introdotti attraverso i programmi pubblici in favore dei pagamenti portano a livelli più elevati di efficienza, sicurezza e trasparenza e possono avere un impatto significativo sull’economia nel suo complesso. Inoltre, a causa della loro dimensione e la natura, i programmi pubblici in favore dei pagamenti possono anche diventare uno strumento efficace per il perseguimento di altri obiettivi sempre di natura pubblica, come ad esempio la modernizzazione del sistema nazionale di pagamenti o per promuovere l'inclusione finanziaria di alcune fasce di popolazione.</a:t>
            </a:r>
          </a:p>
          <a:p>
            <a:pPr>
              <a:buNone/>
            </a:pPr>
            <a:endParaRPr lang="it-IT" dirty="0" smtClean="0">
              <a:solidFill>
                <a:schemeClr val="accent2">
                  <a:lumMod val="75000"/>
                </a:schemeClr>
              </a:solidFill>
              <a:latin typeface="+mj-lt"/>
              <a:cs typeface="Times New Roman" pitchFamily="18" charset="0"/>
            </a:endParaRPr>
          </a:p>
          <a:p>
            <a:pPr>
              <a:buNone/>
            </a:pPr>
            <a:r>
              <a:rPr lang="en-US" dirty="0" smtClean="0">
                <a:solidFill>
                  <a:schemeClr val="accent2">
                    <a:lumMod val="75000"/>
                  </a:schemeClr>
                </a:solidFill>
                <a:latin typeface="+mj-lt"/>
                <a:cs typeface="Times New Roman" pitchFamily="18" charset="0"/>
              </a:rPr>
              <a:t>	(</a:t>
            </a:r>
            <a:r>
              <a:rPr lang="en-US" i="1" dirty="0" smtClean="0">
                <a:solidFill>
                  <a:schemeClr val="accent2">
                    <a:lumMod val="75000"/>
                  </a:schemeClr>
                </a:solidFill>
                <a:latin typeface="+mj-lt"/>
                <a:cs typeface="Times New Roman" pitchFamily="18" charset="0"/>
              </a:rPr>
              <a:t>World Bank, General guidelines for the development of government payment programs)</a:t>
            </a:r>
            <a:endParaRPr lang="it-IT" i="1" dirty="0" smtClean="0">
              <a:solidFill>
                <a:schemeClr val="accent2">
                  <a:lumMod val="75000"/>
                </a:schemeClr>
              </a:solidFill>
              <a:latin typeface="+mj-lt"/>
              <a:cs typeface="Times New Roman" pitchFamily="18" charset="0"/>
            </a:endParaRPr>
          </a:p>
          <a:p>
            <a:pPr indent="12700">
              <a:buNone/>
            </a:pPr>
            <a:endParaRPr lang="it-IT"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611560" y="1844824"/>
            <a:ext cx="7542584" cy="338554"/>
          </a:xfrm>
          <a:prstGeom prst="rect">
            <a:avLst/>
          </a:prstGeom>
        </p:spPr>
        <p:txBody>
          <a:bodyPr wrap="square">
            <a:spAutoFit/>
          </a:bodyPr>
          <a:lstStyle/>
          <a:p>
            <a:endParaRPr lang="it-IT" sz="1600" dirty="0"/>
          </a:p>
        </p:txBody>
      </p:sp>
      <p:sp>
        <p:nvSpPr>
          <p:cNvPr id="7" name="Titolo 6"/>
          <p:cNvSpPr>
            <a:spLocks noGrp="1"/>
          </p:cNvSpPr>
          <p:nvPr>
            <p:ph type="title"/>
          </p:nvPr>
        </p:nvSpPr>
        <p:spPr/>
        <p:txBody>
          <a:bodyPr/>
          <a:lstStyle/>
          <a:p>
            <a:r>
              <a:rPr lang="it-IT" dirty="0" smtClean="0">
                <a:solidFill>
                  <a:schemeClr val="accent2">
                    <a:lumMod val="75000"/>
                  </a:schemeClr>
                </a:solidFill>
                <a:cs typeface="Times New Roman" pitchFamily="18" charset="0"/>
              </a:rPr>
              <a:t>Riferimenti normativi</a:t>
            </a:r>
            <a:endParaRPr lang="it-I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nuovo articolo 5 del CAD</a:t>
            </a:r>
            <a:endParaRPr lang="it-IT" dirty="0"/>
          </a:p>
        </p:txBody>
      </p:sp>
      <p:sp>
        <p:nvSpPr>
          <p:cNvPr id="3" name="Segnaposto contenuto 2"/>
          <p:cNvSpPr>
            <a:spLocks noGrp="1"/>
          </p:cNvSpPr>
          <p:nvPr>
            <p:ph idx="1"/>
          </p:nvPr>
        </p:nvSpPr>
        <p:spPr>
          <a:xfrm>
            <a:off x="465138" y="1134820"/>
            <a:ext cx="8267700" cy="5123475"/>
          </a:xfrm>
        </p:spPr>
        <p:txBody>
          <a:bodyPr/>
          <a:lstStyle/>
          <a:p>
            <a:r>
              <a:rPr lang="it-IT" dirty="0" smtClean="0"/>
              <a:t>Il </a:t>
            </a:r>
            <a:r>
              <a:rPr lang="it-IT" b="1" dirty="0" err="1" smtClean="0"/>
              <a:t>DL</a:t>
            </a:r>
            <a:r>
              <a:rPr lang="it-IT" b="1" dirty="0" smtClean="0"/>
              <a:t> 179/2012 </a:t>
            </a:r>
            <a:r>
              <a:rPr lang="it-IT" dirty="0" smtClean="0"/>
              <a:t>(art 15, comma 1) integra e sostituisce l’articolo 5 del CAD. </a:t>
            </a:r>
          </a:p>
          <a:p>
            <a:r>
              <a:rPr lang="it-IT" dirty="0" smtClean="0"/>
              <a:t>Entro il 1° giugno 2013 le PA dovranno consentire pagamenti elettronici. In particolare:</a:t>
            </a:r>
          </a:p>
          <a:p>
            <a:pPr lvl="1"/>
            <a:r>
              <a:rPr lang="it-IT" sz="1800" dirty="0" smtClean="0"/>
              <a:t>Il cittadino potrà utilizzare il bonifico ovvero il bollettino postale e qualsiasi strumento di pagamento elettronico</a:t>
            </a:r>
          </a:p>
          <a:p>
            <a:pPr lvl="1"/>
            <a:r>
              <a:rPr lang="it-IT" sz="1800" dirty="0" smtClean="0"/>
              <a:t>Le PA dovranno rendere disponibili i codici identificativi del pagamento da indicare obbligatoriamente per il versamento</a:t>
            </a:r>
          </a:p>
          <a:p>
            <a:pPr lvl="1"/>
            <a:r>
              <a:rPr lang="it-IT" sz="1800" dirty="0" smtClean="0"/>
              <a:t>Le PA potranno servirsi di prestatori di servizi di pagamento avvalendosi delle convenzioni CONSIP (o delle centrali di committenza regionali) ovvero della piattaforma prevista dall’art. 81, comma 2-bis del CAD</a:t>
            </a:r>
          </a:p>
          <a:p>
            <a:r>
              <a:rPr lang="it-IT" dirty="0" smtClean="0">
                <a:ea typeface="+mn-ea"/>
                <a:cs typeface="+mn-cs"/>
              </a:rPr>
              <a:t>AgID, sentita la Banca d’Italia, definisce le Linee Guida per l’effettuazione dei pagamenti elettronici (comma 4)</a:t>
            </a:r>
          </a:p>
          <a:p>
            <a:pPr lvl="1"/>
            <a:endParaRPr lang="it-IT" dirty="0" smtClean="0"/>
          </a:p>
          <a:p>
            <a:endParaRPr lang="it-I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AgID e pagamenti elettronici</a:t>
            </a:r>
            <a:endParaRPr lang="it-IT" dirty="0"/>
          </a:p>
        </p:txBody>
      </p:sp>
      <p:sp>
        <p:nvSpPr>
          <p:cNvPr id="3" name="Segnaposto contenuto 2"/>
          <p:cNvSpPr>
            <a:spLocks noGrp="1"/>
          </p:cNvSpPr>
          <p:nvPr>
            <p:ph idx="1"/>
          </p:nvPr>
        </p:nvSpPr>
        <p:spPr>
          <a:xfrm>
            <a:off x="465138" y="1241696"/>
            <a:ext cx="8267700" cy="4944608"/>
          </a:xfrm>
        </p:spPr>
        <p:txBody>
          <a:bodyPr/>
          <a:lstStyle/>
          <a:p>
            <a:pPr>
              <a:buNone/>
            </a:pPr>
            <a:r>
              <a:rPr lang="it-IT" dirty="0" smtClean="0"/>
              <a:t>Il </a:t>
            </a:r>
            <a:r>
              <a:rPr lang="it-IT" b="1" dirty="0" err="1" smtClean="0"/>
              <a:t>DL</a:t>
            </a:r>
            <a:r>
              <a:rPr lang="it-IT" b="1" dirty="0" smtClean="0"/>
              <a:t> 179/2012 </a:t>
            </a:r>
            <a:r>
              <a:rPr lang="it-IT" dirty="0" smtClean="0"/>
              <a:t>(art 15, comma 5-bis) stabilisce che:</a:t>
            </a:r>
          </a:p>
          <a:p>
            <a:r>
              <a:rPr lang="it-IT" dirty="0" smtClean="0"/>
              <a:t>le PA, “</a:t>
            </a:r>
            <a:r>
              <a:rPr lang="it-IT" i="1" dirty="0" smtClean="0"/>
              <a:t>per il conseguimento degli obiettivi di razionalizzazione e contenimento della spesa pubblica in materia informatica ed al fine di garantire omogeneità di offerta ed elevati livelli di sicurezza</a:t>
            </a:r>
            <a:r>
              <a:rPr lang="it-IT" dirty="0" smtClean="0"/>
              <a:t>”, nel consentire il pagamento dei loro servizi devono avvalersi della Piattaforma Tecnologica - di cui all’art. 81, comma 2-bis del CAD</a:t>
            </a:r>
          </a:p>
          <a:p>
            <a:r>
              <a:rPr lang="it-IT" dirty="0" smtClean="0"/>
              <a:t>L’Agenzia mette a disposizione detta piattaforma che deve essere interconnessa alle piattaforme di incasso e pagamento dei prestatori di servizi di pagamento abilitati</a:t>
            </a:r>
          </a:p>
          <a:p>
            <a:endParaRPr lang="it-IT"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ttangolo 5"/>
          <p:cNvSpPr/>
          <p:nvPr/>
        </p:nvSpPr>
        <p:spPr>
          <a:xfrm>
            <a:off x="611560" y="1844824"/>
            <a:ext cx="7542584" cy="338554"/>
          </a:xfrm>
          <a:prstGeom prst="rect">
            <a:avLst/>
          </a:prstGeom>
        </p:spPr>
        <p:txBody>
          <a:bodyPr wrap="square">
            <a:spAutoFit/>
          </a:bodyPr>
          <a:lstStyle/>
          <a:p>
            <a:endParaRPr lang="it-IT" sz="1600" dirty="0"/>
          </a:p>
        </p:txBody>
      </p:sp>
      <p:sp>
        <p:nvSpPr>
          <p:cNvPr id="7" name="Titolo 6"/>
          <p:cNvSpPr>
            <a:spLocks noGrp="1"/>
          </p:cNvSpPr>
          <p:nvPr>
            <p:ph type="title"/>
          </p:nvPr>
        </p:nvSpPr>
        <p:spPr/>
        <p:txBody>
          <a:bodyPr/>
          <a:lstStyle/>
          <a:p>
            <a:r>
              <a:rPr lang="it-IT" dirty="0" smtClean="0">
                <a:solidFill>
                  <a:schemeClr val="accent2">
                    <a:lumMod val="75000"/>
                  </a:schemeClr>
                </a:solidFill>
                <a:cs typeface="Times New Roman" pitchFamily="18" charset="0"/>
              </a:rPr>
              <a:t>Il disegno del sistema</a:t>
            </a:r>
            <a:endParaRPr lang="it-IT"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ella 6"/>
          <p:cNvGraphicFramePr>
            <a:graphicFrameLocks noGrp="1"/>
          </p:cNvGraphicFramePr>
          <p:nvPr/>
        </p:nvGraphicFramePr>
        <p:xfrm>
          <a:off x="333375" y="1453928"/>
          <a:ext cx="8229600" cy="4530048"/>
        </p:xfrm>
        <a:graphic>
          <a:graphicData uri="http://schemas.openxmlformats.org/drawingml/2006/table">
            <a:tbl>
              <a:tblPr firstRow="1" bandRow="1">
                <a:tableStyleId>{912C8C85-51F0-491E-9774-3900AFEF0FD7}</a:tableStyleId>
              </a:tblPr>
              <a:tblGrid>
                <a:gridCol w="3777522"/>
                <a:gridCol w="4452078"/>
              </a:tblGrid>
              <a:tr h="549992">
                <a:tc>
                  <a:txBody>
                    <a:bodyPr/>
                    <a:lstStyle/>
                    <a:p>
                      <a:endParaRPr lang="it-IT" dirty="0"/>
                    </a:p>
                  </a:txBody>
                  <a:tcPr anchor="ctr"/>
                </a:tc>
                <a:tc>
                  <a:txBody>
                    <a:bodyPr/>
                    <a:lstStyle/>
                    <a:p>
                      <a:r>
                        <a:rPr lang="it-IT" sz="1800" dirty="0" smtClean="0"/>
                        <a:t>OBIETTIVI</a:t>
                      </a:r>
                      <a:endParaRPr lang="it-IT" dirty="0">
                        <a:solidFill>
                          <a:schemeClr val="accent2">
                            <a:lumMod val="75000"/>
                          </a:schemeClr>
                        </a:solidFill>
                      </a:endParaRPr>
                    </a:p>
                  </a:txBody>
                  <a:tcPr anchor="ctr"/>
                </a:tc>
              </a:tr>
              <a:tr h="152215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dirty="0" smtClean="0"/>
                        <a:t>Privati</a:t>
                      </a:r>
                    </a:p>
                    <a:p>
                      <a:r>
                        <a:rPr lang="it-IT" sz="1600" dirty="0" smtClean="0"/>
                        <a:t>(cittadino/impresa) </a:t>
                      </a:r>
                      <a:endParaRPr lang="it-IT" sz="1600" dirty="0">
                        <a:solidFill>
                          <a:schemeClr val="accent2">
                            <a:lumMod val="75000"/>
                          </a:schemeClr>
                        </a:solidFill>
                      </a:endParaRPr>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it-IT" sz="1600" dirty="0" smtClean="0"/>
                        <a:t>Effettuare a distanza pagamenti alla PA equivalenti a quelli tradizionalmente operati allo sportello: correttezza dell’importo, valore liberatorio della ricevuta, avvio senza indugi del procedimento amministrativo, ecc</a:t>
                      </a:r>
                    </a:p>
                    <a:p>
                      <a:endParaRPr lang="it-IT" sz="1600" dirty="0">
                        <a:solidFill>
                          <a:schemeClr val="accent2">
                            <a:lumMod val="75000"/>
                          </a:schemeClr>
                        </a:solidFill>
                      </a:endParaRPr>
                    </a:p>
                  </a:txBody>
                  <a:tcPr/>
                </a:tc>
              </a:tr>
              <a:tr h="62725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dirty="0" smtClean="0"/>
                        <a:t>Pubblica Amministrazione</a:t>
                      </a:r>
                    </a:p>
                  </a:txBody>
                  <a:tcPr/>
                </a:tc>
                <a:tc>
                  <a:txBody>
                    <a:bodyPr/>
                    <a:lstStyle/>
                    <a:p>
                      <a:pPr marL="0" lvl="0" algn="l" defTabSz="914400" rtl="0" eaLnBrk="1" latinLnBrk="0" hangingPunct="1">
                        <a:buNone/>
                      </a:pPr>
                      <a:r>
                        <a:rPr lang="it-IT" sz="1600" kern="1200" dirty="0" smtClean="0"/>
                        <a:t>Rapidità degli incassi, rendicontazione, riconciliazione automatica </a:t>
                      </a:r>
                      <a:endParaRPr lang="it-IT" sz="1600" kern="1200" dirty="0" smtClean="0">
                        <a:solidFill>
                          <a:schemeClr val="accent2">
                            <a:lumMod val="75000"/>
                          </a:schemeClr>
                        </a:solidFill>
                        <a:latin typeface="Times New Roman" pitchFamily="18" charset="0"/>
                        <a:ea typeface="+mn-ea"/>
                        <a:cs typeface="Times New Roman" pitchFamily="18" charset="0"/>
                      </a:endParaRPr>
                    </a:p>
                  </a:txBody>
                  <a:tcPr/>
                </a:tc>
              </a:tr>
              <a:tr h="134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dirty="0" smtClean="0"/>
                        <a:t>Banche &amp; </a:t>
                      </a:r>
                      <a:r>
                        <a:rPr lang="it-IT" sz="1600" dirty="0" err="1" smtClean="0"/>
                        <a:t>Payment</a:t>
                      </a:r>
                      <a:r>
                        <a:rPr lang="it-IT" sz="1600" dirty="0" smtClean="0"/>
                        <a:t> </a:t>
                      </a:r>
                      <a:r>
                        <a:rPr lang="it-IT" sz="1600" dirty="0" err="1" smtClean="0"/>
                        <a:t>Istitutions</a:t>
                      </a:r>
                      <a:endParaRPr lang="it-IT" sz="1600" dirty="0" smtClean="0"/>
                    </a:p>
                    <a:p>
                      <a:endParaRPr lang="it-IT" sz="1600" dirty="0">
                        <a:solidFill>
                          <a:schemeClr val="accent2">
                            <a:lumMod val="75000"/>
                          </a:schemeClr>
                        </a:solidFill>
                      </a:endParaRPr>
                    </a:p>
                  </a:txBody>
                  <a:tcPr/>
                </a:tc>
                <a:tc>
                  <a:txBody>
                    <a:bodyPr/>
                    <a:lstStyle/>
                    <a:p>
                      <a:pPr lvl="0">
                        <a:buNone/>
                      </a:pPr>
                      <a:r>
                        <a:rPr lang="it-IT" sz="1600" dirty="0" smtClean="0"/>
                        <a:t>Garantire un servizio a valore aggiunto alla “propria clientela”</a:t>
                      </a:r>
                    </a:p>
                    <a:p>
                      <a:pPr lvl="0">
                        <a:buNone/>
                      </a:pPr>
                      <a:endParaRPr lang="it-IT" sz="1600" dirty="0" smtClean="0"/>
                    </a:p>
                    <a:p>
                      <a:pPr lvl="0">
                        <a:buNone/>
                      </a:pPr>
                      <a:r>
                        <a:rPr lang="it-IT" sz="1600" dirty="0" smtClean="0"/>
                        <a:t>Eliminare il contante diffondendo gli strumenti di pagamento elettronico </a:t>
                      </a:r>
                    </a:p>
                    <a:p>
                      <a:endParaRPr lang="it-IT" sz="1600" dirty="0">
                        <a:solidFill>
                          <a:schemeClr val="accent2">
                            <a:lumMod val="75000"/>
                          </a:schemeClr>
                        </a:solidFill>
                      </a:endParaRPr>
                    </a:p>
                  </a:txBody>
                  <a:tcPr/>
                </a:tc>
              </a:tr>
            </a:tbl>
          </a:graphicData>
        </a:graphic>
      </p:graphicFrame>
      <p:sp>
        <p:nvSpPr>
          <p:cNvPr id="4" name="Titolo 3"/>
          <p:cNvSpPr>
            <a:spLocks noGrp="1"/>
          </p:cNvSpPr>
          <p:nvPr>
            <p:ph type="title"/>
          </p:nvPr>
        </p:nvSpPr>
        <p:spPr/>
        <p:txBody>
          <a:bodyPr/>
          <a:lstStyle/>
          <a:p>
            <a:r>
              <a:rPr lang="it-IT" dirty="0" smtClean="0"/>
              <a:t>Approccio </a:t>
            </a:r>
            <a:r>
              <a:rPr lang="it-IT" dirty="0" err="1" smtClean="0"/>
              <a:t>win</a:t>
            </a:r>
            <a:r>
              <a:rPr lang="it-IT" dirty="0" smtClean="0"/>
              <a:t> - </a:t>
            </a:r>
            <a:r>
              <a:rPr lang="it-IT" dirty="0" err="1" smtClean="0"/>
              <a:t>win</a:t>
            </a:r>
            <a:r>
              <a:rPr lang="it-IT" dirty="0" smtClean="0"/>
              <a:t> </a:t>
            </a:r>
            <a:endParaRPr lang="it-IT"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endParaRPr lang="it-IT" dirty="0" smtClean="0"/>
          </a:p>
          <a:p>
            <a:endParaRPr lang="it-IT" dirty="0"/>
          </a:p>
        </p:txBody>
      </p:sp>
      <p:graphicFrame>
        <p:nvGraphicFramePr>
          <p:cNvPr id="4" name="Tabella 3"/>
          <p:cNvGraphicFramePr>
            <a:graphicFrameLocks noGrp="1"/>
          </p:cNvGraphicFramePr>
          <p:nvPr/>
        </p:nvGraphicFramePr>
        <p:xfrm>
          <a:off x="323851" y="1196753"/>
          <a:ext cx="8401050" cy="4733041"/>
        </p:xfrm>
        <a:graphic>
          <a:graphicData uri="http://schemas.openxmlformats.org/drawingml/2006/table">
            <a:tbl>
              <a:tblPr firstRow="1" bandRow="1">
                <a:tableStyleId>{72833802-FEF1-4C79-8D5D-14CF1EAF98D9}</a:tableStyleId>
              </a:tblPr>
              <a:tblGrid>
                <a:gridCol w="2868652"/>
                <a:gridCol w="5532398"/>
              </a:tblGrid>
              <a:tr h="608192">
                <a:tc>
                  <a:txBody>
                    <a:bodyPr/>
                    <a:lstStyle/>
                    <a:p>
                      <a:endParaRPr lang="it-IT"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800" dirty="0" smtClean="0"/>
                        <a:t>BENEFICI</a:t>
                      </a:r>
                    </a:p>
                  </a:txBody>
                  <a:tcPr anchor="ctr"/>
                </a:tc>
              </a:tr>
              <a:tr h="18535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kern="1200" dirty="0" smtClean="0"/>
                        <a:t>Privati</a:t>
                      </a:r>
                    </a:p>
                    <a:p>
                      <a:pPr marL="0" algn="l" defTabSz="914400" rtl="0" eaLnBrk="1" latinLnBrk="0" hangingPunct="1"/>
                      <a:r>
                        <a:rPr lang="it-IT" sz="1600" kern="1200" dirty="0" smtClean="0"/>
                        <a:t>(cittadino/impresa) </a:t>
                      </a:r>
                      <a:endParaRPr lang="it-IT" sz="1600" b="0" kern="1200" dirty="0">
                        <a:solidFill>
                          <a:schemeClr val="accent2">
                            <a:lumMod val="75000"/>
                          </a:schemeClr>
                        </a:solidFill>
                        <a:latin typeface="Times New Roman" pitchFamily="18" charset="0"/>
                        <a:ea typeface="+mn-ea"/>
                        <a:cs typeface="Times New Roman" pitchFamily="18" charset="0"/>
                      </a:endParaRPr>
                    </a:p>
                  </a:txBody>
                  <a:tcPr/>
                </a:tc>
                <a:tc>
                  <a:txBody>
                    <a:bodyPr/>
                    <a:lstStyle/>
                    <a:p>
                      <a:pPr marL="0" algn="l" defTabSz="914400" rtl="0" eaLnBrk="1" latinLnBrk="0" hangingPunct="1">
                        <a:spcBef>
                          <a:spcPts val="600"/>
                        </a:spcBef>
                        <a:buFont typeface="Wingdings" pitchFamily="2" charset="2"/>
                        <a:buNone/>
                      </a:pPr>
                      <a:r>
                        <a:rPr lang="it-IT" sz="1600" kern="1200" dirty="0" smtClean="0"/>
                        <a:t>Disporre pagamenti in modalità elettronica utilizzando:</a:t>
                      </a:r>
                    </a:p>
                    <a:p>
                      <a:pPr marL="450850" lvl="2" indent="-273050" algn="l" defTabSz="914400" rtl="0" eaLnBrk="1" latinLnBrk="0" hangingPunct="1">
                        <a:spcBef>
                          <a:spcPts val="600"/>
                        </a:spcBef>
                        <a:buFont typeface="Arial" pitchFamily="34" charset="0"/>
                        <a:buChar char="•"/>
                      </a:pPr>
                      <a:r>
                        <a:rPr lang="it-IT" sz="1400" kern="1200" dirty="0" smtClean="0"/>
                        <a:t>ogni possibile strumento (carte di pagamento, bonifici, addebiti diretti, contante)</a:t>
                      </a:r>
                    </a:p>
                    <a:p>
                      <a:pPr marL="450850" lvl="2" indent="-273050" algn="l" defTabSz="914400" rtl="0" eaLnBrk="1" latinLnBrk="0" hangingPunct="1">
                        <a:spcBef>
                          <a:spcPts val="600"/>
                        </a:spcBef>
                        <a:buFont typeface="Arial" pitchFamily="34" charset="0"/>
                        <a:buChar char="•"/>
                      </a:pPr>
                      <a:r>
                        <a:rPr lang="it-IT" sz="1400" kern="1200" dirty="0" smtClean="0"/>
                        <a:t>ogni possibile canale (anche, PI, IMEL, Posta, dealer, GDO, </a:t>
                      </a:r>
                      <a:r>
                        <a:rPr lang="it-IT" sz="1400" kern="1200" dirty="0" err="1" smtClean="0"/>
                        <a:t>etc</a:t>
                      </a:r>
                      <a:r>
                        <a:rPr lang="it-IT" sz="1400" kern="1200" dirty="0" smtClean="0"/>
                        <a:t>)</a:t>
                      </a:r>
                    </a:p>
                    <a:p>
                      <a:pPr marL="0" marR="0" lvl="1" indent="0" algn="l" defTabSz="914400" rtl="0" eaLnBrk="1" fontAlgn="auto" latinLnBrk="0" hangingPunct="1">
                        <a:lnSpc>
                          <a:spcPct val="100000"/>
                        </a:lnSpc>
                        <a:spcBef>
                          <a:spcPts val="600"/>
                        </a:spcBef>
                        <a:spcAft>
                          <a:spcPts val="600"/>
                        </a:spcAft>
                        <a:buClrTx/>
                        <a:buSzTx/>
                        <a:buFontTx/>
                        <a:buNone/>
                        <a:tabLst/>
                        <a:defRPr/>
                      </a:pPr>
                      <a:r>
                        <a:rPr lang="it-IT" sz="1600" kern="1200" dirty="0" smtClean="0"/>
                        <a:t>Probabile abbattimento dei costi di commissione</a:t>
                      </a:r>
                    </a:p>
                  </a:txBody>
                  <a:tcPr/>
                </a:tc>
              </a:tr>
              <a:tr h="109208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kern="1200" dirty="0" smtClean="0"/>
                        <a:t>Pubblica</a:t>
                      </a:r>
                      <a:r>
                        <a:rPr lang="it-IT" sz="1600" kern="1200" baseline="0" dirty="0" smtClean="0"/>
                        <a:t> Amministrazione</a:t>
                      </a:r>
                      <a:endParaRPr lang="it-IT" sz="1600" kern="1200" dirty="0" smtClean="0"/>
                    </a:p>
                    <a:p>
                      <a:pPr marL="0" algn="l" defTabSz="914400" rtl="0" eaLnBrk="1" latinLnBrk="0" hangingPunct="1"/>
                      <a:endParaRPr lang="it-IT" sz="1600" b="0" kern="1200" dirty="0">
                        <a:solidFill>
                          <a:schemeClr val="accent2">
                            <a:lumMod val="75000"/>
                          </a:schemeClr>
                        </a:solidFill>
                        <a:latin typeface="Times New Roman" pitchFamily="18" charset="0"/>
                        <a:ea typeface="+mn-ea"/>
                        <a:cs typeface="Times New Roman" pitchFamily="18" charset="0"/>
                      </a:endParaRPr>
                    </a:p>
                  </a:txBody>
                  <a:tcPr/>
                </a:tc>
                <a:tc>
                  <a:txBody>
                    <a:bodyPr/>
                    <a:lstStyle/>
                    <a:p>
                      <a:pPr marL="0" lvl="0" indent="-368300" algn="l" defTabSz="914400" rtl="0" eaLnBrk="1" latinLnBrk="0" hangingPunct="1">
                        <a:spcBef>
                          <a:spcPts val="600"/>
                        </a:spcBef>
                        <a:spcAft>
                          <a:spcPts val="600"/>
                        </a:spcAft>
                        <a:buNone/>
                      </a:pPr>
                      <a:r>
                        <a:rPr lang="it-IT" sz="1600" kern="1200" dirty="0" smtClean="0"/>
                        <a:t>Standardizzazione delle Procedure </a:t>
                      </a:r>
                    </a:p>
                    <a:p>
                      <a:pPr marL="0" lvl="0" indent="-368300" algn="l" defTabSz="914400" rtl="0" eaLnBrk="1" latinLnBrk="0" hangingPunct="1">
                        <a:spcBef>
                          <a:spcPts val="600"/>
                        </a:spcBef>
                        <a:spcAft>
                          <a:spcPts val="600"/>
                        </a:spcAft>
                        <a:buNone/>
                      </a:pPr>
                      <a:r>
                        <a:rPr lang="it-IT" sz="1600" kern="1200" dirty="0" smtClean="0"/>
                        <a:t>Abbattimento dei costi di esercizio</a:t>
                      </a:r>
                    </a:p>
                    <a:p>
                      <a:pPr marL="0" lvl="0" indent="-368300" algn="l" defTabSz="914400" rtl="0" eaLnBrk="1" latinLnBrk="0" hangingPunct="1">
                        <a:spcBef>
                          <a:spcPts val="600"/>
                        </a:spcBef>
                        <a:spcAft>
                          <a:spcPts val="600"/>
                        </a:spcAft>
                        <a:buNone/>
                      </a:pPr>
                      <a:r>
                        <a:rPr lang="it-IT" sz="1600" kern="1200" dirty="0" smtClean="0"/>
                        <a:t>Maggiore facilità di accesso ai servizi</a:t>
                      </a:r>
                      <a:endParaRPr lang="it-IT" sz="1600" b="0" kern="1200" dirty="0" smtClean="0">
                        <a:solidFill>
                          <a:schemeClr val="accent2">
                            <a:lumMod val="75000"/>
                          </a:schemeClr>
                        </a:solidFill>
                        <a:latin typeface="Times New Roman" pitchFamily="18" charset="0"/>
                        <a:ea typeface="+mn-ea"/>
                        <a:cs typeface="Times New Roman" pitchFamily="18" charset="0"/>
                      </a:endParaRPr>
                    </a:p>
                  </a:txBody>
                  <a:tcPr/>
                </a:tc>
              </a:tr>
              <a:tr h="109208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600" kern="1200" dirty="0" smtClean="0"/>
                        <a:t>Banche &amp; </a:t>
                      </a:r>
                      <a:r>
                        <a:rPr lang="it-IT" sz="1600" kern="1200" dirty="0" err="1" smtClean="0"/>
                        <a:t>Payment</a:t>
                      </a:r>
                      <a:r>
                        <a:rPr lang="it-IT" sz="1600" kern="1200" dirty="0" smtClean="0"/>
                        <a:t> </a:t>
                      </a:r>
                      <a:r>
                        <a:rPr lang="it-IT" sz="1600" kern="1200" dirty="0" err="1" smtClean="0"/>
                        <a:t>Istitutions</a:t>
                      </a:r>
                      <a:endParaRPr lang="it-IT" sz="1600" kern="1200" dirty="0" smtClean="0"/>
                    </a:p>
                  </a:txBody>
                  <a:tcPr/>
                </a:tc>
                <a:tc>
                  <a:txBody>
                    <a:bodyPr/>
                    <a:lstStyle/>
                    <a:p>
                      <a:pPr marL="0" marR="0" lvl="1" indent="0" algn="l" defTabSz="914400" rtl="0" eaLnBrk="1" fontAlgn="auto" latinLnBrk="0" hangingPunct="1">
                        <a:lnSpc>
                          <a:spcPct val="100000"/>
                        </a:lnSpc>
                        <a:spcBef>
                          <a:spcPts val="600"/>
                        </a:spcBef>
                        <a:spcAft>
                          <a:spcPts val="600"/>
                        </a:spcAft>
                        <a:buClrTx/>
                        <a:buSzTx/>
                        <a:buFontTx/>
                        <a:buNone/>
                        <a:tabLst/>
                        <a:defRPr/>
                      </a:pPr>
                      <a:r>
                        <a:rPr lang="it-IT" sz="1600" kern="1200" dirty="0" smtClean="0"/>
                        <a:t>Aumentare il proprio volume d’affari</a:t>
                      </a:r>
                    </a:p>
                    <a:p>
                      <a:pPr marL="0" marR="0" lvl="1" indent="0" algn="l" defTabSz="914400" rtl="0" eaLnBrk="1" fontAlgn="auto" latinLnBrk="0" hangingPunct="1">
                        <a:lnSpc>
                          <a:spcPct val="100000"/>
                        </a:lnSpc>
                        <a:spcBef>
                          <a:spcPts val="600"/>
                        </a:spcBef>
                        <a:spcAft>
                          <a:spcPts val="600"/>
                        </a:spcAft>
                        <a:buClrTx/>
                        <a:buSzTx/>
                        <a:buFontTx/>
                        <a:buNone/>
                        <a:tabLst/>
                        <a:defRPr/>
                      </a:pPr>
                      <a:r>
                        <a:rPr lang="it-IT" sz="1600" kern="1200" dirty="0" smtClean="0"/>
                        <a:t>Riduzione dei costi delle operazioni a favore delle PA </a:t>
                      </a:r>
                      <a:endParaRPr lang="it-IT" sz="1600" b="0" kern="1200" dirty="0" smtClean="0">
                        <a:solidFill>
                          <a:schemeClr val="accent2">
                            <a:lumMod val="75000"/>
                          </a:schemeClr>
                        </a:solidFill>
                        <a:latin typeface="Times New Roman" pitchFamily="18" charset="0"/>
                        <a:ea typeface="+mn-ea"/>
                        <a:cs typeface="Times New Roman" pitchFamily="18" charset="0"/>
                      </a:endParaRPr>
                    </a:p>
                  </a:txBody>
                  <a:tcPr/>
                </a:tc>
              </a:tr>
            </a:tbl>
          </a:graphicData>
        </a:graphic>
      </p:graphicFrame>
      <p:sp>
        <p:nvSpPr>
          <p:cNvPr id="7" name="Titolo 3"/>
          <p:cNvSpPr txBox="1">
            <a:spLocks/>
          </p:cNvSpPr>
          <p:nvPr/>
        </p:nvSpPr>
        <p:spPr bwMode="auto">
          <a:xfrm>
            <a:off x="2560784" y="251750"/>
            <a:ext cx="6120000" cy="828675"/>
          </a:xfrm>
          <a:prstGeom prst="rect">
            <a:avLst/>
          </a:prstGeom>
          <a:noFill/>
          <a:ln w="9525">
            <a:noFill/>
            <a:miter lim="800000"/>
            <a:headEnd/>
            <a:tailEnd/>
          </a:ln>
        </p:spPr>
        <p:txBody>
          <a:bodyPr vert="horz" wrap="square" lIns="91436" tIns="45718" rIns="91436" bIns="45718"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chemeClr val="accent2"/>
                </a:solidFill>
                <a:effectLst/>
                <a:uLnTx/>
                <a:uFillTx/>
                <a:latin typeface="Verdana" pitchFamily="34" charset="0"/>
                <a:ea typeface="+mj-ea"/>
                <a:cs typeface="+mj-cs"/>
              </a:rPr>
              <a:t>Approccio </a:t>
            </a:r>
            <a:r>
              <a:rPr kumimoji="0" lang="it-IT" sz="2800" b="1" i="0" u="none" strike="noStrike" kern="0" cap="none" spc="0" normalizeH="0" baseline="0" noProof="0" dirty="0" err="1" smtClean="0">
                <a:ln>
                  <a:noFill/>
                </a:ln>
                <a:solidFill>
                  <a:schemeClr val="accent2"/>
                </a:solidFill>
                <a:effectLst/>
                <a:uLnTx/>
                <a:uFillTx/>
                <a:latin typeface="Verdana" pitchFamily="34" charset="0"/>
                <a:ea typeface="+mj-ea"/>
                <a:cs typeface="+mj-cs"/>
              </a:rPr>
              <a:t>win</a:t>
            </a:r>
            <a:r>
              <a:rPr kumimoji="0" lang="it-IT" sz="2800" b="1" i="0" u="none" strike="noStrike" kern="0" cap="none" spc="0" normalizeH="0" baseline="0" noProof="0" dirty="0" smtClean="0">
                <a:ln>
                  <a:noFill/>
                </a:ln>
                <a:solidFill>
                  <a:schemeClr val="accent2"/>
                </a:solidFill>
                <a:effectLst/>
                <a:uLnTx/>
                <a:uFillTx/>
                <a:latin typeface="Verdana" pitchFamily="34" charset="0"/>
                <a:ea typeface="+mj-ea"/>
                <a:cs typeface="+mj-cs"/>
              </a:rPr>
              <a:t> – </a:t>
            </a:r>
            <a:r>
              <a:rPr kumimoji="0" lang="it-IT" sz="2800" b="1" i="0" u="none" strike="noStrike" kern="0" cap="none" spc="0" normalizeH="0" baseline="0" noProof="0" dirty="0" err="1" smtClean="0">
                <a:ln>
                  <a:noFill/>
                </a:ln>
                <a:solidFill>
                  <a:schemeClr val="accent2"/>
                </a:solidFill>
                <a:effectLst/>
                <a:uLnTx/>
                <a:uFillTx/>
                <a:latin typeface="Verdana" pitchFamily="34" charset="0"/>
                <a:ea typeface="+mj-ea"/>
                <a:cs typeface="+mj-cs"/>
              </a:rPr>
              <a:t>win</a:t>
            </a:r>
            <a:r>
              <a:rPr kumimoji="0" lang="it-IT" sz="2800" b="1" i="0" u="none" strike="noStrike" kern="0" cap="none" spc="0" normalizeH="0" baseline="0" noProof="0" dirty="0" smtClean="0">
                <a:ln>
                  <a:noFill/>
                </a:ln>
                <a:solidFill>
                  <a:schemeClr val="accent2"/>
                </a:solidFill>
                <a:effectLst/>
                <a:uLnTx/>
                <a:uFillTx/>
                <a:latin typeface="Verdana" pitchFamily="34" charset="0"/>
                <a:ea typeface="+mj-ea"/>
                <a:cs typeface="+mj-cs"/>
              </a:rPr>
              <a:t> </a:t>
            </a:r>
            <a:endParaRPr kumimoji="0" lang="it-IT" sz="2800" b="1" i="0" u="none" strike="noStrike" kern="0" cap="none" spc="0" normalizeH="0" baseline="0" noProof="0" dirty="0">
              <a:ln>
                <a:noFill/>
              </a:ln>
              <a:solidFill>
                <a:schemeClr val="accent2"/>
              </a:solidFill>
              <a:effectLst/>
              <a:uLnTx/>
              <a:uFillTx/>
              <a:latin typeface="Verdana" pitchFamily="34" charset="0"/>
              <a:ea typeface="+mj-ea"/>
              <a:cs typeface="+mj-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Il Modello</a:t>
            </a:r>
            <a:endParaRPr lang="it-IT" dirty="0"/>
          </a:p>
        </p:txBody>
      </p:sp>
      <p:sp>
        <p:nvSpPr>
          <p:cNvPr id="6" name="Segnaposto contenuto 5"/>
          <p:cNvSpPr>
            <a:spLocks noGrp="1"/>
          </p:cNvSpPr>
          <p:nvPr>
            <p:ph idx="1"/>
          </p:nvPr>
        </p:nvSpPr>
        <p:spPr>
          <a:xfrm>
            <a:off x="465138" y="1076188"/>
            <a:ext cx="8267700" cy="4920858"/>
          </a:xfrm>
        </p:spPr>
        <p:txBody>
          <a:bodyPr/>
          <a:lstStyle/>
          <a:p>
            <a:pPr marL="0" indent="0">
              <a:buNone/>
            </a:pPr>
            <a:r>
              <a:rPr lang="it-IT" sz="2200" dirty="0" smtClean="0"/>
              <a:t>Rappresenta un “ecosistema” dove operano in “rete” tutti gli attori in regime di “cooperazione competitiva” e mira a: </a:t>
            </a:r>
          </a:p>
          <a:p>
            <a:pPr>
              <a:spcBef>
                <a:spcPts val="600"/>
              </a:spcBef>
              <a:spcAft>
                <a:spcPts val="0"/>
              </a:spcAft>
            </a:pPr>
            <a:r>
              <a:rPr lang="it-IT" dirty="0" smtClean="0"/>
              <a:t>mettere al centro il cittadino/impresa</a:t>
            </a:r>
          </a:p>
          <a:p>
            <a:pPr>
              <a:spcBef>
                <a:spcPts val="600"/>
              </a:spcBef>
              <a:spcAft>
                <a:spcPts val="0"/>
              </a:spcAft>
            </a:pPr>
            <a:r>
              <a:rPr lang="it-IT" dirty="0" smtClean="0"/>
              <a:t>consentire al cittadino/impresa di scegliere dove disporre il pagamento</a:t>
            </a:r>
          </a:p>
          <a:p>
            <a:pPr>
              <a:spcBef>
                <a:spcPts val="600"/>
              </a:spcBef>
              <a:spcAft>
                <a:spcPts val="0"/>
              </a:spcAft>
            </a:pPr>
            <a:r>
              <a:rPr lang="it-IT" dirty="0" smtClean="0"/>
              <a:t>garantire condizioni di piena trasparenza, concorrenza e sostanziale parità di condizioni tra i partecipanti</a:t>
            </a:r>
          </a:p>
          <a:p>
            <a:pPr>
              <a:spcBef>
                <a:spcPts val="600"/>
              </a:spcBef>
              <a:spcAft>
                <a:spcPts val="0"/>
              </a:spcAft>
            </a:pPr>
            <a:r>
              <a:rPr lang="it-IT" dirty="0" smtClean="0"/>
              <a:t>offrire i servizi e i canali di pagamento oggi utilizzati per qualunque altro settore </a:t>
            </a:r>
          </a:p>
          <a:p>
            <a:pPr>
              <a:spcBef>
                <a:spcPts val="600"/>
              </a:spcBef>
              <a:spcAft>
                <a:spcPts val="0"/>
              </a:spcAft>
            </a:pPr>
            <a:r>
              <a:rPr lang="it-IT" dirty="0" smtClean="0"/>
              <a:t>fornire uniformità e standard di colloquio tra gli attori coinvolti</a:t>
            </a:r>
          </a:p>
          <a:p>
            <a:pPr>
              <a:spcBef>
                <a:spcPts val="600"/>
              </a:spcBef>
              <a:spcAft>
                <a:spcPts val="0"/>
              </a:spcAft>
            </a:pPr>
            <a:r>
              <a:rPr lang="it-IT" dirty="0" smtClean="0"/>
              <a:t>creare infrastrutture abilitanti a generare un colloquio end </a:t>
            </a:r>
            <a:r>
              <a:rPr lang="it-IT" dirty="0" err="1" smtClean="0"/>
              <a:t>to</a:t>
            </a:r>
            <a:r>
              <a:rPr lang="it-IT" dirty="0" smtClean="0"/>
              <a:t> end in regime di piena sicurezza</a:t>
            </a:r>
          </a:p>
          <a:p>
            <a:endParaRPr lang="it-IT"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L’Architettura</a:t>
            </a:r>
            <a:endParaRPr lang="it-IT" dirty="0"/>
          </a:p>
        </p:txBody>
      </p:sp>
      <p:pic>
        <p:nvPicPr>
          <p:cNvPr id="4" name="Picture 2"/>
          <p:cNvPicPr>
            <a:picLocks noChangeAspect="1" noChangeArrowheads="1"/>
          </p:cNvPicPr>
          <p:nvPr/>
        </p:nvPicPr>
        <p:blipFill>
          <a:blip r:embed="rId2" cstate="print"/>
          <a:srcRect/>
          <a:stretch>
            <a:fillRect/>
          </a:stretch>
        </p:blipFill>
        <p:spPr bwMode="auto">
          <a:xfrm>
            <a:off x="977325" y="1149453"/>
            <a:ext cx="7323030" cy="506134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Il Nodo dei Pagamenti-SPC </a:t>
            </a:r>
            <a:endParaRPr lang="it-IT" dirty="0"/>
          </a:p>
        </p:txBody>
      </p:sp>
      <p:sp>
        <p:nvSpPr>
          <p:cNvPr id="5" name="Segnaposto contenuto 4"/>
          <p:cNvSpPr>
            <a:spLocks noGrp="1"/>
          </p:cNvSpPr>
          <p:nvPr>
            <p:ph idx="1"/>
          </p:nvPr>
        </p:nvSpPr>
        <p:spPr>
          <a:xfrm>
            <a:off x="465138" y="1136371"/>
            <a:ext cx="8267700" cy="5106774"/>
          </a:xfrm>
        </p:spPr>
        <p:txBody>
          <a:bodyPr/>
          <a:lstStyle/>
          <a:p>
            <a:pPr marL="0" lvl="1" indent="0">
              <a:buNone/>
            </a:pPr>
            <a:r>
              <a:rPr lang="it-IT" dirty="0" smtClean="0"/>
              <a:t>L’infrastruttura prevista dall’art. 81, comma 2-bis del CAD costituita dall’insieme delle regole, degli standard e delle dotazioni (tecniche, organizzative, gestionali) necessarie per consentire il pagamento da parte dei soggetti interessati verso la PA ed ha l’obiettivo di:</a:t>
            </a:r>
          </a:p>
          <a:p>
            <a:pPr marL="742950" lvl="2" indent="-342900">
              <a:spcBef>
                <a:spcPts val="600"/>
              </a:spcBef>
              <a:buBlip>
                <a:blip r:embed="rId2"/>
              </a:buBlip>
            </a:pPr>
            <a:r>
              <a:rPr lang="it-IT" sz="1800" dirty="0" smtClean="0"/>
              <a:t>semplificare il colloquio tra PA, utenti privati e mondo finanziario</a:t>
            </a:r>
          </a:p>
          <a:p>
            <a:pPr marL="742950" lvl="2" indent="-342900">
              <a:spcBef>
                <a:spcPts val="600"/>
              </a:spcBef>
              <a:buBlip>
                <a:blip r:embed="rId2"/>
              </a:buBlip>
            </a:pPr>
            <a:r>
              <a:rPr lang="it-IT" sz="1800" dirty="0" smtClean="0"/>
              <a:t>ridurre i costi dell’attuale sistema dei pagamenti</a:t>
            </a:r>
          </a:p>
          <a:p>
            <a:pPr marL="742950" lvl="2" indent="-342900">
              <a:spcBef>
                <a:spcPts val="600"/>
              </a:spcBef>
              <a:buBlip>
                <a:blip r:embed="rId2"/>
              </a:buBlip>
            </a:pPr>
            <a:r>
              <a:rPr lang="it-IT" sz="1800" dirty="0" smtClean="0"/>
              <a:t>completare quanto già realizzato nell’attuale sistema SIPA per la gestione dei pagamenti dello Stato verso i privati</a:t>
            </a:r>
          </a:p>
          <a:p>
            <a:pPr marL="342900" lvl="1" indent="-342900">
              <a:buNone/>
            </a:pPr>
            <a:r>
              <a:rPr lang="it-IT" dirty="0" smtClean="0"/>
              <a:t>Consente inoltre di </a:t>
            </a:r>
          </a:p>
          <a:p>
            <a:pPr marL="742950" lvl="2" indent="-342900">
              <a:spcBef>
                <a:spcPts val="600"/>
              </a:spcBef>
              <a:buBlip>
                <a:blip r:embed="rId2"/>
              </a:buBlip>
            </a:pPr>
            <a:r>
              <a:rPr lang="it-IT" sz="1800" dirty="0" smtClean="0"/>
              <a:t>implementare i modelli del processo di pagamento a favore delle PA</a:t>
            </a:r>
          </a:p>
          <a:p>
            <a:pPr marL="742950" lvl="2" indent="-342900">
              <a:spcBef>
                <a:spcPts val="600"/>
              </a:spcBef>
              <a:buBlip>
                <a:blip r:embed="rId2"/>
              </a:buBlip>
            </a:pPr>
            <a:r>
              <a:rPr lang="it-IT" sz="1800" dirty="0" smtClean="0"/>
              <a:t>Fornire strumenti tecnologici a fattor comune per la connessione da </a:t>
            </a:r>
            <a:r>
              <a:rPr lang="it-IT" sz="1800" dirty="0" err="1" smtClean="0"/>
              <a:t>molti-a-molti</a:t>
            </a:r>
            <a:endParaRPr lang="it-IT" sz="18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2"/>
          <p:cNvSpPr txBox="1">
            <a:spLocks/>
          </p:cNvSpPr>
          <p:nvPr/>
        </p:nvSpPr>
        <p:spPr>
          <a:xfrm>
            <a:off x="465138" y="1198605"/>
            <a:ext cx="8267700" cy="4979773"/>
          </a:xfrm>
          <a:prstGeom prst="rect">
            <a:avLst/>
          </a:prstGeom>
        </p:spPr>
        <p:txBody>
          <a:bodyPr>
            <a:noAutofit/>
          </a:bodyPr>
          <a:lstStyle/>
          <a:p>
            <a:pPr marL="742950" marR="0" lvl="2" indent="-342900" algn="l" defTabSz="914400" rtl="0" eaLnBrk="0" fontAlgn="base" latinLnBrk="0" hangingPunct="0">
              <a:lnSpc>
                <a:spcPct val="100000"/>
              </a:lnSpc>
              <a:spcBef>
                <a:spcPts val="600"/>
              </a:spcBef>
              <a:spcAft>
                <a:spcPct val="0"/>
              </a:spcAft>
              <a:buClrTx/>
              <a:buSzTx/>
              <a:buFontTx/>
              <a:buBlip>
                <a:blip r:embed="rId2"/>
              </a:buBlip>
              <a:tabLst/>
              <a:defRPr/>
            </a:pPr>
            <a:r>
              <a:rPr kumimoji="0" lang="it-IT" sz="2000" b="0" i="0" u="none" strike="noStrike" kern="0" cap="none" spc="0" normalizeH="0" baseline="0" noProof="0" dirty="0" smtClean="0">
                <a:ln>
                  <a:noFill/>
                </a:ln>
                <a:solidFill>
                  <a:schemeClr val="accent2"/>
                </a:solidFill>
                <a:effectLst/>
                <a:uLnTx/>
                <a:uFillTx/>
                <a:latin typeface="Verdana" pitchFamily="34" charset="0"/>
              </a:rPr>
              <a:t>Il sistema prevede, in attuazione della PSD e dell’articolo 5 del CAD,  regole univoche e uniformi per il riversamento delle somme dovute sui conti di tesoreria dell’amministrazione  per tutti i PSP collegati al sistema. Il tesoriere è beneficiario passivo di tale automazione e pertanto nulla cambia nei suoi confronti.</a:t>
            </a:r>
          </a:p>
          <a:p>
            <a:pPr marL="742950" marR="0" lvl="2" indent="-342900" algn="l" defTabSz="914400" rtl="0" eaLnBrk="0" fontAlgn="base" latinLnBrk="0" hangingPunct="0">
              <a:lnSpc>
                <a:spcPct val="100000"/>
              </a:lnSpc>
              <a:spcBef>
                <a:spcPts val="600"/>
              </a:spcBef>
              <a:spcAft>
                <a:spcPct val="0"/>
              </a:spcAft>
              <a:buClrTx/>
              <a:buSzTx/>
              <a:buFontTx/>
              <a:buBlip>
                <a:blip r:embed="rId2"/>
              </a:buBlip>
              <a:tabLst/>
              <a:defRPr/>
            </a:pPr>
            <a:r>
              <a:rPr kumimoji="0" lang="it-IT" sz="2000" b="0" i="0" u="none" strike="noStrike" kern="0" cap="none" spc="0" normalizeH="0" baseline="0" noProof="0" dirty="0" smtClean="0">
                <a:ln>
                  <a:noFill/>
                </a:ln>
                <a:solidFill>
                  <a:schemeClr val="accent2"/>
                </a:solidFill>
                <a:effectLst/>
                <a:uLnTx/>
                <a:uFillTx/>
                <a:latin typeface="Verdana" pitchFamily="34" charset="0"/>
              </a:rPr>
              <a:t>Il sistema prevede che il prestatore di pagamento esponga le tariffe standard per ogni singolo servizio di pagamento che mette a disposizioni dei cittadini (sia per i propri clienti che per i clienti occasionali) </a:t>
            </a:r>
          </a:p>
          <a:p>
            <a:pPr marL="742950" lvl="2" indent="-342900" eaLnBrk="0" hangingPunct="0">
              <a:spcBef>
                <a:spcPts val="600"/>
              </a:spcBef>
              <a:buBlip>
                <a:blip r:embed="rId2"/>
              </a:buBlip>
            </a:pPr>
            <a:r>
              <a:rPr kumimoji="0" lang="it-IT" sz="2000" b="0" i="0" u="none" strike="noStrike" kern="0" cap="none" spc="0" normalizeH="0" baseline="0" noProof="0" dirty="0" smtClean="0">
                <a:ln>
                  <a:noFill/>
                </a:ln>
                <a:solidFill>
                  <a:schemeClr val="accent2"/>
                </a:solidFill>
                <a:effectLst/>
                <a:uLnTx/>
                <a:uFillTx/>
                <a:latin typeface="Verdana" pitchFamily="34" charset="0"/>
              </a:rPr>
              <a:t>Il PSP mette a disposizione del proprio cliente tutti i servizi di pagamento anche quelli più innovativi quale carte di credito (assumendo in tale caso il ruolo </a:t>
            </a:r>
            <a:r>
              <a:rPr lang="it-IT" sz="2000" b="0" kern="0" dirty="0" smtClean="0"/>
              <a:t>di </a:t>
            </a:r>
            <a:r>
              <a:rPr lang="it-IT" sz="2000" b="0" kern="0" dirty="0" err="1" smtClean="0"/>
              <a:t>merchant</a:t>
            </a:r>
            <a:r>
              <a:rPr lang="it-IT" sz="2000" b="0" kern="0" dirty="0" smtClean="0"/>
              <a:t>), mobile </a:t>
            </a:r>
            <a:r>
              <a:rPr lang="it-IT" sz="2000" b="0" kern="0" dirty="0" err="1" smtClean="0"/>
              <a:t>payment</a:t>
            </a:r>
            <a:r>
              <a:rPr lang="it-IT" sz="2000" b="0" kern="0" dirty="0" smtClean="0"/>
              <a:t> , ecc</a:t>
            </a:r>
            <a:endParaRPr kumimoji="0" lang="it-IT" sz="2000" b="0" i="0" u="none" strike="noStrike" kern="0" cap="none" spc="0" normalizeH="0" baseline="0" noProof="0" dirty="0" smtClean="0">
              <a:ln>
                <a:noFill/>
              </a:ln>
              <a:solidFill>
                <a:schemeClr val="accent2"/>
              </a:solidFill>
              <a:effectLst/>
              <a:uLnTx/>
              <a:uFillTx/>
              <a:latin typeface="Verdana" pitchFamily="34" charset="0"/>
            </a:endParaRPr>
          </a:p>
        </p:txBody>
      </p:sp>
      <p:sp>
        <p:nvSpPr>
          <p:cNvPr id="3" name="Titolo 1"/>
          <p:cNvSpPr txBox="1">
            <a:spLocks/>
          </p:cNvSpPr>
          <p:nvPr/>
        </p:nvSpPr>
        <p:spPr>
          <a:xfrm>
            <a:off x="2570205" y="316975"/>
            <a:ext cx="6573795" cy="689380"/>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400" b="1" i="0" u="none" strike="noStrike" kern="0" cap="none" spc="0" normalizeH="0" baseline="0" noProof="0" dirty="0" smtClean="0">
                <a:ln>
                  <a:noFill/>
                </a:ln>
                <a:solidFill>
                  <a:schemeClr val="accent2"/>
                </a:solidFill>
                <a:effectLst/>
                <a:uLnTx/>
                <a:uFillTx/>
                <a:latin typeface="Verdana" pitchFamily="34" charset="0"/>
                <a:ea typeface="+mj-ea"/>
                <a:cs typeface="+mj-cs"/>
              </a:rPr>
              <a:t>  Strumenti di pagamento offerti</a:t>
            </a:r>
            <a:endParaRPr kumimoji="0" lang="it-IT" sz="2400" b="1" i="0" u="none" strike="noStrike" kern="0" cap="none" spc="0" normalizeH="0" baseline="0" noProof="0" dirty="0">
              <a:ln>
                <a:noFill/>
              </a:ln>
              <a:solidFill>
                <a:schemeClr val="accent2"/>
              </a:solidFill>
              <a:effectLst/>
              <a:uLnTx/>
              <a:uFillTx/>
              <a:latin typeface="Verdana" pitchFamily="34" charset="0"/>
              <a:ea typeface="+mj-ea"/>
              <a:cs typeface="+mj-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txBox="1">
            <a:spLocks/>
          </p:cNvSpPr>
          <p:nvPr/>
        </p:nvSpPr>
        <p:spPr>
          <a:xfrm>
            <a:off x="2570205" y="333633"/>
            <a:ext cx="6232601" cy="689380"/>
          </a:xfrm>
          <a:prstGeom prst="rect">
            <a:avLst/>
          </a:prstGeom>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400" b="1" i="0" u="none" strike="noStrike" kern="0" cap="none" spc="0" normalizeH="0" baseline="0" noProof="0" dirty="0" smtClean="0">
                <a:ln>
                  <a:noFill/>
                </a:ln>
                <a:solidFill>
                  <a:schemeClr val="accent2"/>
                </a:solidFill>
                <a:effectLst/>
                <a:uLnTx/>
                <a:uFillTx/>
                <a:latin typeface="Verdana" pitchFamily="34" charset="0"/>
                <a:ea typeface="+mj-ea"/>
                <a:cs typeface="+mj-cs"/>
              </a:rPr>
              <a:t>Modello di erogazione dei servizi</a:t>
            </a:r>
            <a:endParaRPr kumimoji="0" lang="it-IT" sz="2400" b="1" i="0" u="none" strike="noStrike" kern="0" cap="none" spc="0" normalizeH="0" baseline="0" noProof="0" dirty="0">
              <a:ln>
                <a:noFill/>
              </a:ln>
              <a:solidFill>
                <a:schemeClr val="accent2"/>
              </a:solidFill>
              <a:effectLst/>
              <a:uLnTx/>
              <a:uFillTx/>
              <a:latin typeface="Verdana" pitchFamily="34" charset="0"/>
              <a:ea typeface="+mj-ea"/>
              <a:cs typeface="+mj-cs"/>
            </a:endParaRPr>
          </a:p>
        </p:txBody>
      </p:sp>
      <p:sp>
        <p:nvSpPr>
          <p:cNvPr id="3" name="Segnaposto contenuto 2"/>
          <p:cNvSpPr txBox="1">
            <a:spLocks/>
          </p:cNvSpPr>
          <p:nvPr/>
        </p:nvSpPr>
        <p:spPr>
          <a:xfrm>
            <a:off x="465138" y="1198605"/>
            <a:ext cx="8267700" cy="4979773"/>
          </a:xfrm>
          <a:prstGeom prst="rect">
            <a:avLst/>
          </a:prstGeom>
        </p:spPr>
        <p:txBody>
          <a:bodyPr>
            <a:noAutofit/>
          </a:bodyPr>
          <a:lstStyle/>
          <a:p>
            <a:pPr marL="742950" marR="0" lvl="2" indent="-342900" algn="l" defTabSz="914400" rtl="0" eaLnBrk="0" fontAlgn="base" latinLnBrk="0" hangingPunct="0">
              <a:lnSpc>
                <a:spcPct val="100000"/>
              </a:lnSpc>
              <a:spcBef>
                <a:spcPts val="600"/>
              </a:spcBef>
              <a:spcAft>
                <a:spcPct val="0"/>
              </a:spcAft>
              <a:buClrTx/>
              <a:buSzTx/>
              <a:buFontTx/>
              <a:buBlip>
                <a:blip r:embed="rId2"/>
              </a:buBlip>
              <a:tabLst/>
              <a:defRPr/>
            </a:pPr>
            <a:r>
              <a:rPr kumimoji="0" lang="it-IT" sz="2000" b="0" i="0" u="none" strike="noStrike" kern="0" cap="none" spc="0" normalizeH="0" baseline="0" noProof="0" dirty="0" smtClean="0">
                <a:ln>
                  <a:noFill/>
                </a:ln>
                <a:solidFill>
                  <a:schemeClr val="accent2"/>
                </a:solidFill>
                <a:effectLst/>
                <a:uLnTx/>
                <a:uFillTx/>
                <a:latin typeface="Verdana" pitchFamily="34" charset="0"/>
              </a:rPr>
              <a:t>L’operazione avviene in regime di piena concorrenza, addebitata interamente al cittadino. Tuttavia se il cittadino sceglie il PSP sui cui gestisce il proprio conto o che ha emesso la sua carta consente al Prestatore di azzerare le commissioni interbancarie e le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interchange</a:t>
            </a:r>
            <a:r>
              <a:rPr kumimoji="0" lang="it-IT" sz="2000" b="0" i="0" u="none" strike="noStrike" kern="0" cap="none" spc="0" normalizeH="0" baseline="0" noProof="0" dirty="0" smtClean="0">
                <a:ln>
                  <a:noFill/>
                </a:ln>
                <a:solidFill>
                  <a:schemeClr val="accent2"/>
                </a:solidFill>
                <a:effectLst/>
                <a:uLnTx/>
                <a:uFillTx/>
                <a:latin typeface="Verdana" pitchFamily="34" charset="0"/>
              </a:rPr>
              <a:t>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fee</a:t>
            </a:r>
            <a:r>
              <a:rPr kumimoji="0" lang="it-IT" sz="2000" b="0" i="0" u="none" strike="noStrike" kern="0" cap="none" spc="0" normalizeH="0" baseline="0" noProof="0" dirty="0" smtClean="0">
                <a:ln>
                  <a:noFill/>
                </a:ln>
                <a:solidFill>
                  <a:schemeClr val="accent2"/>
                </a:solidFill>
                <a:effectLst/>
                <a:uLnTx/>
                <a:uFillTx/>
                <a:latin typeface="Verdana" pitchFamily="34" charset="0"/>
              </a:rPr>
              <a:t> con notevoli risparmi per tutti. </a:t>
            </a:r>
          </a:p>
          <a:p>
            <a:pPr marL="742950" marR="0" lvl="2" indent="-342900" algn="l" defTabSz="914400" rtl="0" eaLnBrk="0" fontAlgn="base" latinLnBrk="0" hangingPunct="0">
              <a:lnSpc>
                <a:spcPct val="100000"/>
              </a:lnSpc>
              <a:spcBef>
                <a:spcPts val="600"/>
              </a:spcBef>
              <a:spcAft>
                <a:spcPct val="0"/>
              </a:spcAft>
              <a:buClrTx/>
              <a:buSzTx/>
              <a:buFontTx/>
              <a:buBlip>
                <a:blip r:embed="rId2"/>
              </a:buBlip>
              <a:tabLst/>
              <a:defRPr/>
            </a:pPr>
            <a:r>
              <a:rPr kumimoji="0" lang="it-IT" sz="2000" b="0" i="0" u="none" strike="noStrike" kern="0" cap="none" spc="0" normalizeH="0" baseline="0" noProof="0" dirty="0" smtClean="0">
                <a:ln>
                  <a:noFill/>
                </a:ln>
                <a:solidFill>
                  <a:schemeClr val="accent2"/>
                </a:solidFill>
                <a:effectLst/>
                <a:uLnTx/>
                <a:uFillTx/>
                <a:latin typeface="Verdana" pitchFamily="34" charset="0"/>
              </a:rPr>
              <a:t>Il sistema consente, qualora necessario, di prendere in carico il costo dell’operazione ma in quel caso scegliendo un PSP che provvede al rimborso dei suddetti oneri assunti dall’amministrazione </a:t>
            </a:r>
          </a:p>
          <a:p>
            <a:pPr marL="742950" marR="0" lvl="2" indent="-342900" algn="l" defTabSz="914400" rtl="0" eaLnBrk="0" fontAlgn="base" latinLnBrk="0" hangingPunct="0">
              <a:lnSpc>
                <a:spcPct val="100000"/>
              </a:lnSpc>
              <a:spcBef>
                <a:spcPts val="600"/>
              </a:spcBef>
              <a:spcAft>
                <a:spcPct val="0"/>
              </a:spcAft>
              <a:buClrTx/>
              <a:buSzTx/>
              <a:buFontTx/>
              <a:buBlip>
                <a:blip r:embed="rId2"/>
              </a:buBlip>
              <a:tabLst/>
              <a:defRPr/>
            </a:pPr>
            <a:r>
              <a:rPr kumimoji="0" lang="it-IT" sz="2000" b="0" i="0" u="none" strike="noStrike" kern="0" cap="none" spc="0" normalizeH="0" baseline="0" noProof="0" dirty="0" smtClean="0">
                <a:ln>
                  <a:noFill/>
                </a:ln>
                <a:solidFill>
                  <a:schemeClr val="accent2"/>
                </a:solidFill>
                <a:effectLst/>
                <a:uLnTx/>
                <a:uFillTx/>
                <a:latin typeface="Verdana" pitchFamily="34" charset="0"/>
              </a:rPr>
              <a:t>Il sistema permetterà anche la partecipazione diretta dei circuiti di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Acquirer</a:t>
            </a:r>
            <a:r>
              <a:rPr kumimoji="0" lang="it-IT" sz="2000" b="0" i="0" u="none" strike="noStrike" kern="0" cap="none" spc="0" normalizeH="0" baseline="0" noProof="0" dirty="0" smtClean="0">
                <a:ln>
                  <a:noFill/>
                </a:ln>
                <a:solidFill>
                  <a:schemeClr val="accent2"/>
                </a:solidFill>
                <a:effectLst/>
                <a:uLnTx/>
                <a:uFillTx/>
                <a:latin typeface="Verdana" pitchFamily="34" charset="0"/>
              </a:rPr>
              <a:t>” e il pagamento diretto con carte con indirizzamento automatico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acquirer</a:t>
            </a:r>
            <a:r>
              <a:rPr kumimoji="0" lang="it-IT" sz="2000" b="0" i="0" u="none" strike="noStrike" kern="0" cap="none" spc="0" normalizeH="0" baseline="0" noProof="0" dirty="0" smtClean="0">
                <a:ln>
                  <a:noFill/>
                </a:ln>
                <a:solidFill>
                  <a:schemeClr val="accent2"/>
                </a:solidFill>
                <a:effectLst/>
                <a:uLnTx/>
                <a:uFillTx/>
                <a:latin typeface="Verdana" pitchFamily="34" charset="0"/>
              </a:rPr>
              <a:t> – emittente per consentire l’azzeramento della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interchange</a:t>
            </a:r>
            <a:r>
              <a:rPr kumimoji="0" lang="it-IT" sz="2000" b="0" i="0" u="none" strike="noStrike" kern="0" cap="none" spc="0" normalizeH="0" baseline="0" noProof="0" dirty="0" smtClean="0">
                <a:ln>
                  <a:noFill/>
                </a:ln>
                <a:solidFill>
                  <a:schemeClr val="accent2"/>
                </a:solidFill>
                <a:effectLst/>
                <a:uLnTx/>
                <a:uFillTx/>
                <a:latin typeface="Verdana" pitchFamily="34" charset="0"/>
              </a:rPr>
              <a:t> </a:t>
            </a:r>
            <a:r>
              <a:rPr kumimoji="0" lang="it-IT" sz="2000" b="0" i="0" u="none" strike="noStrike" kern="0" cap="none" spc="0" normalizeH="0" baseline="0" noProof="0" dirty="0" err="1" smtClean="0">
                <a:ln>
                  <a:noFill/>
                </a:ln>
                <a:solidFill>
                  <a:schemeClr val="accent2"/>
                </a:solidFill>
                <a:effectLst/>
                <a:uLnTx/>
                <a:uFillTx/>
                <a:latin typeface="Verdana" pitchFamily="34" charset="0"/>
              </a:rPr>
              <a:t>fee</a:t>
            </a:r>
            <a:r>
              <a:rPr kumimoji="0" lang="it-IT" sz="2000" b="0" i="0" u="none" strike="noStrike" kern="0" cap="none" spc="0" normalizeH="0" baseline="0" noProof="0" dirty="0" smtClean="0">
                <a:ln>
                  <a:noFill/>
                </a:ln>
                <a:solidFill>
                  <a:schemeClr val="accent2"/>
                </a:solidFill>
                <a:effectLst/>
                <a:uLnTx/>
                <a:uFillTx/>
                <a:latin typeface="Verdana" pitchFamily="34"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4607627" y="1140030"/>
            <a:ext cx="4121384" cy="3091039"/>
          </a:xfrm>
          <a:prstGeom prst="rect">
            <a:avLst/>
          </a:prstGeom>
          <a:noFill/>
          <a:ln w="9525">
            <a:noFill/>
            <a:miter lim="800000"/>
            <a:headEnd/>
            <a:tailEnd/>
          </a:ln>
        </p:spPr>
      </p:pic>
      <p:sp>
        <p:nvSpPr>
          <p:cNvPr id="5" name="Titolo 3"/>
          <p:cNvSpPr txBox="1">
            <a:spLocks/>
          </p:cNvSpPr>
          <p:nvPr/>
        </p:nvSpPr>
        <p:spPr>
          <a:xfrm>
            <a:off x="2634017" y="194337"/>
            <a:ext cx="6120000" cy="828675"/>
          </a:xfrm>
          <a:prstGeom prst="rect">
            <a:avLst/>
          </a:prstGeom>
        </p:spPr>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it-IT" sz="2800" b="1" i="0" u="none" strike="noStrike" kern="0" cap="none" spc="0" normalizeH="0" baseline="0" noProof="0" dirty="0" smtClean="0">
                <a:ln>
                  <a:noFill/>
                </a:ln>
                <a:solidFill>
                  <a:schemeClr val="accent2"/>
                </a:solidFill>
                <a:effectLst/>
                <a:uLnTx/>
                <a:uFillTx/>
                <a:latin typeface="Verdana" pitchFamily="34" charset="0"/>
                <a:ea typeface="+mj-ea"/>
                <a:cs typeface="+mj-cs"/>
              </a:rPr>
              <a:t>4 Corner </a:t>
            </a:r>
            <a:r>
              <a:rPr kumimoji="0" lang="it-IT" sz="2800" b="1" i="0" u="none" strike="noStrike" kern="0" cap="none" spc="0" normalizeH="0" baseline="0" noProof="0" dirty="0" err="1" smtClean="0">
                <a:ln>
                  <a:noFill/>
                </a:ln>
                <a:solidFill>
                  <a:schemeClr val="accent2"/>
                </a:solidFill>
                <a:effectLst/>
                <a:uLnTx/>
                <a:uFillTx/>
                <a:latin typeface="Verdana" pitchFamily="34" charset="0"/>
                <a:ea typeface="+mj-ea"/>
                <a:cs typeface="+mj-cs"/>
              </a:rPr>
              <a:t>Model</a:t>
            </a:r>
            <a:endParaRPr kumimoji="0" lang="it-IT" sz="2800" b="1" i="0" u="none" strike="noStrike" kern="0" cap="none" spc="0" normalizeH="0" baseline="0" noProof="0" dirty="0">
              <a:ln>
                <a:noFill/>
              </a:ln>
              <a:solidFill>
                <a:schemeClr val="accent2"/>
              </a:solidFill>
              <a:effectLst/>
              <a:uLnTx/>
              <a:uFillTx/>
              <a:latin typeface="Verdana" pitchFamily="34" charset="0"/>
              <a:ea typeface="+mj-ea"/>
              <a:cs typeface="+mj-cs"/>
            </a:endParaRPr>
          </a:p>
        </p:txBody>
      </p:sp>
      <p:sp>
        <p:nvSpPr>
          <p:cNvPr id="6" name="Rettangolo 5"/>
          <p:cNvSpPr/>
          <p:nvPr/>
        </p:nvSpPr>
        <p:spPr>
          <a:xfrm>
            <a:off x="366156" y="4067976"/>
            <a:ext cx="7968343" cy="2046714"/>
          </a:xfrm>
          <a:prstGeom prst="rect">
            <a:avLst/>
          </a:prstGeom>
        </p:spPr>
        <p:txBody>
          <a:bodyPr wrap="square">
            <a:spAutoFit/>
          </a:bodyPr>
          <a:lstStyle/>
          <a:p>
            <a:pPr marL="628650" indent="-355600" eaLnBrk="0" hangingPunct="0">
              <a:spcBef>
                <a:spcPts val="600"/>
              </a:spcBef>
              <a:spcAft>
                <a:spcPts val="0"/>
              </a:spcAft>
              <a:buBlip>
                <a:blip r:embed="rId3"/>
              </a:buBlip>
            </a:pPr>
            <a:r>
              <a:rPr lang="it-IT" sz="1600" b="0" dirty="0" smtClean="0"/>
              <a:t>La PA, beneficiaria del pagamento (nello schema “Creditor”)</a:t>
            </a:r>
          </a:p>
          <a:p>
            <a:pPr marL="628650" indent="-355600" eaLnBrk="0" hangingPunct="0">
              <a:spcBef>
                <a:spcPts val="600"/>
              </a:spcBef>
              <a:spcAft>
                <a:spcPts val="0"/>
              </a:spcAft>
              <a:buBlip>
                <a:blip r:embed="rId3"/>
              </a:buBlip>
            </a:pPr>
            <a:r>
              <a:rPr lang="it-IT" sz="1600" b="0" dirty="0" smtClean="0"/>
              <a:t>L’utente (cittadino, professionista, impresa) che deve effettuare il pagamento (nello schema “</a:t>
            </a:r>
            <a:r>
              <a:rPr lang="it-IT" sz="1600" b="0" dirty="0" err="1" smtClean="0"/>
              <a:t>Debtor</a:t>
            </a:r>
            <a:r>
              <a:rPr lang="it-IT" sz="1600" b="0" dirty="0" smtClean="0"/>
              <a:t>”)</a:t>
            </a:r>
          </a:p>
          <a:p>
            <a:pPr marL="628650" indent="-355600" eaLnBrk="0" hangingPunct="0">
              <a:spcBef>
                <a:spcPts val="600"/>
              </a:spcBef>
              <a:spcAft>
                <a:spcPts val="0"/>
              </a:spcAft>
              <a:buBlip>
                <a:blip r:embed="rId3"/>
              </a:buBlip>
            </a:pPr>
            <a:r>
              <a:rPr lang="it-IT" sz="1600" b="0" dirty="0" smtClean="0"/>
              <a:t>La Banca Cassiera/Tesoreria che gestisce i servizi di incasso per la PA (nello schema “Creditor </a:t>
            </a:r>
            <a:r>
              <a:rPr lang="it-IT" sz="1600" b="0" dirty="0" err="1" smtClean="0"/>
              <a:t>Bank</a:t>
            </a:r>
            <a:r>
              <a:rPr lang="it-IT" sz="1600" b="0" dirty="0" smtClean="0"/>
              <a:t>”)</a:t>
            </a:r>
          </a:p>
          <a:p>
            <a:pPr marL="628650" indent="-355600" eaLnBrk="0" hangingPunct="0">
              <a:spcBef>
                <a:spcPts val="600"/>
              </a:spcBef>
              <a:spcAft>
                <a:spcPts val="0"/>
              </a:spcAft>
              <a:buBlip>
                <a:blip r:embed="rId3"/>
              </a:buBlip>
            </a:pPr>
            <a:r>
              <a:rPr lang="it-IT" sz="1600" b="0" dirty="0" smtClean="0"/>
              <a:t>La Banca dell’utente che esegue le operazioni di pagamento per conto dell’utente (nello schema “</a:t>
            </a:r>
            <a:r>
              <a:rPr lang="it-IT" sz="1600" b="0" dirty="0" err="1" smtClean="0"/>
              <a:t>Debtor</a:t>
            </a:r>
            <a:r>
              <a:rPr lang="it-IT" sz="1600" b="0" dirty="0" smtClean="0"/>
              <a:t> </a:t>
            </a:r>
            <a:r>
              <a:rPr lang="it-IT" sz="1600" b="0" dirty="0" err="1" smtClean="0"/>
              <a:t>Bank</a:t>
            </a:r>
            <a:r>
              <a:rPr lang="it-IT" sz="1600" b="0" dirty="0" smtClean="0"/>
              <a:t>”)</a:t>
            </a:r>
          </a:p>
        </p:txBody>
      </p:sp>
      <p:sp>
        <p:nvSpPr>
          <p:cNvPr id="9" name="Rettangolo 8"/>
          <p:cNvSpPr/>
          <p:nvPr/>
        </p:nvSpPr>
        <p:spPr>
          <a:xfrm>
            <a:off x="366156" y="2213472"/>
            <a:ext cx="4241470" cy="1323439"/>
          </a:xfrm>
          <a:prstGeom prst="rect">
            <a:avLst/>
          </a:prstGeom>
        </p:spPr>
        <p:txBody>
          <a:bodyPr wrap="square">
            <a:spAutoFit/>
          </a:bodyPr>
          <a:lstStyle/>
          <a:p>
            <a:r>
              <a:rPr lang="it-IT" sz="2000" b="0" dirty="0" smtClean="0"/>
              <a:t>Il modello a “4 angoli” proposto da EPC si applica al disegno del sistema e gestisce i rapporti tra i soggetti coinvolti</a:t>
            </a:r>
            <a:r>
              <a:rPr lang="it-IT" sz="1600" b="0" dirty="0" smtClean="0"/>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smtClean="0"/>
              <a:t>I Partecipanti</a:t>
            </a:r>
            <a:endParaRPr lang="it-IT" dirty="0"/>
          </a:p>
        </p:txBody>
      </p:sp>
      <p:sp>
        <p:nvSpPr>
          <p:cNvPr id="5" name="Segnaposto contenuto 4"/>
          <p:cNvSpPr>
            <a:spLocks noGrp="1"/>
          </p:cNvSpPr>
          <p:nvPr>
            <p:ph idx="1"/>
          </p:nvPr>
        </p:nvSpPr>
        <p:spPr/>
        <p:txBody>
          <a:bodyPr/>
          <a:lstStyle/>
          <a:p>
            <a:pPr>
              <a:buNone/>
            </a:pPr>
            <a:r>
              <a:rPr lang="it-IT" sz="2400" dirty="0" smtClean="0"/>
              <a:t>Partecipano al sistema:</a:t>
            </a:r>
          </a:p>
          <a:p>
            <a:r>
              <a:rPr lang="it-IT" sz="2400" dirty="0" smtClean="0"/>
              <a:t>Tutte le PA centrali e locali definite dal CAD ed i gestori di servizi di pubblica utilità</a:t>
            </a:r>
          </a:p>
          <a:p>
            <a:r>
              <a:rPr lang="it-IT" sz="2400" dirty="0" smtClean="0"/>
              <a:t>Tutti i Prestatori di Servizi di Pagamenti autorizzati da Banca d’Italia (Banche, Istituti di pagamento, Istituti di moneta elettronica) e Poste Italiane SPA </a:t>
            </a:r>
          </a:p>
          <a:p>
            <a:pPr marL="0" indent="0">
              <a:buNone/>
            </a:pPr>
            <a:endParaRPr lang="it-IT" sz="2400" dirty="0" smtClean="0"/>
          </a:p>
          <a:p>
            <a:pPr marL="0" indent="0">
              <a:buNone/>
            </a:pPr>
            <a:r>
              <a:rPr lang="it-IT" sz="2400" dirty="0" smtClean="0"/>
              <a:t>L’Adesione al sistema può avvenire in modalità diretta oppure tramite intermediario </a:t>
            </a:r>
          </a:p>
          <a:p>
            <a:endParaRPr lang="it-IT"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IL PROCESSO </a:t>
            </a:r>
            <a:r>
              <a:rPr lang="it-IT" dirty="0" err="1" smtClean="0"/>
              <a:t>DI</a:t>
            </a:r>
            <a:r>
              <a:rPr lang="it-IT" dirty="0" smtClean="0"/>
              <a:t> PAGAMENTO</a:t>
            </a:r>
            <a:endParaRPr lang="it-IT" dirty="0"/>
          </a:p>
        </p:txBody>
      </p:sp>
      <p:sp>
        <p:nvSpPr>
          <p:cNvPr id="3" name="Segnaposto testo 2"/>
          <p:cNvSpPr>
            <a:spLocks noGrp="1"/>
          </p:cNvSpPr>
          <p:nvPr>
            <p:ph type="body" idx="1"/>
          </p:nvPr>
        </p:nvSpPr>
        <p:spPr/>
        <p:txBody>
          <a:bodyPr/>
          <a:lstStyle/>
          <a:p>
            <a:endParaRPr lang="it-IT"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p:cNvPicPr>
            <a:picLocks noChangeAspect="1" noChangeArrowheads="1"/>
          </p:cNvPicPr>
          <p:nvPr/>
        </p:nvPicPr>
        <p:blipFill>
          <a:blip r:embed="rId3" cstate="print"/>
          <a:srcRect/>
          <a:stretch>
            <a:fillRect/>
          </a:stretch>
        </p:blipFill>
        <p:spPr bwMode="auto">
          <a:xfrm>
            <a:off x="7435044" y="4797473"/>
            <a:ext cx="742950" cy="647700"/>
          </a:xfrm>
          <a:prstGeom prst="rect">
            <a:avLst/>
          </a:prstGeom>
          <a:noFill/>
          <a:ln w="9525">
            <a:noFill/>
            <a:miter lim="800000"/>
            <a:headEnd/>
            <a:tailEnd/>
          </a:ln>
        </p:spPr>
      </p:pic>
      <p:sp>
        <p:nvSpPr>
          <p:cNvPr id="27649" name="Rectangle 2"/>
          <p:cNvSpPr>
            <a:spLocks noGrp="1" noChangeArrowheads="1"/>
          </p:cNvSpPr>
          <p:nvPr>
            <p:ph type="title"/>
          </p:nvPr>
        </p:nvSpPr>
        <p:spPr/>
        <p:txBody>
          <a:bodyPr/>
          <a:lstStyle/>
          <a:p>
            <a:r>
              <a:rPr lang="it-IT" dirty="0" smtClean="0"/>
              <a:t>Ciclo di vita del pagamento</a:t>
            </a:r>
          </a:p>
        </p:txBody>
      </p:sp>
      <p:pic>
        <p:nvPicPr>
          <p:cNvPr id="1028" name="Picture 4"/>
          <p:cNvPicPr>
            <a:picLocks noChangeAspect="1" noChangeArrowheads="1"/>
          </p:cNvPicPr>
          <p:nvPr/>
        </p:nvPicPr>
        <p:blipFill>
          <a:blip r:embed="rId4" cstate="print"/>
          <a:srcRect/>
          <a:stretch>
            <a:fillRect/>
          </a:stretch>
        </p:blipFill>
        <p:spPr bwMode="auto">
          <a:xfrm>
            <a:off x="1176906" y="1125156"/>
            <a:ext cx="1685925" cy="1304925"/>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a:stretch>
            <a:fillRect/>
          </a:stretch>
        </p:blipFill>
        <p:spPr bwMode="auto">
          <a:xfrm>
            <a:off x="1714687" y="2369723"/>
            <a:ext cx="2657475" cy="781050"/>
          </a:xfrm>
          <a:prstGeom prst="rect">
            <a:avLst/>
          </a:prstGeom>
          <a:noFill/>
          <a:ln w="9525">
            <a:noFill/>
            <a:miter lim="800000"/>
            <a:headEnd/>
            <a:tailEnd/>
          </a:ln>
        </p:spPr>
      </p:pic>
      <p:pic>
        <p:nvPicPr>
          <p:cNvPr id="1029" name="Picture 5"/>
          <p:cNvPicPr>
            <a:picLocks noChangeAspect="1" noChangeArrowheads="1"/>
          </p:cNvPicPr>
          <p:nvPr/>
        </p:nvPicPr>
        <p:blipFill>
          <a:blip r:embed="rId6" cstate="print"/>
          <a:srcRect/>
          <a:stretch>
            <a:fillRect/>
          </a:stretch>
        </p:blipFill>
        <p:spPr bwMode="auto">
          <a:xfrm>
            <a:off x="2916356" y="1841951"/>
            <a:ext cx="800100" cy="581025"/>
          </a:xfrm>
          <a:prstGeom prst="rect">
            <a:avLst/>
          </a:prstGeom>
          <a:noFill/>
          <a:ln w="9525">
            <a:noFill/>
            <a:miter lim="800000"/>
            <a:headEnd/>
            <a:tailEnd/>
          </a:ln>
        </p:spPr>
      </p:pic>
      <p:pic>
        <p:nvPicPr>
          <p:cNvPr id="1031" name="Picture 7"/>
          <p:cNvPicPr>
            <a:picLocks noChangeAspect="1" noChangeArrowheads="1"/>
          </p:cNvPicPr>
          <p:nvPr/>
        </p:nvPicPr>
        <p:blipFill>
          <a:blip r:embed="rId7" cstate="print"/>
          <a:srcRect/>
          <a:stretch>
            <a:fillRect/>
          </a:stretch>
        </p:blipFill>
        <p:spPr bwMode="auto">
          <a:xfrm>
            <a:off x="2445015" y="3129887"/>
            <a:ext cx="2752725" cy="762000"/>
          </a:xfrm>
          <a:prstGeom prst="rect">
            <a:avLst/>
          </a:prstGeom>
          <a:noFill/>
          <a:ln w="9525">
            <a:noFill/>
            <a:miter lim="800000"/>
            <a:headEnd/>
            <a:tailEnd/>
          </a:ln>
        </p:spPr>
      </p:pic>
      <p:pic>
        <p:nvPicPr>
          <p:cNvPr id="1033" name="Picture 9"/>
          <p:cNvPicPr>
            <a:picLocks noChangeAspect="1" noChangeArrowheads="1"/>
          </p:cNvPicPr>
          <p:nvPr/>
        </p:nvPicPr>
        <p:blipFill>
          <a:blip r:embed="rId8" cstate="print"/>
          <a:srcRect/>
          <a:stretch>
            <a:fillRect/>
          </a:stretch>
        </p:blipFill>
        <p:spPr bwMode="auto">
          <a:xfrm>
            <a:off x="3519353" y="3880528"/>
            <a:ext cx="2924175" cy="762000"/>
          </a:xfrm>
          <a:prstGeom prst="rect">
            <a:avLst/>
          </a:prstGeom>
          <a:noFill/>
          <a:ln w="9525">
            <a:noFill/>
            <a:miter lim="800000"/>
            <a:headEnd/>
            <a:tailEnd/>
          </a:ln>
        </p:spPr>
      </p:pic>
      <p:pic>
        <p:nvPicPr>
          <p:cNvPr id="1032" name="Picture 8"/>
          <p:cNvPicPr>
            <a:picLocks noChangeAspect="1" noChangeArrowheads="1"/>
          </p:cNvPicPr>
          <p:nvPr/>
        </p:nvPicPr>
        <p:blipFill>
          <a:blip r:embed="rId9" cstate="print"/>
          <a:srcRect/>
          <a:stretch>
            <a:fillRect/>
          </a:stretch>
        </p:blipFill>
        <p:spPr bwMode="auto">
          <a:xfrm>
            <a:off x="5227591" y="3408589"/>
            <a:ext cx="790575" cy="504825"/>
          </a:xfrm>
          <a:prstGeom prst="rect">
            <a:avLst/>
          </a:prstGeom>
          <a:noFill/>
          <a:ln w="9525">
            <a:noFill/>
            <a:miter lim="800000"/>
            <a:headEnd/>
            <a:tailEnd/>
          </a:ln>
        </p:spPr>
      </p:pic>
      <p:pic>
        <p:nvPicPr>
          <p:cNvPr id="1034" name="Picture 10"/>
          <p:cNvPicPr>
            <a:picLocks noChangeAspect="1" noChangeArrowheads="1"/>
          </p:cNvPicPr>
          <p:nvPr/>
        </p:nvPicPr>
        <p:blipFill>
          <a:blip r:embed="rId10" cstate="print"/>
          <a:srcRect/>
          <a:stretch>
            <a:fillRect/>
          </a:stretch>
        </p:blipFill>
        <p:spPr bwMode="auto">
          <a:xfrm>
            <a:off x="4818158" y="4610172"/>
            <a:ext cx="2619375" cy="885825"/>
          </a:xfrm>
          <a:prstGeom prst="rect">
            <a:avLst/>
          </a:prstGeom>
          <a:noFill/>
          <a:ln w="9525">
            <a:noFill/>
            <a:miter lim="800000"/>
            <a:headEnd/>
            <a:tailEnd/>
          </a:ln>
        </p:spPr>
      </p:pic>
      <p:pic>
        <p:nvPicPr>
          <p:cNvPr id="1035" name="Picture 11"/>
          <p:cNvPicPr>
            <a:picLocks noChangeAspect="1" noChangeArrowheads="1"/>
          </p:cNvPicPr>
          <p:nvPr/>
        </p:nvPicPr>
        <p:blipFill>
          <a:blip r:embed="rId11" cstate="print"/>
          <a:srcRect/>
          <a:stretch>
            <a:fillRect/>
          </a:stretch>
        </p:blipFill>
        <p:spPr bwMode="auto">
          <a:xfrm>
            <a:off x="6343580" y="5398258"/>
            <a:ext cx="2352675" cy="838200"/>
          </a:xfrm>
          <a:prstGeom prst="rect">
            <a:avLst/>
          </a:prstGeom>
          <a:noFill/>
          <a:ln w="9525">
            <a:noFill/>
            <a:miter lim="800000"/>
            <a:headEnd/>
            <a:tailEnd/>
          </a:ln>
        </p:spPr>
      </p:pic>
      <p:sp>
        <p:nvSpPr>
          <p:cNvPr id="13" name="Callout 5 12"/>
          <p:cNvSpPr/>
          <p:nvPr/>
        </p:nvSpPr>
        <p:spPr bwMode="auto">
          <a:xfrm>
            <a:off x="5229437" y="1364774"/>
            <a:ext cx="3179929" cy="682388"/>
          </a:xfrm>
          <a:prstGeom prst="accentCallout1">
            <a:avLst>
              <a:gd name="adj1" fmla="val 36329"/>
              <a:gd name="adj2" fmla="val -7904"/>
              <a:gd name="adj3" fmla="val 53907"/>
              <a:gd name="adj4" fmla="val -75270"/>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headEnd type="oval" w="med" len="med"/>
            <a:tailEnd type="oval"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177800" marR="0" lvl="0" indent="-177800" defTabSz="914400" eaLnBrk="1" fontAlgn="auto" latinLnBrk="0" hangingPunct="1">
              <a:lnSpc>
                <a:spcPct val="100000"/>
              </a:lnSpc>
              <a:spcBef>
                <a:spcPts val="0"/>
              </a:spcBef>
              <a:spcAft>
                <a:spcPts val="0"/>
              </a:spcAft>
              <a:buClrTx/>
              <a:buSzTx/>
              <a:buFont typeface="Arial" pitchFamily="34" charset="0"/>
              <a:buChar char="•"/>
              <a:tabLst/>
              <a:defRPr/>
            </a:pPr>
            <a:r>
              <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Da parte dell’utente privato</a:t>
            </a:r>
          </a:p>
          <a:p>
            <a:pPr marL="177800" marR="0" lvl="0" indent="-177800" defTabSz="914400" eaLnBrk="1" fontAlgn="auto" latinLnBrk="0" hangingPunct="1">
              <a:lnSpc>
                <a:spcPct val="100000"/>
              </a:lnSpc>
              <a:spcBef>
                <a:spcPts val="0"/>
              </a:spcBef>
              <a:spcAft>
                <a:spcPts val="0"/>
              </a:spcAft>
              <a:buClrTx/>
              <a:buSzTx/>
              <a:buFont typeface="Arial" pitchFamily="34" charset="0"/>
              <a:buChar char="•"/>
              <a:tabLst/>
              <a:defRPr/>
            </a:pPr>
            <a:r>
              <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Da parte dell’amministrazione</a:t>
            </a:r>
          </a:p>
        </p:txBody>
      </p:sp>
      <p:sp>
        <p:nvSpPr>
          <p:cNvPr id="14" name="Callout 5 13"/>
          <p:cNvSpPr/>
          <p:nvPr/>
        </p:nvSpPr>
        <p:spPr bwMode="auto">
          <a:xfrm>
            <a:off x="5120380" y="2156383"/>
            <a:ext cx="2016223" cy="720080"/>
          </a:xfrm>
          <a:prstGeom prst="accentCallout1">
            <a:avLst>
              <a:gd name="adj1" fmla="val 37062"/>
              <a:gd name="adj2" fmla="val -11041"/>
              <a:gd name="adj3" fmla="val 55049"/>
              <a:gd name="adj4" fmla="val -55510"/>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headEnd type="oval" w="med" len="med"/>
            <a:tailEnd type="oval"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177800" marR="0" lvl="0" indent="-177800" defTabSz="914400" eaLnBrk="1" fontAlgn="auto" latinLnBrk="0" hangingPunct="1">
              <a:lnSpc>
                <a:spcPct val="100000"/>
              </a:lnSpc>
              <a:spcBef>
                <a:spcPts val="0"/>
              </a:spcBef>
              <a:spcAft>
                <a:spcPts val="0"/>
              </a:spcAft>
              <a:buClrTx/>
              <a:buSzTx/>
              <a:buFontTx/>
              <a:buNone/>
              <a:tabLst/>
              <a:defRPr/>
            </a:pPr>
            <a:r>
              <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Produzione delle informazioni</a:t>
            </a:r>
          </a:p>
        </p:txBody>
      </p:sp>
      <p:sp>
        <p:nvSpPr>
          <p:cNvPr id="15" name="Rettangolo 5"/>
          <p:cNvSpPr>
            <a:spLocks noChangeArrowheads="1"/>
          </p:cNvSpPr>
          <p:nvPr/>
        </p:nvSpPr>
        <p:spPr bwMode="auto">
          <a:xfrm>
            <a:off x="106883" y="4413453"/>
            <a:ext cx="3764478" cy="1754326"/>
          </a:xfrm>
          <a:prstGeom prst="rect">
            <a:avLst/>
          </a:prstGeom>
          <a:noFill/>
          <a:ln w="9525">
            <a:noFill/>
            <a:miter lim="800000"/>
            <a:headEnd/>
            <a:tailEnd/>
          </a:ln>
        </p:spPr>
        <p:txBody>
          <a:bodyPr wrap="square">
            <a:spAutoFit/>
          </a:bodyPr>
          <a:lstStyle/>
          <a:p>
            <a:pPr eaLnBrk="0" hangingPunct="0">
              <a:spcBef>
                <a:spcPct val="50000"/>
              </a:spcBef>
            </a:pPr>
            <a:r>
              <a:rPr lang="it-IT" sz="1800" b="0" dirty="0" smtClean="0"/>
              <a:t>I pagamenti verso la PA sono sempre associati a procedimenti amministrativi che prevedono un “Ciclo di vita” assimilabile a quello indicato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2000"/>
                                        <p:tgtEl>
                                          <p:spTgt spid="1028"/>
                                        </p:tgtEl>
                                      </p:cBhvr>
                                    </p:animEffect>
                                  </p:childTnLst>
                                </p:cTn>
                              </p:par>
                              <p:par>
                                <p:cTn id="8" presetID="10" presetClass="entr" presetSubtype="0" fill="hold" nodeType="withEffect">
                                  <p:stCondLst>
                                    <p:cond delay="0"/>
                                  </p:stCondLst>
                                  <p:childTnLst>
                                    <p:set>
                                      <p:cBhvr>
                                        <p:cTn id="9" dur="1" fill="hold">
                                          <p:stCondLst>
                                            <p:cond delay="0"/>
                                          </p:stCondLst>
                                        </p:cTn>
                                        <p:tgtEl>
                                          <p:spTgt spid="1029"/>
                                        </p:tgtEl>
                                        <p:attrNameLst>
                                          <p:attrName>style.visibility</p:attrName>
                                        </p:attrNameLst>
                                      </p:cBhvr>
                                      <p:to>
                                        <p:strVal val="visible"/>
                                      </p:to>
                                    </p:set>
                                    <p:animEffect transition="in" filter="fade">
                                      <p:cBhvr>
                                        <p:cTn id="10" dur="2000"/>
                                        <p:tgtEl>
                                          <p:spTgt spid="10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20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fade">
                                      <p:cBhvr>
                                        <p:cTn id="18" dur="2000"/>
                                        <p:tgtEl>
                                          <p:spTgt spid="103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31"/>
                                        </p:tgtEl>
                                        <p:attrNameLst>
                                          <p:attrName>style.visibility</p:attrName>
                                        </p:attrNameLst>
                                      </p:cBhvr>
                                      <p:to>
                                        <p:strVal val="visible"/>
                                      </p:to>
                                    </p:set>
                                    <p:animEffect transition="in" filter="fade">
                                      <p:cBhvr>
                                        <p:cTn id="26" dur="2000"/>
                                        <p:tgtEl>
                                          <p:spTgt spid="103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032"/>
                                        </p:tgtEl>
                                        <p:attrNameLst>
                                          <p:attrName>style.visibility</p:attrName>
                                        </p:attrNameLst>
                                      </p:cBhvr>
                                      <p:to>
                                        <p:strVal val="visible"/>
                                      </p:to>
                                    </p:set>
                                    <p:animEffect transition="in" filter="fade">
                                      <p:cBhvr>
                                        <p:cTn id="31" dur="2000"/>
                                        <p:tgtEl>
                                          <p:spTgt spid="1032"/>
                                        </p:tgtEl>
                                      </p:cBhvr>
                                    </p:animEffect>
                                  </p:childTnLst>
                                </p:cTn>
                              </p:par>
                              <p:par>
                                <p:cTn id="32" presetID="10" presetClass="entr" presetSubtype="0" fill="hold" nodeType="withEffect">
                                  <p:stCondLst>
                                    <p:cond delay="0"/>
                                  </p:stCondLst>
                                  <p:childTnLst>
                                    <p:set>
                                      <p:cBhvr>
                                        <p:cTn id="33" dur="1" fill="hold">
                                          <p:stCondLst>
                                            <p:cond delay="0"/>
                                          </p:stCondLst>
                                        </p:cTn>
                                        <p:tgtEl>
                                          <p:spTgt spid="1033"/>
                                        </p:tgtEl>
                                        <p:attrNameLst>
                                          <p:attrName>style.visibility</p:attrName>
                                        </p:attrNameLst>
                                      </p:cBhvr>
                                      <p:to>
                                        <p:strVal val="visible"/>
                                      </p:to>
                                    </p:set>
                                    <p:animEffect transition="in" filter="fade">
                                      <p:cBhvr>
                                        <p:cTn id="34" dur="2000"/>
                                        <p:tgtEl>
                                          <p:spTgt spid="103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34"/>
                                        </p:tgtEl>
                                        <p:attrNameLst>
                                          <p:attrName>style.visibility</p:attrName>
                                        </p:attrNameLst>
                                      </p:cBhvr>
                                      <p:to>
                                        <p:strVal val="visible"/>
                                      </p:to>
                                    </p:set>
                                    <p:animEffect transition="in" filter="fade">
                                      <p:cBhvr>
                                        <p:cTn id="39" dur="2000"/>
                                        <p:tgtEl>
                                          <p:spTgt spid="103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036"/>
                                        </p:tgtEl>
                                        <p:attrNameLst>
                                          <p:attrName>style.visibility</p:attrName>
                                        </p:attrNameLst>
                                      </p:cBhvr>
                                      <p:to>
                                        <p:strVal val="visible"/>
                                      </p:to>
                                    </p:set>
                                    <p:animEffect transition="in" filter="fade">
                                      <p:cBhvr>
                                        <p:cTn id="44" dur="2000"/>
                                        <p:tgtEl>
                                          <p:spTgt spid="1036"/>
                                        </p:tgtEl>
                                      </p:cBhvr>
                                    </p:animEffect>
                                  </p:childTnLst>
                                </p:cTn>
                              </p:par>
                              <p:par>
                                <p:cTn id="45" presetID="10" presetClass="entr" presetSubtype="0" fill="hold" nodeType="withEffect">
                                  <p:stCondLst>
                                    <p:cond delay="0"/>
                                  </p:stCondLst>
                                  <p:childTnLst>
                                    <p:set>
                                      <p:cBhvr>
                                        <p:cTn id="46" dur="1" fill="hold">
                                          <p:stCondLst>
                                            <p:cond delay="0"/>
                                          </p:stCondLst>
                                        </p:cTn>
                                        <p:tgtEl>
                                          <p:spTgt spid="1035"/>
                                        </p:tgtEl>
                                        <p:attrNameLst>
                                          <p:attrName>style.visibility</p:attrName>
                                        </p:attrNameLst>
                                      </p:cBhvr>
                                      <p:to>
                                        <p:strVal val="visible"/>
                                      </p:to>
                                    </p:set>
                                    <p:animEffect transition="in" filter="fade">
                                      <p:cBhvr>
                                        <p:cTn id="47" dur="20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2458189" y="194337"/>
            <a:ext cx="6414578" cy="828675"/>
          </a:xfrm>
        </p:spPr>
        <p:txBody>
          <a:bodyPr/>
          <a:lstStyle/>
          <a:p>
            <a:r>
              <a:rPr lang="it-IT" sz="2400" dirty="0" smtClean="0"/>
              <a:t>Innovazione nel processo: lo“IUV”</a:t>
            </a:r>
            <a:endParaRPr lang="it-IT" sz="2400" dirty="0"/>
          </a:p>
        </p:txBody>
      </p:sp>
      <p:sp>
        <p:nvSpPr>
          <p:cNvPr id="5" name="Segnaposto contenuto 4"/>
          <p:cNvSpPr>
            <a:spLocks noGrp="1"/>
          </p:cNvSpPr>
          <p:nvPr>
            <p:ph idx="1"/>
          </p:nvPr>
        </p:nvSpPr>
        <p:spPr/>
        <p:txBody>
          <a:bodyPr/>
          <a:lstStyle/>
          <a:p>
            <a:r>
              <a:rPr lang="it-IT" dirty="0" smtClean="0"/>
              <a:t>La norma introduce in via obbligatoria la generazione da parte delle PA di un </a:t>
            </a:r>
            <a:r>
              <a:rPr lang="it-IT" b="1" dirty="0" smtClean="0"/>
              <a:t>Identificativo Univoco del Versamento  </a:t>
            </a:r>
            <a:r>
              <a:rPr lang="it-IT" dirty="0" smtClean="0"/>
              <a:t>(IUV) che garantisce l’univocità del pagamento e l’associazione dello stesso al servizio erogato. </a:t>
            </a:r>
          </a:p>
          <a:p>
            <a:r>
              <a:rPr lang="it-IT" dirty="0" smtClean="0"/>
              <a:t>La struttura e le modalità di composizione del codice IUV sono definite dalle Linee Guida emesse dall’AgID per tutte le PA </a:t>
            </a:r>
          </a:p>
          <a:p>
            <a:pPr>
              <a:buNone/>
            </a:pPr>
            <a:endParaRPr lang="it-I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modalità</a:t>
            </a:r>
            <a:endParaRPr lang="it-IT" dirty="0"/>
          </a:p>
        </p:txBody>
      </p:sp>
      <p:sp>
        <p:nvSpPr>
          <p:cNvPr id="3" name="Segnaposto contenuto 2"/>
          <p:cNvSpPr>
            <a:spLocks noGrp="1"/>
          </p:cNvSpPr>
          <p:nvPr>
            <p:ph idx="1"/>
          </p:nvPr>
        </p:nvSpPr>
        <p:spPr>
          <a:xfrm>
            <a:off x="465137" y="1123688"/>
            <a:ext cx="8417605" cy="5063356"/>
          </a:xfrm>
        </p:spPr>
        <p:txBody>
          <a:bodyPr/>
          <a:lstStyle/>
          <a:p>
            <a:pPr>
              <a:buNone/>
            </a:pPr>
            <a:r>
              <a:rPr lang="it-IT" dirty="0" smtClean="0"/>
              <a:t>Due principali modalità di pagamento: </a:t>
            </a:r>
          </a:p>
          <a:p>
            <a:pPr marL="712788" indent="-357188">
              <a:spcBef>
                <a:spcPts val="600"/>
              </a:spcBef>
            </a:pPr>
            <a:r>
              <a:rPr lang="it-IT" sz="1800" u="sng" dirty="0" smtClean="0"/>
              <a:t>su iniziativa della PA</a:t>
            </a:r>
            <a:r>
              <a:rPr lang="it-IT" sz="1800" dirty="0" smtClean="0"/>
              <a:t>: pagamento a qualsiasi titolo dovuto ad un’amministrazione creditrice e da questa richiesto al privato</a:t>
            </a:r>
          </a:p>
          <a:p>
            <a:pPr marL="712788" indent="-357188">
              <a:spcBef>
                <a:spcPts val="600"/>
              </a:spcBef>
            </a:pPr>
            <a:r>
              <a:rPr lang="it-IT" sz="1800" u="sng" dirty="0" smtClean="0"/>
              <a:t>su iniziativa dell’utente privato:</a:t>
            </a:r>
            <a:r>
              <a:rPr lang="it-IT" sz="1800" dirty="0" smtClean="0"/>
              <a:t> pagamento richiesto da un amministrazione a fronte dell’erogazione di un servizio o di una prestazione</a:t>
            </a:r>
          </a:p>
          <a:p>
            <a:pPr marL="0" indent="0">
              <a:spcBef>
                <a:spcPts val="600"/>
              </a:spcBef>
              <a:buNone/>
            </a:pPr>
            <a:r>
              <a:rPr lang="it-IT" b="1" dirty="0" smtClean="0"/>
              <a:t>I pagamenti possono essere disposti dall’utente solo se questi si trova in possesso di un “insieme strutturato” di informazioni che definiamo come Richiesta di Pagamento</a:t>
            </a:r>
          </a:p>
          <a:p>
            <a:pPr>
              <a:spcBef>
                <a:spcPts val="600"/>
              </a:spcBef>
              <a:buNone/>
            </a:pPr>
            <a:r>
              <a:rPr lang="it-IT" dirty="0" smtClean="0"/>
              <a:t>Sono previsti due differenti tipi di Richieste di Pagamento</a:t>
            </a:r>
          </a:p>
          <a:p>
            <a:pPr marL="712788" indent="-357188">
              <a:spcBef>
                <a:spcPts val="600"/>
              </a:spcBef>
            </a:pPr>
            <a:r>
              <a:rPr lang="it-IT" sz="1800" dirty="0" smtClean="0"/>
              <a:t>la PA provvede a recapitare un “avviso di pagamento” (cartaceo) all’utente in tempi utili per il rispetto della scadenza prevista</a:t>
            </a:r>
          </a:p>
          <a:p>
            <a:pPr marL="712788" indent="-357188">
              <a:spcBef>
                <a:spcPts val="600"/>
              </a:spcBef>
            </a:pPr>
            <a:r>
              <a:rPr lang="it-IT" sz="1800" dirty="0" smtClean="0"/>
              <a:t>la PA rende disponibili le informazioni necessarie per il pagamento solo dopo una specifica richiesta da parte dell’utente: il recapito può, in questo caso, non essere necessario.</a:t>
            </a:r>
          </a:p>
          <a:p>
            <a:endParaRPr lang="it-IT"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Innovazione nel processo: </a:t>
            </a:r>
            <a:br>
              <a:rPr lang="it-IT" dirty="0" smtClean="0"/>
            </a:br>
            <a:r>
              <a:rPr lang="it-IT" dirty="0" smtClean="0"/>
              <a:t>La Ricevuta Telematica</a:t>
            </a:r>
            <a:endParaRPr lang="it-IT" dirty="0"/>
          </a:p>
        </p:txBody>
      </p:sp>
      <p:sp>
        <p:nvSpPr>
          <p:cNvPr id="3" name="Segnaposto contenuto 2"/>
          <p:cNvSpPr>
            <a:spLocks noGrp="1"/>
          </p:cNvSpPr>
          <p:nvPr>
            <p:ph idx="1"/>
          </p:nvPr>
        </p:nvSpPr>
        <p:spPr/>
        <p:txBody>
          <a:bodyPr/>
          <a:lstStyle/>
          <a:p>
            <a:pPr marL="0" indent="0">
              <a:buNone/>
            </a:pPr>
            <a:r>
              <a:rPr lang="it-IT" sz="2400" dirty="0" smtClean="0"/>
              <a:t>In entrambi i casi descritti l’esecuzione del pagamento  avviene semplicemente attraverso lo scambio telematico di due oggetti informatici standard definiti nelle linee guida e denominati: </a:t>
            </a:r>
            <a:r>
              <a:rPr lang="it-IT" dirty="0" smtClean="0"/>
              <a:t> </a:t>
            </a:r>
          </a:p>
          <a:p>
            <a:r>
              <a:rPr lang="it-IT" dirty="0" smtClean="0"/>
              <a:t>la “</a:t>
            </a:r>
            <a:r>
              <a:rPr lang="it-IT" b="1" dirty="0" smtClean="0"/>
              <a:t>Richiesta Telematica di Pagamento</a:t>
            </a:r>
            <a:r>
              <a:rPr lang="it-IT" dirty="0" smtClean="0"/>
              <a:t>”</a:t>
            </a:r>
          </a:p>
          <a:p>
            <a:r>
              <a:rPr lang="it-IT" dirty="0" smtClean="0"/>
              <a:t>la “</a:t>
            </a:r>
            <a:r>
              <a:rPr lang="it-IT" b="1" dirty="0" smtClean="0"/>
              <a:t>Ricevuta Telematica</a:t>
            </a:r>
            <a:r>
              <a:rPr lang="it-IT" dirty="0" smtClean="0"/>
              <a:t>” che:</a:t>
            </a:r>
          </a:p>
          <a:p>
            <a:pPr marL="711200"/>
            <a:r>
              <a:rPr lang="it-IT" sz="1800" dirty="0" smtClean="0"/>
              <a:t>costituisce prova dell’avvenuto pagamento</a:t>
            </a:r>
          </a:p>
          <a:p>
            <a:pPr marL="711200"/>
            <a:r>
              <a:rPr lang="it-IT" sz="1800" dirty="0" smtClean="0"/>
              <a:t>consente l’erogazione del servizio</a:t>
            </a:r>
          </a:p>
          <a:p>
            <a:pPr marL="711200"/>
            <a:r>
              <a:rPr lang="it-IT" sz="1800" b="1" dirty="0" smtClean="0"/>
              <a:t>ha valore liberatorio per il pagatore </a:t>
            </a:r>
            <a:r>
              <a:rPr lang="it-IT" sz="1800" dirty="0" smtClean="0"/>
              <a:t>e accorpa la fase di </a:t>
            </a:r>
            <a:r>
              <a:rPr lang="it-IT" sz="1800" dirty="0" err="1" smtClean="0"/>
              <a:t>quietanzamento</a:t>
            </a:r>
            <a:r>
              <a:rPr lang="it-IT" sz="1800" dirty="0" smtClean="0"/>
              <a:t> del “ciclo di vita” con la fase di esecuzione del pagamento stesso</a:t>
            </a:r>
            <a:endParaRPr lang="it-IT" sz="1800" b="1" dirty="0" smtClean="0"/>
          </a:p>
          <a:p>
            <a:endParaRPr lang="it-IT"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“Ciclo di vita” aggiornato</a:t>
            </a:r>
            <a:endParaRPr lang="it-IT" dirty="0"/>
          </a:p>
        </p:txBody>
      </p:sp>
      <p:pic>
        <p:nvPicPr>
          <p:cNvPr id="84995" name="Picture 3"/>
          <p:cNvPicPr>
            <a:picLocks noChangeAspect="1" noChangeArrowheads="1"/>
          </p:cNvPicPr>
          <p:nvPr/>
        </p:nvPicPr>
        <p:blipFill>
          <a:blip r:embed="rId2" cstate="print"/>
          <a:srcRect/>
          <a:stretch>
            <a:fillRect/>
          </a:stretch>
        </p:blipFill>
        <p:spPr bwMode="auto">
          <a:xfrm>
            <a:off x="882000" y="1128514"/>
            <a:ext cx="7380000" cy="50922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Modelli di processo di pagamento</a:t>
            </a:r>
            <a:endParaRPr lang="it-IT" dirty="0"/>
          </a:p>
        </p:txBody>
      </p:sp>
      <p:sp>
        <p:nvSpPr>
          <p:cNvPr id="3" name="Segnaposto testo 2"/>
          <p:cNvSpPr>
            <a:spLocks noGrp="1"/>
          </p:cNvSpPr>
          <p:nvPr>
            <p:ph type="body" idx="1"/>
          </p:nvPr>
        </p:nvSpPr>
        <p:spPr/>
        <p:txBody>
          <a:bodyPr/>
          <a:lstStyle/>
          <a:p>
            <a:endParaRPr lang="it-IT"/>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a:xfrm>
            <a:off x="2446317" y="237053"/>
            <a:ext cx="6265182" cy="828675"/>
          </a:xfrm>
        </p:spPr>
        <p:txBody>
          <a:bodyPr/>
          <a:lstStyle/>
          <a:p>
            <a:r>
              <a:rPr lang="it-IT" dirty="0" smtClean="0"/>
              <a:t>Pagamento telematico eseguito presso la PA</a:t>
            </a:r>
          </a:p>
        </p:txBody>
      </p:sp>
      <p:sp>
        <p:nvSpPr>
          <p:cNvPr id="29698" name="Rettangolo 5"/>
          <p:cNvSpPr>
            <a:spLocks noChangeArrowheads="1"/>
          </p:cNvSpPr>
          <p:nvPr/>
        </p:nvSpPr>
        <p:spPr bwMode="auto">
          <a:xfrm>
            <a:off x="661988" y="1385888"/>
            <a:ext cx="8018462" cy="3375283"/>
          </a:xfrm>
          <a:prstGeom prst="rect">
            <a:avLst/>
          </a:prstGeom>
          <a:noFill/>
          <a:ln w="9525">
            <a:noFill/>
            <a:miter lim="800000"/>
            <a:headEnd/>
            <a:tailEnd/>
          </a:ln>
        </p:spPr>
        <p:txBody>
          <a:bodyPr>
            <a:spAutoFit/>
          </a:bodyPr>
          <a:lstStyle/>
          <a:p>
            <a:pPr marL="0" lvl="2">
              <a:spcBef>
                <a:spcPts val="800"/>
              </a:spcBef>
            </a:pPr>
            <a:r>
              <a:rPr lang="it-IT" sz="2000" b="0" dirty="0" smtClean="0"/>
              <a:t>Il pagamento telematico eseguito presso la PA collegata al “Nodo dei Pagamenti-SPC” è disponibile in due modalità:</a:t>
            </a:r>
          </a:p>
          <a:p>
            <a:pPr marL="804863" lvl="2" indent="-449263">
              <a:spcBef>
                <a:spcPts val="800"/>
              </a:spcBef>
              <a:buFont typeface="Wingdings" pitchFamily="2" charset="2"/>
              <a:buChar char="q"/>
            </a:pPr>
            <a:r>
              <a:rPr lang="it-IT" sz="2000" dirty="0" smtClean="0"/>
              <a:t>Immediato,</a:t>
            </a:r>
            <a:r>
              <a:rPr lang="it-IT" sz="2000" b="0" dirty="0" smtClean="0"/>
              <a:t> utilizzato in tutte le circostanze in cui è necessario ottenere una ricevuta liberatoria al termine del processo, che viene consegnata in maniera sincrona </a:t>
            </a:r>
          </a:p>
          <a:p>
            <a:pPr marL="804863" lvl="2" indent="-449263">
              <a:spcBef>
                <a:spcPts val="800"/>
              </a:spcBef>
              <a:buFont typeface="Wingdings" pitchFamily="2" charset="2"/>
              <a:buChar char="q"/>
            </a:pPr>
            <a:r>
              <a:rPr lang="it-IT" sz="2000" dirty="0" smtClean="0"/>
              <a:t>Differito</a:t>
            </a:r>
            <a:r>
              <a:rPr lang="it-IT" sz="2000" b="0" dirty="0" smtClean="0"/>
              <a:t> che è utilizzabile, ad esempio, per programmare pagamenti futuri: per questo tipo di pagamento è prevista la consegna della ricevuta in modo asincrono</a:t>
            </a:r>
            <a:endParaRPr lang="it-IT" sz="2000" b="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Titolo 1"/>
          <p:cNvSpPr>
            <a:spLocks/>
          </p:cNvSpPr>
          <p:nvPr/>
        </p:nvSpPr>
        <p:spPr bwMode="auto">
          <a:xfrm>
            <a:off x="2458191" y="249238"/>
            <a:ext cx="6288933" cy="828675"/>
          </a:xfrm>
          <a:prstGeom prst="rect">
            <a:avLst/>
          </a:prstGeom>
          <a:noFill/>
          <a:ln w="9525">
            <a:noFill/>
            <a:miter lim="800000"/>
            <a:headEnd/>
            <a:tailEnd/>
          </a:ln>
        </p:spPr>
        <p:txBody>
          <a:bodyPr lIns="91436" tIns="45718" rIns="91436" bIns="45718" anchor="ctr"/>
          <a:lstStyle/>
          <a:p>
            <a:pPr algn="ctr"/>
            <a:r>
              <a:rPr lang="it-IT" sz="2800" dirty="0"/>
              <a:t>Pagamento </a:t>
            </a:r>
            <a:r>
              <a:rPr lang="it-IT" sz="2800" dirty="0" smtClean="0"/>
              <a:t>immediato</a:t>
            </a:r>
            <a:endParaRPr lang="it-IT" sz="2800" dirty="0"/>
          </a:p>
        </p:txBody>
      </p:sp>
      <p:pic>
        <p:nvPicPr>
          <p:cNvPr id="1026" name="Picture 2"/>
          <p:cNvPicPr>
            <a:picLocks noChangeAspect="1" noChangeArrowheads="1"/>
          </p:cNvPicPr>
          <p:nvPr/>
        </p:nvPicPr>
        <p:blipFill>
          <a:blip r:embed="rId3" cstate="print"/>
          <a:srcRect/>
          <a:stretch>
            <a:fillRect/>
          </a:stretch>
        </p:blipFill>
        <p:spPr bwMode="auto">
          <a:xfrm>
            <a:off x="918000" y="1139180"/>
            <a:ext cx="7308000" cy="50934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a:spLocks/>
          </p:cNvSpPr>
          <p:nvPr/>
        </p:nvSpPr>
        <p:spPr bwMode="auto">
          <a:xfrm>
            <a:off x="2517569" y="249238"/>
            <a:ext cx="6229556" cy="828675"/>
          </a:xfrm>
          <a:prstGeom prst="rect">
            <a:avLst/>
          </a:prstGeom>
          <a:noFill/>
          <a:ln w="9525">
            <a:noFill/>
            <a:miter lim="800000"/>
            <a:headEnd/>
            <a:tailEnd/>
          </a:ln>
        </p:spPr>
        <p:txBody>
          <a:bodyPr lIns="91436" tIns="45718" rIns="91436" bIns="45718" anchor="ctr"/>
          <a:lstStyle/>
          <a:p>
            <a:pPr algn="ctr"/>
            <a:r>
              <a:rPr lang="it-IT" sz="2800" dirty="0"/>
              <a:t>Pagamento </a:t>
            </a:r>
            <a:r>
              <a:rPr lang="it-IT" sz="2800" dirty="0" smtClean="0"/>
              <a:t>immediato</a:t>
            </a:r>
          </a:p>
          <a:p>
            <a:pPr algn="ctr"/>
            <a:r>
              <a:rPr lang="it-IT" b="0" i="1" dirty="0" err="1" smtClean="0"/>
              <a:t>Sequence</a:t>
            </a:r>
            <a:r>
              <a:rPr lang="it-IT" b="0" i="1" dirty="0" smtClean="0"/>
              <a:t> </a:t>
            </a:r>
            <a:r>
              <a:rPr lang="it-IT" b="0" i="1" dirty="0" err="1" smtClean="0"/>
              <a:t>diagram</a:t>
            </a:r>
            <a:endParaRPr lang="it-IT" b="0" i="1" dirty="0"/>
          </a:p>
        </p:txBody>
      </p:sp>
      <p:pic>
        <p:nvPicPr>
          <p:cNvPr id="2050" name="Picture 2"/>
          <p:cNvPicPr>
            <a:picLocks noChangeAspect="1" noChangeArrowheads="1"/>
          </p:cNvPicPr>
          <p:nvPr/>
        </p:nvPicPr>
        <p:blipFill>
          <a:blip r:embed="rId2" cstate="print"/>
          <a:srcRect/>
          <a:stretch>
            <a:fillRect/>
          </a:stretch>
        </p:blipFill>
        <p:spPr bwMode="auto">
          <a:xfrm>
            <a:off x="1314000" y="1138018"/>
            <a:ext cx="6516000" cy="50958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Titolo 1"/>
          <p:cNvSpPr>
            <a:spLocks/>
          </p:cNvSpPr>
          <p:nvPr/>
        </p:nvSpPr>
        <p:spPr bwMode="auto">
          <a:xfrm>
            <a:off x="2600695" y="249238"/>
            <a:ext cx="6146429" cy="828675"/>
          </a:xfrm>
          <a:prstGeom prst="rect">
            <a:avLst/>
          </a:prstGeom>
          <a:noFill/>
          <a:ln w="9525">
            <a:noFill/>
            <a:miter lim="800000"/>
            <a:headEnd/>
            <a:tailEnd/>
          </a:ln>
        </p:spPr>
        <p:txBody>
          <a:bodyPr lIns="91436" tIns="45718" rIns="91436" bIns="45718" anchor="ctr"/>
          <a:lstStyle/>
          <a:p>
            <a:pPr algn="ctr"/>
            <a:r>
              <a:rPr lang="it-IT" sz="2800" dirty="0"/>
              <a:t>Pagamento </a:t>
            </a:r>
            <a:r>
              <a:rPr lang="it-IT" sz="2800" dirty="0" smtClean="0"/>
              <a:t>differito</a:t>
            </a:r>
          </a:p>
        </p:txBody>
      </p:sp>
      <p:pic>
        <p:nvPicPr>
          <p:cNvPr id="3074" name="Picture 2"/>
          <p:cNvPicPr>
            <a:picLocks noChangeAspect="1" noChangeArrowheads="1"/>
          </p:cNvPicPr>
          <p:nvPr/>
        </p:nvPicPr>
        <p:blipFill>
          <a:blip r:embed="rId3" cstate="print"/>
          <a:srcRect/>
          <a:stretch>
            <a:fillRect/>
          </a:stretch>
        </p:blipFill>
        <p:spPr bwMode="auto">
          <a:xfrm>
            <a:off x="252000" y="1137749"/>
            <a:ext cx="8640000" cy="509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1"/>
          <p:cNvSpPr>
            <a:spLocks/>
          </p:cNvSpPr>
          <p:nvPr/>
        </p:nvSpPr>
        <p:spPr bwMode="auto">
          <a:xfrm>
            <a:off x="2636321" y="249238"/>
            <a:ext cx="6110803" cy="828675"/>
          </a:xfrm>
          <a:prstGeom prst="rect">
            <a:avLst/>
          </a:prstGeom>
          <a:noFill/>
          <a:ln w="9525">
            <a:noFill/>
            <a:miter lim="800000"/>
            <a:headEnd/>
            <a:tailEnd/>
          </a:ln>
        </p:spPr>
        <p:txBody>
          <a:bodyPr lIns="91436" tIns="45718" rIns="91436" bIns="45718" anchor="ctr"/>
          <a:lstStyle/>
          <a:p>
            <a:pPr algn="ctr"/>
            <a:r>
              <a:rPr lang="it-IT" sz="2800" dirty="0"/>
              <a:t>Pagamento </a:t>
            </a:r>
            <a:r>
              <a:rPr lang="it-IT" sz="2800" dirty="0" smtClean="0"/>
              <a:t>differito</a:t>
            </a:r>
          </a:p>
          <a:p>
            <a:pPr algn="ctr"/>
            <a:r>
              <a:rPr lang="it-IT" b="0" i="1" dirty="0" err="1" smtClean="0"/>
              <a:t>Sequence</a:t>
            </a:r>
            <a:r>
              <a:rPr lang="it-IT" b="0" i="1" dirty="0" smtClean="0"/>
              <a:t> </a:t>
            </a:r>
            <a:r>
              <a:rPr lang="it-IT" b="0" i="1" dirty="0" err="1" smtClean="0"/>
              <a:t>diagram</a:t>
            </a:r>
            <a:endParaRPr lang="it-IT" b="0" i="1" dirty="0"/>
          </a:p>
        </p:txBody>
      </p:sp>
      <p:pic>
        <p:nvPicPr>
          <p:cNvPr id="4098" name="Picture 2"/>
          <p:cNvPicPr>
            <a:picLocks noChangeAspect="1" noChangeArrowheads="1"/>
          </p:cNvPicPr>
          <p:nvPr/>
        </p:nvPicPr>
        <p:blipFill>
          <a:blip r:embed="rId2" cstate="print"/>
          <a:srcRect/>
          <a:stretch>
            <a:fillRect/>
          </a:stretch>
        </p:blipFill>
        <p:spPr bwMode="auto">
          <a:xfrm>
            <a:off x="1044000" y="1137180"/>
            <a:ext cx="7056000" cy="510631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ChangeArrowheads="1"/>
          </p:cNvSpPr>
          <p:nvPr>
            <p:ph type="title"/>
          </p:nvPr>
        </p:nvSpPr>
        <p:spPr/>
        <p:txBody>
          <a:bodyPr/>
          <a:lstStyle/>
          <a:p>
            <a:r>
              <a:rPr lang="it-IT" dirty="0" smtClean="0"/>
              <a:t>Pagamenti eseguiti</a:t>
            </a:r>
            <a:br>
              <a:rPr lang="it-IT" dirty="0" smtClean="0"/>
            </a:br>
            <a:r>
              <a:rPr lang="it-IT" dirty="0" smtClean="0"/>
              <a:t>presso i canali dei PSP</a:t>
            </a:r>
          </a:p>
        </p:txBody>
      </p:sp>
      <p:sp>
        <p:nvSpPr>
          <p:cNvPr id="29698" name="Rettangolo 5"/>
          <p:cNvSpPr>
            <a:spLocks noChangeArrowheads="1"/>
          </p:cNvSpPr>
          <p:nvPr/>
        </p:nvSpPr>
        <p:spPr bwMode="auto">
          <a:xfrm>
            <a:off x="661988" y="1331296"/>
            <a:ext cx="8018462" cy="4750018"/>
          </a:xfrm>
          <a:prstGeom prst="rect">
            <a:avLst/>
          </a:prstGeom>
          <a:noFill/>
          <a:ln w="9525">
            <a:noFill/>
            <a:miter lim="800000"/>
            <a:headEnd/>
            <a:tailEnd/>
          </a:ln>
        </p:spPr>
        <p:txBody>
          <a:bodyPr wrap="square">
            <a:spAutoFit/>
          </a:bodyPr>
          <a:lstStyle/>
          <a:p>
            <a:pPr marL="531813" lvl="1" indent="-531813">
              <a:spcBef>
                <a:spcPts val="800"/>
              </a:spcBef>
              <a:buFont typeface="Wingdings" pitchFamily="2" charset="2"/>
              <a:buChar char="q"/>
            </a:pPr>
            <a:r>
              <a:rPr lang="it-IT" b="0" dirty="0" smtClean="0"/>
              <a:t>Il PSP </a:t>
            </a:r>
            <a:r>
              <a:rPr lang="it-IT" b="0" u="sng" dirty="0" smtClean="0"/>
              <a:t>connesso</a:t>
            </a:r>
            <a:r>
              <a:rPr lang="it-IT" b="0" dirty="0" smtClean="0"/>
              <a:t> al “Nodo dei Pagamenti-SPC”:</a:t>
            </a:r>
          </a:p>
          <a:p>
            <a:pPr marL="812800" lvl="2" indent="-355600">
              <a:spcBef>
                <a:spcPts val="800"/>
              </a:spcBef>
              <a:buFont typeface="Wingdings" pitchFamily="2" charset="2"/>
              <a:buChar char="q"/>
            </a:pPr>
            <a:r>
              <a:rPr lang="it-IT" sz="2000" b="0" dirty="0" smtClean="0"/>
              <a:t>può essere selezionato da un utente che attiva il processo di pagamento telematico attraverso qualsiasi amministrazione connessa al nodo</a:t>
            </a:r>
          </a:p>
          <a:p>
            <a:pPr marL="812800" lvl="2" indent="-355600">
              <a:spcBef>
                <a:spcPts val="800"/>
              </a:spcBef>
              <a:buFont typeface="Wingdings" pitchFamily="2" charset="2"/>
              <a:buChar char="q"/>
            </a:pPr>
            <a:r>
              <a:rPr lang="it-IT" sz="2000" b="0" dirty="0" smtClean="0"/>
              <a:t>sarà in grado di offrire ai propri clienti diversi canali di pagamento (ATM</a:t>
            </a:r>
            <a:r>
              <a:rPr lang="it-IT" sz="2000" b="0" dirty="0"/>
              <a:t>, POS, home banking, GDO, </a:t>
            </a:r>
            <a:r>
              <a:rPr lang="it-IT" sz="2000" b="0" dirty="0" smtClean="0"/>
              <a:t>dealer, </a:t>
            </a:r>
            <a:r>
              <a:rPr lang="it-IT" sz="2000" b="0" dirty="0"/>
              <a:t>mobile </a:t>
            </a:r>
            <a:r>
              <a:rPr lang="it-IT" sz="2000" b="0" dirty="0" err="1" smtClean="0"/>
              <a:t>payment</a:t>
            </a:r>
            <a:r>
              <a:rPr lang="it-IT" sz="2000" b="0" dirty="0" smtClean="0"/>
              <a:t>) e diversi strumenti (carte di credito, carte di debito, bonifici SEPA, </a:t>
            </a:r>
            <a:r>
              <a:rPr lang="it-IT" sz="2000" b="0" dirty="0" err="1" smtClean="0"/>
              <a:t>SEPA</a:t>
            </a:r>
            <a:r>
              <a:rPr lang="it-IT" sz="2000" b="0" dirty="0" smtClean="0"/>
              <a:t> </a:t>
            </a:r>
            <a:r>
              <a:rPr lang="it-IT" sz="2000" b="0" dirty="0" err="1" smtClean="0"/>
              <a:t>Direct</a:t>
            </a:r>
            <a:r>
              <a:rPr lang="it-IT" sz="2000" b="0" dirty="0" smtClean="0"/>
              <a:t> </a:t>
            </a:r>
            <a:r>
              <a:rPr lang="it-IT" sz="2000" b="0" dirty="0" err="1" smtClean="0"/>
              <a:t>Debit</a:t>
            </a:r>
            <a:r>
              <a:rPr lang="it-IT" sz="2000" b="0" dirty="0" smtClean="0"/>
              <a:t>)</a:t>
            </a:r>
          </a:p>
          <a:p>
            <a:pPr marL="812800" lvl="2" indent="-355600">
              <a:spcBef>
                <a:spcPts val="800"/>
              </a:spcBef>
              <a:buFont typeface="Wingdings" pitchFamily="2" charset="2"/>
              <a:buChar char="q"/>
            </a:pPr>
            <a:r>
              <a:rPr lang="it-IT" sz="2000" b="0" dirty="0" smtClean="0"/>
              <a:t>sarà in grado di effettuare controlli di verifica non altrimenti effettuabili</a:t>
            </a:r>
          </a:p>
          <a:p>
            <a:pPr marL="531813" lvl="1" indent="-531813">
              <a:spcBef>
                <a:spcPts val="800"/>
              </a:spcBef>
              <a:buFont typeface="Wingdings" pitchFamily="2" charset="2"/>
              <a:buChar char="q"/>
            </a:pPr>
            <a:r>
              <a:rPr lang="it-IT" b="0" dirty="0" smtClean="0"/>
              <a:t>Il PSP </a:t>
            </a:r>
            <a:r>
              <a:rPr lang="it-IT" b="0" u="sng" dirty="0" smtClean="0"/>
              <a:t>non connesso</a:t>
            </a:r>
            <a:r>
              <a:rPr lang="it-IT" b="0" dirty="0" smtClean="0"/>
              <a:t> al “Nodo dei Pagamenti-SPC” potrà mettere a disposizione dei propri clienti il solo “Bonifico SEPA”.</a:t>
            </a:r>
            <a:endParaRPr lang="it-IT" sz="2000" b="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50" name="Titolo 1"/>
          <p:cNvSpPr>
            <a:spLocks/>
          </p:cNvSpPr>
          <p:nvPr/>
        </p:nvSpPr>
        <p:spPr bwMode="auto">
          <a:xfrm>
            <a:off x="2493817" y="249238"/>
            <a:ext cx="6240749" cy="828675"/>
          </a:xfrm>
          <a:prstGeom prst="rect">
            <a:avLst/>
          </a:prstGeom>
          <a:noFill/>
          <a:ln w="9525">
            <a:noFill/>
            <a:miter lim="800000"/>
            <a:headEnd/>
            <a:tailEnd/>
          </a:ln>
        </p:spPr>
        <p:txBody>
          <a:bodyPr lIns="91436" tIns="45718" rIns="91436" bIns="45718" anchor="ctr"/>
          <a:lstStyle/>
          <a:p>
            <a:pPr algn="ctr"/>
            <a:r>
              <a:rPr lang="it-IT" sz="2800" dirty="0" smtClean="0"/>
              <a:t>Pagamento telematico</a:t>
            </a:r>
          </a:p>
          <a:p>
            <a:pPr algn="ctr"/>
            <a:r>
              <a:rPr lang="it-IT" sz="2800" dirty="0" smtClean="0"/>
              <a:t>su </a:t>
            </a:r>
            <a:r>
              <a:rPr lang="it-IT" sz="2800" dirty="0"/>
              <a:t>canali </a:t>
            </a:r>
            <a:r>
              <a:rPr lang="it-IT" sz="2800" dirty="0" smtClean="0"/>
              <a:t>PSP</a:t>
            </a:r>
          </a:p>
        </p:txBody>
      </p:sp>
      <p:pic>
        <p:nvPicPr>
          <p:cNvPr id="5122" name="Picture 2"/>
          <p:cNvPicPr>
            <a:picLocks noChangeAspect="1" noChangeArrowheads="1"/>
          </p:cNvPicPr>
          <p:nvPr/>
        </p:nvPicPr>
        <p:blipFill>
          <a:blip r:embed="rId3" cstate="print"/>
          <a:srcRect/>
          <a:stretch>
            <a:fillRect/>
          </a:stretch>
        </p:blipFill>
        <p:spPr bwMode="auto">
          <a:xfrm>
            <a:off x="720000" y="1128429"/>
            <a:ext cx="7704000" cy="509709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176832" y="1179997"/>
            <a:ext cx="8871636" cy="4978980"/>
          </a:xfrm>
          <a:prstGeom prst="rect">
            <a:avLst/>
          </a:prstGeom>
          <a:noFill/>
          <a:ln w="9525">
            <a:noFill/>
            <a:miter lim="800000"/>
            <a:headEnd/>
            <a:tailEnd/>
          </a:ln>
        </p:spPr>
      </p:pic>
      <p:sp>
        <p:nvSpPr>
          <p:cNvPr id="3" name="Titolo 1"/>
          <p:cNvSpPr>
            <a:spLocks/>
          </p:cNvSpPr>
          <p:nvPr/>
        </p:nvSpPr>
        <p:spPr bwMode="auto">
          <a:xfrm>
            <a:off x="2552131" y="130488"/>
            <a:ext cx="6428092" cy="828675"/>
          </a:xfrm>
          <a:prstGeom prst="rect">
            <a:avLst/>
          </a:prstGeom>
          <a:noFill/>
          <a:ln w="9525">
            <a:noFill/>
            <a:miter lim="800000"/>
            <a:headEnd/>
            <a:tailEnd/>
          </a:ln>
        </p:spPr>
        <p:txBody>
          <a:bodyPr lIns="91436" tIns="45718" rIns="91436" bIns="45718" anchor="ctr"/>
          <a:lstStyle/>
          <a:p>
            <a:pPr algn="ctr"/>
            <a:r>
              <a:rPr lang="it-IT" dirty="0"/>
              <a:t>Pagamento </a:t>
            </a:r>
            <a:r>
              <a:rPr lang="it-IT" dirty="0" smtClean="0"/>
              <a:t>telematico su </a:t>
            </a:r>
            <a:r>
              <a:rPr lang="it-IT" dirty="0"/>
              <a:t>canali </a:t>
            </a:r>
            <a:r>
              <a:rPr lang="it-IT" dirty="0" smtClean="0"/>
              <a:t>PSP</a:t>
            </a:r>
          </a:p>
          <a:p>
            <a:pPr algn="ctr"/>
            <a:r>
              <a:rPr lang="it-IT" b="0" i="1" dirty="0" err="1" smtClean="0"/>
              <a:t>Sequence</a:t>
            </a:r>
            <a:r>
              <a:rPr lang="it-IT" b="0" i="1" dirty="0" smtClean="0"/>
              <a:t> </a:t>
            </a:r>
            <a:r>
              <a:rPr lang="it-IT" b="0" i="1" dirty="0" err="1" smtClean="0"/>
              <a:t>diagram</a:t>
            </a:r>
            <a:endParaRPr lang="it-IT" b="0" i="1"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Le linee guida</a:t>
            </a:r>
            <a:endParaRPr lang="it-IT" dirty="0"/>
          </a:p>
        </p:txBody>
      </p:sp>
      <p:sp>
        <p:nvSpPr>
          <p:cNvPr id="3" name="Segnaposto testo 2"/>
          <p:cNvSpPr>
            <a:spLocks noGrp="1"/>
          </p:cNvSpPr>
          <p:nvPr>
            <p:ph type="body" idx="1"/>
          </p:nvPr>
        </p:nvSpPr>
        <p:spPr/>
        <p:txBody>
          <a:bodyPr/>
          <a:lstStyle/>
          <a:p>
            <a:endParaRPr lang="it-IT"/>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Linee guida - Indice</a:t>
            </a:r>
            <a:endParaRPr lang="it-IT" dirty="0"/>
          </a:p>
        </p:txBody>
      </p:sp>
      <p:sp>
        <p:nvSpPr>
          <p:cNvPr id="3" name="Segnaposto contenuto 2"/>
          <p:cNvSpPr>
            <a:spLocks noGrp="1"/>
          </p:cNvSpPr>
          <p:nvPr>
            <p:ph idx="1"/>
          </p:nvPr>
        </p:nvSpPr>
        <p:spPr>
          <a:xfrm>
            <a:off x="1406281" y="1175435"/>
            <a:ext cx="7369228" cy="5020649"/>
          </a:xfrm>
        </p:spPr>
        <p:txBody>
          <a:bodyPr/>
          <a:lstStyle/>
          <a:p>
            <a:pPr marL="457200" indent="-457200">
              <a:spcBef>
                <a:spcPts val="300"/>
              </a:spcBef>
              <a:spcAft>
                <a:spcPts val="300"/>
              </a:spcAft>
              <a:buFont typeface="+mj-lt"/>
              <a:buAutoNum type="arabicPeriod"/>
            </a:pPr>
            <a:r>
              <a:rPr lang="it-IT" sz="1600" b="1" dirty="0" smtClean="0"/>
              <a:t>Riferimenti normativi</a:t>
            </a:r>
          </a:p>
          <a:p>
            <a:pPr marL="457200" indent="-457200">
              <a:spcBef>
                <a:spcPts val="300"/>
              </a:spcBef>
              <a:spcAft>
                <a:spcPts val="300"/>
              </a:spcAft>
              <a:buFont typeface="+mj-lt"/>
              <a:buAutoNum type="arabicPeriod"/>
            </a:pPr>
            <a:r>
              <a:rPr lang="it-IT" sz="1600" b="1" dirty="0" smtClean="0"/>
              <a:t>Definizioni</a:t>
            </a:r>
          </a:p>
          <a:p>
            <a:pPr marL="457200" indent="-457200">
              <a:spcBef>
                <a:spcPts val="300"/>
              </a:spcBef>
              <a:spcAft>
                <a:spcPts val="300"/>
              </a:spcAft>
              <a:buFont typeface="+mj-lt"/>
              <a:buAutoNum type="arabicPeriod"/>
            </a:pPr>
            <a:r>
              <a:rPr lang="it-IT" sz="1600" b="1" dirty="0" smtClean="0"/>
              <a:t>Obiettivo delle Linee Guida</a:t>
            </a:r>
          </a:p>
          <a:p>
            <a:pPr marL="457200" indent="-457200">
              <a:spcBef>
                <a:spcPts val="300"/>
              </a:spcBef>
              <a:spcAft>
                <a:spcPts val="300"/>
              </a:spcAft>
              <a:buFont typeface="+mj-lt"/>
              <a:buAutoNum type="arabicPeriod"/>
            </a:pPr>
            <a:r>
              <a:rPr lang="it-IT" sz="1600" b="1" dirty="0" smtClean="0"/>
              <a:t>Soggetti destinatari</a:t>
            </a:r>
          </a:p>
          <a:p>
            <a:pPr marL="457200" indent="-457200">
              <a:spcBef>
                <a:spcPts val="300"/>
              </a:spcBef>
              <a:spcAft>
                <a:spcPts val="300"/>
              </a:spcAft>
              <a:buFont typeface="+mj-lt"/>
              <a:buAutoNum type="arabicPeriod"/>
            </a:pPr>
            <a:r>
              <a:rPr lang="it-IT" sz="1600" b="1" dirty="0" smtClean="0"/>
              <a:t>Strumenti di pagamento</a:t>
            </a:r>
          </a:p>
          <a:p>
            <a:pPr marL="457200" indent="-457200">
              <a:spcBef>
                <a:spcPts val="300"/>
              </a:spcBef>
              <a:spcAft>
                <a:spcPts val="300"/>
              </a:spcAft>
              <a:buFont typeface="+mj-lt"/>
              <a:buAutoNum type="arabicPeriod"/>
            </a:pPr>
            <a:r>
              <a:rPr lang="it-IT" sz="1600" b="1" dirty="0" smtClean="0"/>
              <a:t>Il Ciclo di vita del pagamento</a:t>
            </a:r>
          </a:p>
          <a:p>
            <a:pPr marL="457200" indent="-457200">
              <a:spcBef>
                <a:spcPts val="300"/>
              </a:spcBef>
              <a:spcAft>
                <a:spcPts val="300"/>
              </a:spcAft>
              <a:buFont typeface="+mj-lt"/>
              <a:buAutoNum type="arabicPeriod"/>
            </a:pPr>
            <a:r>
              <a:rPr lang="it-IT" sz="1600" b="1" dirty="0" smtClean="0"/>
              <a:t>Informazioni necessarie per l’effettuazione del pagamento</a:t>
            </a:r>
          </a:p>
          <a:p>
            <a:pPr marL="457200" indent="-457200">
              <a:spcBef>
                <a:spcPts val="300"/>
              </a:spcBef>
              <a:spcAft>
                <a:spcPts val="300"/>
              </a:spcAft>
              <a:buFont typeface="+mj-lt"/>
              <a:buAutoNum type="arabicPeriod"/>
            </a:pPr>
            <a:r>
              <a:rPr lang="it-IT" sz="1600" b="1" dirty="0" smtClean="0"/>
              <a:t>Effettuazione del pagamento</a:t>
            </a:r>
          </a:p>
          <a:p>
            <a:pPr marL="457200" indent="-457200">
              <a:spcBef>
                <a:spcPts val="300"/>
              </a:spcBef>
              <a:spcAft>
                <a:spcPts val="300"/>
              </a:spcAft>
              <a:buFont typeface="+mj-lt"/>
              <a:buAutoNum type="arabicPeriod"/>
            </a:pPr>
            <a:r>
              <a:rPr lang="it-IT" sz="1600" b="1" dirty="0" smtClean="0"/>
              <a:t>Regolamento contabile e riversamento</a:t>
            </a:r>
          </a:p>
          <a:p>
            <a:pPr marL="457200" indent="-457200">
              <a:spcBef>
                <a:spcPts val="300"/>
              </a:spcBef>
              <a:spcAft>
                <a:spcPts val="300"/>
              </a:spcAft>
              <a:buFont typeface="+mj-lt"/>
              <a:buAutoNum type="arabicPeriod"/>
            </a:pPr>
            <a:r>
              <a:rPr lang="it-IT" sz="1600" b="1" dirty="0" smtClean="0"/>
              <a:t>Riconciliazione e rilascio della quietanza</a:t>
            </a:r>
          </a:p>
          <a:p>
            <a:pPr marL="457200" indent="-457200">
              <a:spcBef>
                <a:spcPts val="300"/>
              </a:spcBef>
              <a:spcAft>
                <a:spcPts val="300"/>
              </a:spcAft>
              <a:buFont typeface="+mj-lt"/>
              <a:buAutoNum type="arabicPeriod"/>
            </a:pPr>
            <a:r>
              <a:rPr lang="it-IT" sz="1600" b="1" dirty="0" smtClean="0"/>
              <a:t>Identificativi errati o incompleti del pagamento</a:t>
            </a:r>
          </a:p>
          <a:p>
            <a:pPr marL="457200" indent="-457200">
              <a:spcBef>
                <a:spcPts val="300"/>
              </a:spcBef>
              <a:spcAft>
                <a:spcPts val="300"/>
              </a:spcAft>
              <a:buFont typeface="+mj-lt"/>
              <a:buAutoNum type="arabicPeriod"/>
            </a:pPr>
            <a:r>
              <a:rPr lang="it-IT" sz="1600" b="1" dirty="0" smtClean="0"/>
              <a:t>Specifiche attuative</a:t>
            </a:r>
          </a:p>
          <a:p>
            <a:pPr marL="457200" indent="-457200">
              <a:spcBef>
                <a:spcPts val="300"/>
              </a:spcBef>
              <a:spcAft>
                <a:spcPts val="300"/>
              </a:spcAft>
              <a:buFont typeface="+mj-lt"/>
              <a:buAutoNum type="arabicPeriod"/>
            </a:pPr>
            <a:r>
              <a:rPr lang="it-IT" sz="1600" b="1" dirty="0" smtClean="0"/>
              <a:t>Riuso	</a:t>
            </a:r>
          </a:p>
          <a:p>
            <a:pPr marL="457200" indent="-457200">
              <a:spcBef>
                <a:spcPts val="300"/>
              </a:spcBef>
              <a:spcAft>
                <a:spcPts val="300"/>
              </a:spcAft>
              <a:buFont typeface="+mj-lt"/>
              <a:buAutoNum type="arabicPeriod"/>
            </a:pPr>
            <a:r>
              <a:rPr lang="it-IT" sz="1600" b="1" dirty="0" smtClean="0"/>
              <a:t>Decorrenza</a:t>
            </a:r>
            <a:endParaRPr lang="it-IT" sz="1600" b="1" dirty="0"/>
          </a:p>
        </p:txBody>
      </p:sp>
      <p:grpSp>
        <p:nvGrpSpPr>
          <p:cNvPr id="4" name="Gruppo 3"/>
          <p:cNvGrpSpPr/>
          <p:nvPr/>
        </p:nvGrpSpPr>
        <p:grpSpPr>
          <a:xfrm>
            <a:off x="109535" y="5281683"/>
            <a:ext cx="1024202" cy="868322"/>
            <a:chOff x="505332" y="3037080"/>
            <a:chExt cx="1674069" cy="1316555"/>
          </a:xfrm>
        </p:grpSpPr>
        <p:pic>
          <p:nvPicPr>
            <p:cNvPr id="5" name="Picture 2" descr="C:\Download\MC900432599.PNG"/>
            <p:cNvPicPr>
              <a:picLocks noChangeAspect="1" noChangeArrowheads="1"/>
            </p:cNvPicPr>
            <p:nvPr/>
          </p:nvPicPr>
          <p:blipFill>
            <a:blip r:embed="rId2" cstate="print"/>
            <a:srcRect/>
            <a:stretch>
              <a:fillRect/>
            </a:stretch>
          </p:blipFill>
          <p:spPr bwMode="auto">
            <a:xfrm>
              <a:off x="871939" y="3037080"/>
              <a:ext cx="1307462" cy="1307462"/>
            </a:xfrm>
            <a:prstGeom prst="rect">
              <a:avLst/>
            </a:prstGeom>
            <a:noFill/>
          </p:spPr>
        </p:pic>
        <p:pic>
          <p:nvPicPr>
            <p:cNvPr id="6" name="Picture 3" descr="C:\Download\MC900344103.WMF"/>
            <p:cNvPicPr>
              <a:picLocks noChangeAspect="1" noChangeArrowheads="1"/>
            </p:cNvPicPr>
            <p:nvPr/>
          </p:nvPicPr>
          <p:blipFill>
            <a:blip r:embed="rId3" cstate="print"/>
            <a:srcRect/>
            <a:stretch>
              <a:fillRect/>
            </a:stretch>
          </p:blipFill>
          <p:spPr bwMode="auto">
            <a:xfrm>
              <a:off x="505332" y="3893744"/>
              <a:ext cx="636861" cy="459891"/>
            </a:xfrm>
            <a:prstGeom prst="rect">
              <a:avLst/>
            </a:prstGeom>
            <a:noFill/>
          </p:spPr>
        </p:pic>
      </p:grpSp>
      <p:sp>
        <p:nvSpPr>
          <p:cNvPr id="7" name="Rettangolo arrotondato 6"/>
          <p:cNvSpPr/>
          <p:nvPr/>
        </p:nvSpPr>
        <p:spPr bwMode="auto">
          <a:xfrm>
            <a:off x="1187355" y="2811439"/>
            <a:ext cx="7738281" cy="1583140"/>
          </a:xfrm>
          <a:prstGeom prst="roundRect">
            <a:avLst/>
          </a:prstGeom>
          <a:noFill/>
          <a:ln w="28575" cap="flat" cmpd="sng" algn="ctr">
            <a:solidFill>
              <a:srgbClr val="FF3300"/>
            </a:solidFill>
            <a:prstDash val="sysDot"/>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1" i="0" u="none" strike="noStrike" cap="none" normalizeH="0" baseline="0" smtClean="0">
              <a:ln>
                <a:noFill/>
              </a:ln>
              <a:solidFill>
                <a:schemeClr val="accent2"/>
              </a:solidFill>
              <a:effectLst/>
              <a:latin typeface="verdana" pitchFamily="34" charset="0"/>
            </a:endParaRPr>
          </a:p>
        </p:txBody>
      </p:sp>
      <p:sp>
        <p:nvSpPr>
          <p:cNvPr id="8" name="Callout 5 7"/>
          <p:cNvSpPr/>
          <p:nvPr/>
        </p:nvSpPr>
        <p:spPr bwMode="auto">
          <a:xfrm>
            <a:off x="6089242" y="1897037"/>
            <a:ext cx="1812812" cy="682388"/>
          </a:xfrm>
          <a:prstGeom prst="accentCallout1">
            <a:avLst>
              <a:gd name="adj1" fmla="val 42329"/>
              <a:gd name="adj2" fmla="val -9086"/>
              <a:gd name="adj3" fmla="val 57907"/>
              <a:gd name="adj4" fmla="val -93339"/>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headEnd type="oval" w="med" len="med"/>
            <a:tailEnd type="oval"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177800" marR="0" lvl="0" defTabSz="914400" eaLnBrk="1" fontAlgn="auto" latinLnBrk="0" hangingPunct="1">
              <a:lnSpc>
                <a:spcPct val="100000"/>
              </a:lnSpc>
              <a:spcBef>
                <a:spcPts val="0"/>
              </a:spcBef>
              <a:spcAft>
                <a:spcPts val="0"/>
              </a:spcAft>
              <a:buClrTx/>
              <a:buSzTx/>
              <a:tabLst/>
              <a:defRPr/>
            </a:pPr>
            <a:r>
              <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Enti</a:t>
            </a:r>
            <a:r>
              <a:rPr kumimoji="0" lang="it-IT" sz="1400" b="0" i="0" u="none" strike="noStrike" kern="0" cap="none" spc="0" normalizeH="0" noProof="0" dirty="0" smtClean="0">
                <a:ln>
                  <a:noFill/>
                </a:ln>
                <a:solidFill>
                  <a:sysClr val="windowText" lastClr="000000"/>
                </a:solidFill>
                <a:effectLst/>
                <a:uLnTx/>
                <a:uFillTx/>
                <a:latin typeface="verdana" pitchFamily="34" charset="0"/>
                <a:ea typeface="+mn-ea"/>
                <a:cs typeface="+mn-cs"/>
              </a:rPr>
              <a:t> Creditori</a:t>
            </a:r>
            <a:endPar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endParaRPr>
          </a:p>
        </p:txBody>
      </p:sp>
      <p:sp>
        <p:nvSpPr>
          <p:cNvPr id="9" name="Callout 5 8"/>
          <p:cNvSpPr/>
          <p:nvPr/>
        </p:nvSpPr>
        <p:spPr bwMode="auto">
          <a:xfrm>
            <a:off x="6373508" y="5202070"/>
            <a:ext cx="2320120" cy="682388"/>
          </a:xfrm>
          <a:prstGeom prst="accentCallout1">
            <a:avLst>
              <a:gd name="adj1" fmla="val 48329"/>
              <a:gd name="adj2" fmla="val -8333"/>
              <a:gd name="adj3" fmla="val 49907"/>
              <a:gd name="adj4" fmla="val -125571"/>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headEnd type="oval" w="med" len="med"/>
            <a:tailEnd type="oval" w="med" len="med"/>
          </a:ln>
          <a:effectLst>
            <a:outerShdw blurRad="40000" dist="20000" dir="5400000" rotWithShape="0">
              <a:srgbClr val="000000">
                <a:alpha val="38000"/>
              </a:srgbClr>
            </a:outerShdw>
          </a:effectLst>
        </p:spPr>
        <p:txBody>
          <a:bodyPr vert="horz" wrap="square" lIns="91440" tIns="45720" rIns="91440" bIns="45720" numCol="1" rtlCol="0" anchor="ctr" anchorCtr="0" compatLnSpc="1">
            <a:prstTxWarp prst="textNoShape">
              <a:avLst/>
            </a:prstTxWarp>
          </a:bodyPr>
          <a:lstStyle/>
          <a:p>
            <a:pPr marL="177800" marR="0" lvl="0" defTabSz="914400" eaLnBrk="1" fontAlgn="auto" latinLnBrk="0" hangingPunct="1">
              <a:lnSpc>
                <a:spcPct val="100000"/>
              </a:lnSpc>
              <a:spcBef>
                <a:spcPts val="0"/>
              </a:spcBef>
              <a:spcAft>
                <a:spcPts val="0"/>
              </a:spcAft>
              <a:buClrTx/>
              <a:buSzTx/>
              <a:tabLst/>
              <a:defRPr/>
            </a:pPr>
            <a:r>
              <a:rPr kumimoji="0" lang="it-IT" sz="1400" b="0" i="0" u="none" strike="noStrike" kern="0" cap="none" spc="0" normalizeH="0" baseline="0" noProof="0" dirty="0" smtClean="0">
                <a:ln>
                  <a:noFill/>
                </a:ln>
                <a:solidFill>
                  <a:sysClr val="windowText" lastClr="000000"/>
                </a:solidFill>
                <a:effectLst/>
                <a:uLnTx/>
                <a:uFillTx/>
                <a:latin typeface="verdana" pitchFamily="34" charset="0"/>
                <a:ea typeface="+mn-ea"/>
                <a:cs typeface="+mn-cs"/>
              </a:rPr>
              <a:t>Previste deroghe transitorie per convenzioni in atto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3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repeatCount="300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Emanazione Linee guida</a:t>
            </a:r>
            <a:endParaRPr lang="it-IT" dirty="0"/>
          </a:p>
        </p:txBody>
      </p:sp>
      <p:sp>
        <p:nvSpPr>
          <p:cNvPr id="3" name="Segnaposto contenuto 2"/>
          <p:cNvSpPr>
            <a:spLocks noGrp="1"/>
          </p:cNvSpPr>
          <p:nvPr>
            <p:ph idx="1"/>
          </p:nvPr>
        </p:nvSpPr>
        <p:spPr>
          <a:xfrm>
            <a:off x="465138" y="1325564"/>
            <a:ext cx="8267700" cy="4493346"/>
          </a:xfrm>
        </p:spPr>
        <p:txBody>
          <a:bodyPr/>
          <a:lstStyle/>
          <a:p>
            <a:r>
              <a:rPr lang="it-IT" dirty="0" smtClean="0"/>
              <a:t>Le Linee guida sono frutto del gruppo di lavoro con PA centrali e locali e dei tavoli di approfondimento con Banca d’Italia, PSP, Poste, Associazione Bancaria e Associazione di PI e </a:t>
            </a:r>
            <a:r>
              <a:rPr lang="it-IT" dirty="0" smtClean="0"/>
              <a:t>IMEL e sono state sottoposte </a:t>
            </a:r>
            <a:r>
              <a:rPr lang="it-IT" dirty="0" smtClean="0"/>
              <a:t>a consultazione pubblica </a:t>
            </a:r>
            <a:r>
              <a:rPr lang="it-IT" dirty="0" smtClean="0"/>
              <a:t>conclusa a ottobre </a:t>
            </a:r>
            <a:r>
              <a:rPr lang="it-IT" dirty="0" smtClean="0"/>
              <a:t>2013</a:t>
            </a:r>
            <a:endParaRPr lang="it-IT" dirty="0" smtClean="0"/>
          </a:p>
          <a:p>
            <a:r>
              <a:rPr lang="it-IT" dirty="0" smtClean="0"/>
              <a:t>Il 16 gennaio 2014 è </a:t>
            </a:r>
            <a:r>
              <a:rPr lang="it-IT" dirty="0" smtClean="0"/>
              <a:t>pervenuto il parere favorevole della Banca </a:t>
            </a:r>
            <a:r>
              <a:rPr lang="it-IT" dirty="0" smtClean="0"/>
              <a:t>d’Italia e pertanto </a:t>
            </a:r>
            <a:r>
              <a:rPr lang="it-IT" dirty="0" smtClean="0"/>
              <a:t>le Linee guida </a:t>
            </a:r>
            <a:r>
              <a:rPr lang="it-IT" dirty="0" smtClean="0"/>
              <a:t>sono in corso </a:t>
            </a:r>
            <a:r>
              <a:rPr lang="it-IT" dirty="0" smtClean="0"/>
              <a:t>di </a:t>
            </a:r>
            <a:r>
              <a:rPr lang="it-IT" dirty="0" smtClean="0"/>
              <a:t>pubblicazione </a:t>
            </a:r>
            <a:r>
              <a:rPr lang="it-IT" dirty="0" smtClean="0"/>
              <a:t>su </a:t>
            </a:r>
            <a:r>
              <a:rPr lang="it-IT" dirty="0" smtClean="0"/>
              <a:t>GURI e </a:t>
            </a:r>
            <a:r>
              <a:rPr lang="it-IT" dirty="0" smtClean="0"/>
              <a:t>sul </a:t>
            </a:r>
            <a:r>
              <a:rPr lang="it-IT" dirty="0" smtClean="0"/>
              <a:t>sito </a:t>
            </a:r>
            <a:r>
              <a:rPr lang="it-IT" dirty="0" smtClean="0"/>
              <a:t>dell’Agenzia</a:t>
            </a:r>
            <a:endParaRPr lang="it-IT" dirty="0" smtClean="0"/>
          </a:p>
          <a:p>
            <a:r>
              <a:rPr lang="it-IT" dirty="0" smtClean="0"/>
              <a:t>Successivamente a tale </a:t>
            </a:r>
            <a:r>
              <a:rPr lang="it-IT" dirty="0" smtClean="0"/>
              <a:t>evento </a:t>
            </a:r>
            <a:r>
              <a:rPr lang="it-IT" dirty="0" smtClean="0"/>
              <a:t>le Linee guida </a:t>
            </a:r>
            <a:r>
              <a:rPr lang="it-IT" dirty="0" smtClean="0"/>
              <a:t>diventeranno </a:t>
            </a:r>
            <a:r>
              <a:rPr lang="it-IT" dirty="0" smtClean="0"/>
              <a:t>operative</a:t>
            </a:r>
          </a:p>
          <a:p>
            <a:endParaRPr lang="it-IT" dirty="0" smtClean="0"/>
          </a:p>
        </p:txBody>
      </p:sp>
      <p:grpSp>
        <p:nvGrpSpPr>
          <p:cNvPr id="4" name="Gruppo 4"/>
          <p:cNvGrpSpPr>
            <a:grpSpLocks noChangeAspect="1"/>
          </p:cNvGrpSpPr>
          <p:nvPr/>
        </p:nvGrpSpPr>
        <p:grpSpPr>
          <a:xfrm>
            <a:off x="7157981" y="4577496"/>
            <a:ext cx="1356803" cy="1092739"/>
            <a:chOff x="505332" y="3037080"/>
            <a:chExt cx="1674069" cy="1316555"/>
          </a:xfrm>
        </p:grpSpPr>
        <p:pic>
          <p:nvPicPr>
            <p:cNvPr id="5" name="Picture 2" descr="C:\Download\MC900432599.PNG"/>
            <p:cNvPicPr>
              <a:picLocks noChangeAspect="1" noChangeArrowheads="1"/>
            </p:cNvPicPr>
            <p:nvPr/>
          </p:nvPicPr>
          <p:blipFill>
            <a:blip r:embed="rId2" cstate="print"/>
            <a:srcRect/>
            <a:stretch>
              <a:fillRect/>
            </a:stretch>
          </p:blipFill>
          <p:spPr bwMode="auto">
            <a:xfrm>
              <a:off x="871939" y="3037080"/>
              <a:ext cx="1307462" cy="1307462"/>
            </a:xfrm>
            <a:prstGeom prst="rect">
              <a:avLst/>
            </a:prstGeom>
            <a:noFill/>
          </p:spPr>
        </p:pic>
        <p:pic>
          <p:nvPicPr>
            <p:cNvPr id="6" name="Picture 3" descr="C:\Download\MC900344103.WMF"/>
            <p:cNvPicPr>
              <a:picLocks noChangeAspect="1" noChangeArrowheads="1"/>
            </p:cNvPicPr>
            <p:nvPr/>
          </p:nvPicPr>
          <p:blipFill>
            <a:blip r:embed="rId3" cstate="print"/>
            <a:srcRect/>
            <a:stretch>
              <a:fillRect/>
            </a:stretch>
          </p:blipFill>
          <p:spPr bwMode="auto">
            <a:xfrm>
              <a:off x="505332" y="3893744"/>
              <a:ext cx="636861" cy="459891"/>
            </a:xfrm>
            <a:prstGeom prst="rect">
              <a:avLst/>
            </a:prstGeom>
            <a:noFill/>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Allegati alle Linee guida</a:t>
            </a:r>
            <a:endParaRPr lang="it-IT" dirty="0"/>
          </a:p>
        </p:txBody>
      </p:sp>
      <p:sp>
        <p:nvSpPr>
          <p:cNvPr id="3" name="Segnaposto contenuto 2"/>
          <p:cNvSpPr>
            <a:spLocks noGrp="1"/>
          </p:cNvSpPr>
          <p:nvPr>
            <p:ph idx="1"/>
          </p:nvPr>
        </p:nvSpPr>
        <p:spPr>
          <a:xfrm>
            <a:off x="465138" y="1325563"/>
            <a:ext cx="8267700" cy="1622353"/>
          </a:xfrm>
        </p:spPr>
        <p:txBody>
          <a:bodyPr/>
          <a:lstStyle/>
          <a:p>
            <a:pPr marL="0" indent="0">
              <a:buNone/>
            </a:pPr>
            <a:r>
              <a:rPr lang="it-IT" sz="2400" dirty="0" smtClean="0"/>
              <a:t>Le Linee guida sono completate dall’Appendice - Modello di clausole da inserire negli atti negoziali con i prestatori di servizi di pagamento, nonché da 2 allegati:</a:t>
            </a:r>
          </a:p>
        </p:txBody>
      </p:sp>
      <p:sp>
        <p:nvSpPr>
          <p:cNvPr id="7" name="Segnaposto contenuto 2"/>
          <p:cNvSpPr txBox="1">
            <a:spLocks/>
          </p:cNvSpPr>
          <p:nvPr/>
        </p:nvSpPr>
        <p:spPr bwMode="auto">
          <a:xfrm>
            <a:off x="465138" y="2945120"/>
            <a:ext cx="8267700" cy="1251560"/>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marL="342900" indent="-342900" eaLnBrk="0" hangingPunct="0">
              <a:spcBef>
                <a:spcPct val="50000"/>
              </a:spcBef>
              <a:buBlip>
                <a:blip r:embed="rId2"/>
              </a:buBlip>
            </a:pPr>
            <a:r>
              <a:rPr lang="it-IT" b="0" kern="0" dirty="0" smtClean="0"/>
              <a:t>Allegato A -Specifiche attuative dei codici identificativi di versamento, riversamento e rendicontazione</a:t>
            </a:r>
            <a:endParaRPr kumimoji="0" lang="it-IT" sz="2400" b="0" i="0" u="none" strike="noStrike" kern="0" cap="none" spc="0" normalizeH="0" baseline="0" noProof="0" dirty="0">
              <a:ln>
                <a:noFill/>
              </a:ln>
              <a:solidFill>
                <a:schemeClr val="accent2"/>
              </a:solidFill>
              <a:effectLst/>
              <a:uLnTx/>
              <a:uFillTx/>
              <a:latin typeface="Verdana" pitchFamily="34" charset="0"/>
              <a:ea typeface="+mn-ea"/>
              <a:cs typeface="+mn-cs"/>
            </a:endParaRPr>
          </a:p>
        </p:txBody>
      </p:sp>
      <p:sp>
        <p:nvSpPr>
          <p:cNvPr id="9" name="Segnaposto contenuto 2"/>
          <p:cNvSpPr txBox="1">
            <a:spLocks/>
          </p:cNvSpPr>
          <p:nvPr/>
        </p:nvSpPr>
        <p:spPr bwMode="auto">
          <a:xfrm>
            <a:off x="465138" y="4193884"/>
            <a:ext cx="8267700" cy="1251560"/>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marL="342900" indent="-342900" eaLnBrk="0" hangingPunct="0">
              <a:spcBef>
                <a:spcPct val="50000"/>
              </a:spcBef>
              <a:buBlip>
                <a:blip r:embed="rId2"/>
              </a:buBlip>
            </a:pPr>
            <a:r>
              <a:rPr kumimoji="0" lang="it-IT" sz="2400" b="0" i="0" u="none" strike="noStrike" kern="0" cap="none" spc="0" normalizeH="0" baseline="0" noProof="0" dirty="0" smtClean="0">
                <a:ln>
                  <a:noFill/>
                </a:ln>
                <a:solidFill>
                  <a:schemeClr val="accent2"/>
                </a:solidFill>
                <a:effectLst/>
                <a:uLnTx/>
                <a:uFillTx/>
                <a:latin typeface="Verdana" pitchFamily="34" charset="0"/>
                <a:ea typeface="+mn-ea"/>
                <a:cs typeface="+mn-cs"/>
              </a:rPr>
              <a:t>Allegato </a:t>
            </a:r>
            <a:r>
              <a:rPr lang="it-IT" b="0" kern="0" noProof="0" dirty="0" smtClean="0"/>
              <a:t>B</a:t>
            </a:r>
            <a:r>
              <a:rPr lang="it-IT" b="0" kern="0" dirty="0" smtClean="0"/>
              <a:t> -Specifiche attuative del Nodo dei </a:t>
            </a:r>
            <a:r>
              <a:rPr lang="it-IT" b="0" kern="0" dirty="0" err="1" smtClean="0"/>
              <a:t>Pagamenti-SPC</a:t>
            </a:r>
            <a:endParaRPr kumimoji="0" lang="it-IT" sz="2400" b="0" i="0" u="none" strike="noStrike" kern="0" cap="none" spc="0" normalizeH="0" baseline="0" noProof="0" dirty="0">
              <a:ln>
                <a:noFill/>
              </a:ln>
              <a:solidFill>
                <a:schemeClr val="accent2"/>
              </a:solidFill>
              <a:effectLst/>
              <a:uLnTx/>
              <a:uFillTx/>
              <a:latin typeface="Verdana" pitchFamily="34" charset="0"/>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Modalità di attuazione (PA)</a:t>
            </a:r>
            <a:endParaRPr lang="it-IT" dirty="0"/>
          </a:p>
        </p:txBody>
      </p:sp>
      <p:sp>
        <p:nvSpPr>
          <p:cNvPr id="3" name="Segnaposto contenuto 2"/>
          <p:cNvSpPr>
            <a:spLocks noGrp="1"/>
          </p:cNvSpPr>
          <p:nvPr>
            <p:ph idx="1"/>
          </p:nvPr>
        </p:nvSpPr>
        <p:spPr/>
        <p:txBody>
          <a:bodyPr/>
          <a:lstStyle/>
          <a:p>
            <a:r>
              <a:rPr lang="it-IT" dirty="0" smtClean="0"/>
              <a:t>L‘adeguamento delle strutture delle PA ai contenuti delle Linee guida potrà essere attuato in modo graduale attraverso un approccio di tipo progettuale, prevedendo il completamento delle attività entro e non oltre il 31 dicembre 2015</a:t>
            </a:r>
          </a:p>
          <a:p>
            <a:r>
              <a:rPr lang="it-IT" dirty="0" smtClean="0"/>
              <a:t>Per preservare gli investimenti fatti, le PA che hanno contratti in essere potranno adeguare i propri sistemi a conclusione del contratto in essere </a:t>
            </a:r>
          </a:p>
          <a:p>
            <a:r>
              <a:rPr lang="it-IT" dirty="0" smtClean="0"/>
              <a:t>Per agevolare una azione di diffusione sul territorio è prevista un ruolo infrastrutturale a carico delle regioni che potranno mettere in campo le proprie installazioni per agevolare gli enti del territorio</a:t>
            </a:r>
          </a:p>
        </p:txBody>
      </p:sp>
      <p:graphicFrame>
        <p:nvGraphicFramePr>
          <p:cNvPr id="1026" name="Object 2"/>
          <p:cNvGraphicFramePr>
            <a:graphicFrameLocks noChangeAspect="1"/>
          </p:cNvGraphicFramePr>
          <p:nvPr/>
        </p:nvGraphicFramePr>
        <p:xfrm>
          <a:off x="7370928" y="5066036"/>
          <a:ext cx="906173" cy="1097298"/>
        </p:xfrm>
        <a:graphic>
          <a:graphicData uri="http://schemas.openxmlformats.org/presentationml/2006/ole">
            <p:oleObj spid="_x0000_s86018" name="Immagine bitmap" r:id="rId3" imgW="905001" imgH="1095528" progId="PBrush">
              <p:embed/>
            </p:oleObj>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lstStyle/>
          <a:p>
            <a:r>
              <a:rPr lang="it-IT" dirty="0" smtClean="0"/>
              <a:t>I PSP possono aderire al Nodo dei Pagamenti-SPC attraverso la sottoscrizione di un apposito “Accordo di servizio” che impegna i PSP a rispettare le regole e gli standard contenuti nelle Linee guida </a:t>
            </a:r>
          </a:p>
          <a:p>
            <a:endParaRPr lang="it-IT" dirty="0" smtClean="0"/>
          </a:p>
          <a:p>
            <a:r>
              <a:rPr lang="it-IT" dirty="0" smtClean="0"/>
              <a:t>E’ alla firma un accordo di cooperazione con il consorzio CBI per l’adesione degli enti consorziati </a:t>
            </a:r>
          </a:p>
          <a:p>
            <a:pPr>
              <a:buNone/>
            </a:pPr>
            <a:endParaRPr lang="it-IT" dirty="0" smtClean="0"/>
          </a:p>
          <a:p>
            <a:endParaRPr lang="it-IT" dirty="0" smtClean="0"/>
          </a:p>
          <a:p>
            <a:endParaRPr lang="it-IT" dirty="0" smtClean="0"/>
          </a:p>
        </p:txBody>
      </p:sp>
      <p:sp>
        <p:nvSpPr>
          <p:cNvPr id="6" name="Titolo 1"/>
          <p:cNvSpPr>
            <a:spLocks noGrp="1"/>
          </p:cNvSpPr>
          <p:nvPr>
            <p:ph type="title"/>
          </p:nvPr>
        </p:nvSpPr>
        <p:spPr>
          <a:xfrm>
            <a:off x="2634017" y="194337"/>
            <a:ext cx="6120000" cy="828675"/>
          </a:xfrm>
        </p:spPr>
        <p:txBody>
          <a:bodyPr/>
          <a:lstStyle/>
          <a:p>
            <a:r>
              <a:rPr lang="it-IT" dirty="0" smtClean="0"/>
              <a:t>Modalità di attuazione (PSP)</a:t>
            </a:r>
            <a:endParaRPr lang="it-IT" dirty="0"/>
          </a:p>
        </p:txBody>
      </p:sp>
      <p:pic>
        <p:nvPicPr>
          <p:cNvPr id="7" name="Picture 2" descr="C:\Documents and Settings\alberto.carletti\Impostazioni locali\Temp\MC900432614.PNG"/>
          <p:cNvPicPr>
            <a:picLocks noChangeAspect="1" noChangeArrowheads="1"/>
          </p:cNvPicPr>
          <p:nvPr/>
        </p:nvPicPr>
        <p:blipFill>
          <a:blip r:embed="rId3" cstate="print"/>
          <a:srcRect/>
          <a:stretch>
            <a:fillRect/>
          </a:stretch>
        </p:blipFill>
        <p:spPr bwMode="auto">
          <a:xfrm>
            <a:off x="7882981" y="1135121"/>
            <a:ext cx="1080000" cy="1080000"/>
          </a:xfrm>
          <a:prstGeom prst="rect">
            <a:avLst/>
          </a:prstGeom>
          <a:noFill/>
        </p:spPr>
      </p:pic>
      <p:sp>
        <p:nvSpPr>
          <p:cNvPr id="276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t-IT"/>
          </a:p>
        </p:txBody>
      </p:sp>
      <p:graphicFrame>
        <p:nvGraphicFramePr>
          <p:cNvPr id="27649" name="Object 1"/>
          <p:cNvGraphicFramePr>
            <a:graphicFrameLocks noChangeAspect="1"/>
          </p:cNvGraphicFramePr>
          <p:nvPr/>
        </p:nvGraphicFramePr>
        <p:xfrm>
          <a:off x="7719674" y="3548417"/>
          <a:ext cx="1160899" cy="777922"/>
        </p:xfrm>
        <a:graphic>
          <a:graphicData uri="http://schemas.openxmlformats.org/presentationml/2006/ole">
            <p:oleObj spid="_x0000_s87042" name="Immagine bitmap" r:id="rId4" imgW="923810" imgH="619211" progId="PBrush">
              <p:embed/>
            </p:oleObj>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200" cap="small" dirty="0" smtClean="0"/>
              <a:t>Adesioni delle PA</a:t>
            </a:r>
            <a:endParaRPr lang="it-IT" sz="3200" cap="small"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56337" y="194337"/>
            <a:ext cx="6120000" cy="828675"/>
          </a:xfrm>
        </p:spPr>
        <p:txBody>
          <a:bodyPr/>
          <a:lstStyle/>
          <a:p>
            <a:r>
              <a:rPr lang="it-IT" dirty="0" smtClean="0"/>
              <a:t>PA Centrali</a:t>
            </a:r>
            <a:endParaRPr lang="it-IT" dirty="0"/>
          </a:p>
        </p:txBody>
      </p:sp>
      <p:graphicFrame>
        <p:nvGraphicFramePr>
          <p:cNvPr id="4" name="Tabella 3"/>
          <p:cNvGraphicFramePr>
            <a:graphicFrameLocks noGrp="1"/>
          </p:cNvGraphicFramePr>
          <p:nvPr/>
        </p:nvGraphicFramePr>
        <p:xfrm>
          <a:off x="1864061" y="1344377"/>
          <a:ext cx="6024348" cy="4565109"/>
        </p:xfrm>
        <a:graphic>
          <a:graphicData uri="http://schemas.openxmlformats.org/drawingml/2006/table">
            <a:tbl>
              <a:tblPr/>
              <a:tblGrid>
                <a:gridCol w="2004543"/>
                <a:gridCol w="803961"/>
                <a:gridCol w="803961"/>
                <a:gridCol w="803961"/>
                <a:gridCol w="803961"/>
                <a:gridCol w="803961"/>
              </a:tblGrid>
              <a:tr h="340329">
                <a:tc>
                  <a:txBody>
                    <a:bodyPr/>
                    <a:lstStyle/>
                    <a:p>
                      <a:pPr algn="ctr" fontAlgn="ctr"/>
                      <a:r>
                        <a:rPr lang="it-IT" sz="1000" b="1" i="0" u="none" strike="noStrike" dirty="0">
                          <a:solidFill>
                            <a:srgbClr val="000000"/>
                          </a:solidFill>
                          <a:latin typeface="Verdana"/>
                        </a:rPr>
                        <a:t>PA CENTRALI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Adesione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Avvio Progetto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Test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Collaudo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Esercizio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4710">
                <a:tc>
                  <a:txBody>
                    <a:bodyPr/>
                    <a:lstStyle/>
                    <a:p>
                      <a:pPr algn="l" fontAlgn="ctr"/>
                      <a:r>
                        <a:rPr lang="it-IT" sz="1100" b="1" i="0" u="none" strike="noStrike">
                          <a:solidFill>
                            <a:srgbClr val="000000"/>
                          </a:solidFill>
                          <a:latin typeface="Calibri"/>
                        </a:rPr>
                        <a:t>Min. Affari Esteri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Amb. e Tut. Terr. e Mare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Beni e Att. Culturali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in delibera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Difesa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Giustizia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none" strike="noStrike">
                          <a:solidFill>
                            <a:srgbClr val="000000"/>
                          </a:solidFill>
                          <a:latin typeface="Verdana"/>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sng" strike="noStrike">
                          <a:solidFill>
                            <a:srgbClr val="000000"/>
                          </a:solidFill>
                          <a:latin typeface="Arial"/>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sng" strike="noStrike">
                          <a:solidFill>
                            <a:srgbClr val="000000"/>
                          </a:solidFill>
                          <a:latin typeface="Arial"/>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34710">
                <a:tc>
                  <a:txBody>
                    <a:bodyPr/>
                    <a:lstStyle/>
                    <a:p>
                      <a:pPr algn="l" fontAlgn="ctr"/>
                      <a:r>
                        <a:rPr lang="it-IT" sz="1100" b="1" i="0" u="none" strike="noStrike">
                          <a:solidFill>
                            <a:srgbClr val="000000"/>
                          </a:solidFill>
                          <a:latin typeface="Calibri"/>
                        </a:rPr>
                        <a:t>Min. Istr., Univ. e Ricerca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none" strike="noStrike">
                          <a:solidFill>
                            <a:srgbClr val="000000"/>
                          </a:solidFill>
                          <a:latin typeface="Verdana"/>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Pol. Agr., Alim. e Forest.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Salute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Min. Sviluppo Economico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dirty="0">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INAIL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dirty="0">
                          <a:solidFill>
                            <a:srgbClr val="00CC99"/>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INPS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ANAS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Corpo Forestale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sng" strike="noStrike">
                          <a:solidFill>
                            <a:srgbClr val="000000"/>
                          </a:solidFill>
                          <a:latin typeface="Arial"/>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Verdana"/>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sng" strike="noStrike">
                          <a:solidFill>
                            <a:srgbClr val="000000"/>
                          </a:solidFill>
                          <a:latin typeface="Arial"/>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sng" strike="noStrike">
                          <a:solidFill>
                            <a:srgbClr val="000000"/>
                          </a:solidFill>
                          <a:latin typeface="Arial"/>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ENAC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Equitalia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VVF</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Agenzia Italiana Farmaco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AgID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4710">
                <a:tc>
                  <a:txBody>
                    <a:bodyPr/>
                    <a:lstStyle/>
                    <a:p>
                      <a:pPr algn="l" fontAlgn="ctr"/>
                      <a:r>
                        <a:rPr lang="it-IT" sz="1100" b="1" i="0" u="none" strike="noStrike">
                          <a:solidFill>
                            <a:srgbClr val="000000"/>
                          </a:solidFill>
                          <a:latin typeface="Calibri"/>
                        </a:rPr>
                        <a:t>Agenzia Entrate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dirty="0">
                          <a:solidFill>
                            <a:srgbClr val="000000"/>
                          </a:solidFill>
                          <a:latin typeface="Verdana"/>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801489" y="194337"/>
            <a:ext cx="6120000" cy="828675"/>
          </a:xfrm>
        </p:spPr>
        <p:txBody>
          <a:bodyPr/>
          <a:lstStyle/>
          <a:p>
            <a:r>
              <a:rPr lang="it-IT" dirty="0" smtClean="0"/>
              <a:t>REGIONI</a:t>
            </a:r>
            <a:endParaRPr lang="it-IT" dirty="0"/>
          </a:p>
        </p:txBody>
      </p:sp>
      <p:graphicFrame>
        <p:nvGraphicFramePr>
          <p:cNvPr id="6" name="Tabella 5"/>
          <p:cNvGraphicFramePr>
            <a:graphicFrameLocks noGrp="1"/>
          </p:cNvGraphicFramePr>
          <p:nvPr/>
        </p:nvGraphicFramePr>
        <p:xfrm>
          <a:off x="2151742" y="1432605"/>
          <a:ext cx="5090887" cy="4489219"/>
        </p:xfrm>
        <a:graphic>
          <a:graphicData uri="http://schemas.openxmlformats.org/drawingml/2006/table">
            <a:tbl>
              <a:tblPr/>
              <a:tblGrid>
                <a:gridCol w="2310670"/>
                <a:gridCol w="926739"/>
                <a:gridCol w="926739"/>
                <a:gridCol w="926739"/>
              </a:tblGrid>
              <a:tr h="562789">
                <a:tc>
                  <a:txBody>
                    <a:bodyPr/>
                    <a:lstStyle/>
                    <a:p>
                      <a:pPr algn="ctr" fontAlgn="ctr"/>
                      <a:r>
                        <a:rPr lang="it-IT" sz="1000" b="1" i="0" u="none" strike="noStrike">
                          <a:solidFill>
                            <a:srgbClr val="000000"/>
                          </a:solidFill>
                          <a:latin typeface="Verdana"/>
                        </a:rPr>
                        <a:t>REGIONI</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Adesione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Avvio Progetto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800" b="1" i="0" u="none" strike="noStrike">
                          <a:solidFill>
                            <a:srgbClr val="000000"/>
                          </a:solidFill>
                          <a:latin typeface="Verdana"/>
                        </a:rPr>
                        <a:t>Test</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61762">
                <a:tc>
                  <a:txBody>
                    <a:bodyPr/>
                    <a:lstStyle/>
                    <a:p>
                      <a:pPr algn="l" fontAlgn="ctr"/>
                      <a:r>
                        <a:rPr lang="it-IT" sz="1100" b="1" i="0" u="none" strike="noStrike">
                          <a:solidFill>
                            <a:srgbClr val="000000"/>
                          </a:solidFill>
                          <a:latin typeface="Calibri"/>
                        </a:rPr>
                        <a:t>Regione Lombardia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Veneto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61762">
                <a:tc>
                  <a:txBody>
                    <a:bodyPr/>
                    <a:lstStyle/>
                    <a:p>
                      <a:pPr algn="l" fontAlgn="ctr"/>
                      <a:r>
                        <a:rPr lang="it-IT" sz="1100" b="1" i="0" u="none" strike="noStrike">
                          <a:solidFill>
                            <a:srgbClr val="000000"/>
                          </a:solidFill>
                          <a:latin typeface="Calibri"/>
                        </a:rPr>
                        <a:t>Regione Liguria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61762">
                <a:tc>
                  <a:txBody>
                    <a:bodyPr/>
                    <a:lstStyle/>
                    <a:p>
                      <a:pPr algn="l" fontAlgn="ctr"/>
                      <a:r>
                        <a:rPr lang="it-IT" sz="1100" b="1" i="0" u="none" strike="noStrike">
                          <a:solidFill>
                            <a:srgbClr val="000000"/>
                          </a:solidFill>
                          <a:latin typeface="Calibri"/>
                        </a:rPr>
                        <a:t>Regione Emilia-Romagna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61762">
                <a:tc>
                  <a:txBody>
                    <a:bodyPr/>
                    <a:lstStyle/>
                    <a:p>
                      <a:pPr algn="l" fontAlgn="ctr"/>
                      <a:r>
                        <a:rPr lang="it-IT" sz="1100" b="1" i="0" u="none" strike="noStrike">
                          <a:solidFill>
                            <a:srgbClr val="000000"/>
                          </a:solidFill>
                          <a:latin typeface="Calibri"/>
                        </a:rPr>
                        <a:t>Regione Toscana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SI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Basilicata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Calabria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Friuli V.G.</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Marche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Piemonte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Puglia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Umbria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Regione Valle d'Aosta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Prov. Aut. Bolzano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61762">
                <a:tc>
                  <a:txBody>
                    <a:bodyPr/>
                    <a:lstStyle/>
                    <a:p>
                      <a:pPr algn="l" fontAlgn="ctr"/>
                      <a:r>
                        <a:rPr lang="it-IT" sz="1100" b="1" i="0" u="none" strike="noStrike">
                          <a:solidFill>
                            <a:srgbClr val="000000"/>
                          </a:solidFill>
                          <a:latin typeface="Calibri"/>
                        </a:rPr>
                        <a:t>Prov. Aut. Trento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700" b="1" i="0" u="none" strike="noStrike">
                          <a:solidFill>
                            <a:srgbClr val="000000"/>
                          </a:solidFill>
                          <a:latin typeface="Verdana"/>
                        </a:rPr>
                        <a:t>in definizione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800" b="1" i="0" u="none" strike="noStrike">
                          <a:solidFill>
                            <a:srgbClr val="000000"/>
                          </a:solidFill>
                          <a:latin typeface="Verdana"/>
                        </a:rPr>
                        <a:t>GdL CISIS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it-IT" sz="1000" b="1" i="0" u="none" strike="noStrike" dirty="0">
                          <a:solidFill>
                            <a:srgbClr val="000000"/>
                          </a:solidFill>
                          <a:latin typeface="Verdana"/>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3200" cap="small" dirty="0" smtClean="0"/>
              <a:t>Adesioni dei PSP</a:t>
            </a:r>
            <a:endParaRPr lang="it-IT" sz="3200" cap="small"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37969" y="194337"/>
            <a:ext cx="6120000" cy="828675"/>
          </a:xfrm>
        </p:spPr>
        <p:txBody>
          <a:bodyPr/>
          <a:lstStyle/>
          <a:p>
            <a:r>
              <a:rPr lang="it-IT" dirty="0" smtClean="0"/>
              <a:t>PSP</a:t>
            </a:r>
            <a:endParaRPr lang="it-IT" dirty="0"/>
          </a:p>
        </p:txBody>
      </p:sp>
      <p:graphicFrame>
        <p:nvGraphicFramePr>
          <p:cNvPr id="5" name="Tabella 4"/>
          <p:cNvGraphicFramePr>
            <a:graphicFrameLocks noGrp="1"/>
          </p:cNvGraphicFramePr>
          <p:nvPr/>
        </p:nvGraphicFramePr>
        <p:xfrm>
          <a:off x="638629" y="1443538"/>
          <a:ext cx="7750627" cy="4129947"/>
        </p:xfrm>
        <a:graphic>
          <a:graphicData uri="http://schemas.openxmlformats.org/drawingml/2006/table">
            <a:tbl>
              <a:tblPr/>
              <a:tblGrid>
                <a:gridCol w="4613469"/>
                <a:gridCol w="901959"/>
                <a:gridCol w="783772"/>
                <a:gridCol w="750181"/>
                <a:gridCol w="701246"/>
              </a:tblGrid>
              <a:tr h="627519">
                <a:tc>
                  <a:txBody>
                    <a:bodyPr/>
                    <a:lstStyle/>
                    <a:p>
                      <a:pPr algn="ctr" fontAlgn="ctr"/>
                      <a:r>
                        <a:rPr lang="it-IT" sz="900" b="1" i="0" u="none" strike="noStrike">
                          <a:solidFill>
                            <a:srgbClr val="000000"/>
                          </a:solidFill>
                          <a:latin typeface="Verdana"/>
                        </a:rPr>
                        <a:t>DENOMINAZIONE</a:t>
                      </a:r>
                    </a:p>
                  </a:txBody>
                  <a:tcPr marL="8389" marR="8389" marT="838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700" b="1" i="0" u="none" strike="noStrike">
                          <a:solidFill>
                            <a:srgbClr val="000000"/>
                          </a:solidFill>
                          <a:latin typeface="Verdana"/>
                        </a:rPr>
                        <a:t>Adesione</a:t>
                      </a:r>
                    </a:p>
                  </a:txBody>
                  <a:tcPr marL="8389" marR="8389" marT="838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700" b="1" i="0" u="none" strike="noStrike">
                          <a:solidFill>
                            <a:srgbClr val="000000"/>
                          </a:solidFill>
                          <a:latin typeface="Verdana"/>
                        </a:rPr>
                        <a:t>Test</a:t>
                      </a:r>
                    </a:p>
                  </a:txBody>
                  <a:tcPr marL="8389" marR="8389" marT="83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700" b="1" i="0" u="none" strike="noStrike">
                          <a:solidFill>
                            <a:srgbClr val="000000"/>
                          </a:solidFill>
                          <a:latin typeface="Verdana"/>
                        </a:rPr>
                        <a:t>Collaudo</a:t>
                      </a:r>
                    </a:p>
                  </a:txBody>
                  <a:tcPr marL="8389" marR="8389" marT="83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it-IT" sz="700" b="1" i="0" u="none" strike="noStrike">
                          <a:solidFill>
                            <a:srgbClr val="000000"/>
                          </a:solidFill>
                          <a:latin typeface="Verdana"/>
                        </a:rPr>
                        <a:t>Esercizio</a:t>
                      </a:r>
                    </a:p>
                  </a:txBody>
                  <a:tcPr marL="8389" marR="8389" marT="838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91869">
                <a:tc>
                  <a:txBody>
                    <a:bodyPr/>
                    <a:lstStyle/>
                    <a:p>
                      <a:pPr algn="l" fontAlgn="ctr"/>
                      <a:r>
                        <a:rPr lang="it-IT" sz="1000" b="1" i="0" u="none" strike="noStrike">
                          <a:solidFill>
                            <a:srgbClr val="000000"/>
                          </a:solidFill>
                          <a:latin typeface="Verdana"/>
                        </a:rPr>
                        <a:t>Banca ITB</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Poste Italiane</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91869">
                <a:tc>
                  <a:txBody>
                    <a:bodyPr/>
                    <a:lstStyle/>
                    <a:p>
                      <a:pPr algn="l" fontAlgn="ctr"/>
                      <a:r>
                        <a:rPr lang="it-IT" sz="1000" b="1" i="0" u="none" strike="noStrike">
                          <a:solidFill>
                            <a:srgbClr val="000000"/>
                          </a:solidFill>
                          <a:latin typeface="Verdana"/>
                        </a:rPr>
                        <a:t>UniCredit Credit Management Bank</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91869">
                <a:tc>
                  <a:txBody>
                    <a:bodyPr/>
                    <a:lstStyle/>
                    <a:p>
                      <a:pPr algn="l" fontAlgn="ctr"/>
                      <a:r>
                        <a:rPr lang="it-IT" sz="1000" b="1" i="0" u="none" strike="noStrike">
                          <a:solidFill>
                            <a:srgbClr val="000000"/>
                          </a:solidFill>
                          <a:latin typeface="Verdana"/>
                        </a:rPr>
                        <a:t>Istituto Centrale Banche Popolari Italiane</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none" strike="noStrike">
                          <a:solidFill>
                            <a:srgbClr val="000000"/>
                          </a:solidFill>
                          <a:latin typeface="Verdana"/>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Istituto Moneta Elettronica Europeo</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en-US" sz="1000" b="1" i="0" u="none" strike="noStrike">
                          <a:solidFill>
                            <a:srgbClr val="000000"/>
                          </a:solidFill>
                          <a:latin typeface="Verdana"/>
                        </a:rPr>
                        <a:t>Consorzio Customer to Business Interaction - CBI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ICCREA</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PayTipper</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SI</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BNL</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Calibri"/>
                        </a:rPr>
                        <a:t>in definizione</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it-IT" sz="1000" b="0" i="0" u="none" strike="noStrike">
                          <a:solidFill>
                            <a:srgbClr val="000000"/>
                          </a:solidFill>
                          <a:latin typeface="Calibri"/>
                        </a:rPr>
                        <a:t> </a:t>
                      </a:r>
                    </a:p>
                  </a:txBody>
                  <a:tcPr marL="8389" marR="8389" marT="838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Intesa San Paolo</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Verdana"/>
                        </a:rPr>
                        <a:t>in corso</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Lottomatica</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Calibri"/>
                        </a:rPr>
                        <a:t>in definizione</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1000" b="0" i="0" u="none" strike="noStrike">
                          <a:solidFill>
                            <a:srgbClr val="000000"/>
                          </a:solidFill>
                          <a:latin typeface="Calibri"/>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91869">
                <a:tc>
                  <a:txBody>
                    <a:bodyPr/>
                    <a:lstStyle/>
                    <a:p>
                      <a:pPr algn="l" fontAlgn="ctr"/>
                      <a:r>
                        <a:rPr lang="it-IT" sz="1000" b="1" i="0" u="none" strike="noStrike">
                          <a:solidFill>
                            <a:srgbClr val="000000"/>
                          </a:solidFill>
                          <a:latin typeface="Verdana"/>
                        </a:rPr>
                        <a:t>SISAL</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it-IT" sz="900" b="1" i="0" u="none" strike="noStrike">
                          <a:solidFill>
                            <a:srgbClr val="000000"/>
                          </a:solidFill>
                          <a:latin typeface="Calibri"/>
                        </a:rPr>
                        <a:t>in definizione</a:t>
                      </a:r>
                    </a:p>
                  </a:txBody>
                  <a:tcPr marL="8389" marR="8389" marT="838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900" b="0" i="0" u="sng" strike="noStrike">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it-IT" sz="900" b="0" i="0" u="sng" strike="noStrike" dirty="0">
                          <a:solidFill>
                            <a:srgbClr val="000000"/>
                          </a:solidFill>
                          <a:latin typeface="Arial"/>
                        </a:rPr>
                        <a:t> </a:t>
                      </a:r>
                    </a:p>
                  </a:txBody>
                  <a:tcPr marL="8389" marR="8389" marT="8389"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egnaposto numero diapositiva 1"/>
          <p:cNvSpPr txBox="1">
            <a:spLocks noGrp="1"/>
          </p:cNvSpPr>
          <p:nvPr/>
        </p:nvSpPr>
        <p:spPr bwMode="auto">
          <a:xfrm>
            <a:off x="8278813" y="6105525"/>
            <a:ext cx="847725" cy="285750"/>
          </a:xfrm>
          <a:prstGeom prst="rect">
            <a:avLst/>
          </a:prstGeom>
          <a:solidFill>
            <a:schemeClr val="bg1"/>
          </a:solidFill>
          <a:ln w="9525">
            <a:noFill/>
            <a:miter lim="800000"/>
            <a:headEnd/>
            <a:tailEnd/>
          </a:ln>
        </p:spPr>
        <p:txBody>
          <a:bodyPr lIns="91436" tIns="45718" rIns="91436" bIns="45718"/>
          <a:lstStyle/>
          <a:p>
            <a:pPr algn="ctr"/>
            <a:fld id="{DF235666-E295-40EC-BE50-2C8777FF1B37}" type="slidenum">
              <a:rPr lang="it-IT" sz="1400" b="0">
                <a:solidFill>
                  <a:schemeClr val="tx1"/>
                </a:solidFill>
                <a:latin typeface="Times New Roman" pitchFamily="18" charset="0"/>
              </a:rPr>
              <a:pPr algn="ctr"/>
              <a:t>44</a:t>
            </a:fld>
            <a:endParaRPr lang="it-IT" sz="1400" b="0">
              <a:solidFill>
                <a:schemeClr val="tx1"/>
              </a:solidFill>
              <a:latin typeface="Times New Roman" pitchFamily="18" charset="0"/>
            </a:endParaRPr>
          </a:p>
        </p:txBody>
      </p:sp>
      <p:grpSp>
        <p:nvGrpSpPr>
          <p:cNvPr id="2" name="Gruppo 4"/>
          <p:cNvGrpSpPr/>
          <p:nvPr/>
        </p:nvGrpSpPr>
        <p:grpSpPr>
          <a:xfrm>
            <a:off x="2303463" y="2590433"/>
            <a:ext cx="4537075" cy="1677134"/>
            <a:chOff x="2382838" y="2608264"/>
            <a:chExt cx="4537075" cy="1677134"/>
          </a:xfrm>
        </p:grpSpPr>
        <p:sp>
          <p:nvSpPr>
            <p:cNvPr id="16387" name="Rectangle 3"/>
            <p:cNvSpPr txBox="1">
              <a:spLocks noChangeArrowheads="1"/>
            </p:cNvSpPr>
            <p:nvPr/>
          </p:nvSpPr>
          <p:spPr bwMode="auto">
            <a:xfrm>
              <a:off x="2382838" y="2608264"/>
              <a:ext cx="4537075" cy="1677134"/>
            </a:xfrm>
            <a:prstGeom prst="rect">
              <a:avLst/>
            </a:prstGeom>
            <a:noFill/>
            <a:ln w="9525">
              <a:noFill/>
              <a:miter lim="800000"/>
              <a:headEnd/>
              <a:tailEnd/>
            </a:ln>
          </p:spPr>
          <p:txBody>
            <a:bodyPr lIns="91436" tIns="45718" rIns="91436" bIns="45718"/>
            <a:lstStyle/>
            <a:p>
              <a:pPr marL="342900" indent="-342900" algn="ctr" eaLnBrk="0" hangingPunct="0">
                <a:lnSpc>
                  <a:spcPct val="80000"/>
                </a:lnSpc>
                <a:spcBef>
                  <a:spcPct val="50000"/>
                </a:spcBef>
                <a:buFont typeface="Wingdings" pitchFamily="2" charset="2"/>
                <a:buNone/>
              </a:pPr>
              <a:r>
                <a:rPr lang="it-IT" sz="1400" i="1" dirty="0">
                  <a:solidFill>
                    <a:schemeClr val="tx1"/>
                  </a:solidFill>
                </a:rPr>
                <a:t>Grazie</a:t>
              </a:r>
            </a:p>
            <a:p>
              <a:pPr marL="342900" indent="-342900" algn="ctr" eaLnBrk="0" hangingPunct="0">
                <a:lnSpc>
                  <a:spcPct val="80000"/>
                </a:lnSpc>
                <a:spcBef>
                  <a:spcPct val="50000"/>
                </a:spcBef>
                <a:buFont typeface="Wingdings" pitchFamily="2" charset="2"/>
                <a:buNone/>
              </a:pPr>
              <a:endParaRPr lang="it-IT" sz="1400" i="1" dirty="0">
                <a:solidFill>
                  <a:schemeClr val="tx1"/>
                </a:solidFill>
              </a:endParaRPr>
            </a:p>
            <a:p>
              <a:pPr marL="342900" indent="-342900" algn="ctr" eaLnBrk="0" hangingPunct="0">
                <a:lnSpc>
                  <a:spcPct val="80000"/>
                </a:lnSpc>
                <a:spcBef>
                  <a:spcPct val="50000"/>
                </a:spcBef>
                <a:buFont typeface="Wingdings" pitchFamily="2" charset="2"/>
                <a:buNone/>
              </a:pPr>
              <a:endParaRPr lang="it-IT" sz="1400" i="1" dirty="0">
                <a:solidFill>
                  <a:schemeClr val="accent2"/>
                </a:solidFill>
              </a:endParaRPr>
            </a:p>
            <a:p>
              <a:pPr marL="342900" indent="-342900" algn="ctr" eaLnBrk="0" hangingPunct="0">
                <a:lnSpc>
                  <a:spcPct val="80000"/>
                </a:lnSpc>
                <a:spcBef>
                  <a:spcPct val="50000"/>
                </a:spcBef>
                <a:buFont typeface="Wingdings" pitchFamily="2" charset="2"/>
                <a:buNone/>
              </a:pPr>
              <a:endParaRPr lang="it-IT" sz="1400" i="1" dirty="0">
                <a:solidFill>
                  <a:schemeClr val="accent2"/>
                </a:solidFill>
              </a:endParaRPr>
            </a:p>
            <a:p>
              <a:pPr marL="342900" indent="-342900" algn="ctr" eaLnBrk="0" hangingPunct="0">
                <a:lnSpc>
                  <a:spcPct val="80000"/>
                </a:lnSpc>
                <a:spcBef>
                  <a:spcPct val="50000"/>
                </a:spcBef>
                <a:buFont typeface="Wingdings" pitchFamily="2" charset="2"/>
                <a:buNone/>
              </a:pPr>
              <a:endParaRPr lang="it-IT" sz="1400" dirty="0">
                <a:solidFill>
                  <a:schemeClr val="accent2"/>
                </a:solidFill>
              </a:endParaRPr>
            </a:p>
            <a:p>
              <a:pPr marL="342900" indent="-342900" algn="ctr" eaLnBrk="0" hangingPunct="0">
                <a:lnSpc>
                  <a:spcPct val="80000"/>
                </a:lnSpc>
                <a:spcBef>
                  <a:spcPct val="50000"/>
                </a:spcBef>
                <a:buFont typeface="Wingdings" pitchFamily="2" charset="2"/>
                <a:buNone/>
              </a:pPr>
              <a:r>
                <a:rPr lang="it-IT" sz="1400" dirty="0" smtClean="0">
                  <a:solidFill>
                    <a:schemeClr val="tx1"/>
                  </a:solidFill>
                </a:rPr>
                <a:t>giovannini@agid.gov.it</a:t>
              </a:r>
              <a:endParaRPr lang="it-IT" sz="1400" dirty="0">
                <a:solidFill>
                  <a:schemeClr val="tx1"/>
                </a:solidFill>
              </a:endParaRPr>
            </a:p>
          </p:txBody>
        </p:sp>
        <p:pic>
          <p:nvPicPr>
            <p:cNvPr id="16388" name="Picture 2"/>
            <p:cNvPicPr>
              <a:picLocks noChangeAspect="1" noChangeArrowheads="1"/>
            </p:cNvPicPr>
            <p:nvPr/>
          </p:nvPicPr>
          <p:blipFill>
            <a:blip r:embed="rId3" cstate="print"/>
            <a:srcRect/>
            <a:stretch>
              <a:fillRect/>
            </a:stretch>
          </p:blipFill>
          <p:spPr bwMode="auto">
            <a:xfrm rot="-480000">
              <a:off x="3957638" y="2962275"/>
              <a:ext cx="1228725" cy="93345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ruttura predefinit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accent2"/>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1" i="0" u="none" strike="noStrike" cap="none" normalizeH="0" baseline="0" smtClean="0">
            <a:ln>
              <a:noFill/>
            </a:ln>
            <a:solidFill>
              <a:schemeClr val="accent2"/>
            </a:solidFill>
            <a:effectLst/>
            <a:latin typeface="verdana" pitchFamily="34" charset="0"/>
          </a:defRPr>
        </a:defPPr>
      </a:lstStyle>
    </a:lnDef>
  </a:objectDefaults>
  <a:extraClrSchemeLst>
    <a:extraClrScheme>
      <a:clrScheme name="Struttura predefinita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ruttura predefinita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ruttura predefinita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ruttura predefinita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26005</TotalTime>
  <Words>2470</Words>
  <Application>Microsoft Office PowerPoint</Application>
  <PresentationFormat>Presentazione su schermo (4:3)</PresentationFormat>
  <Paragraphs>429</Paragraphs>
  <Slides>44</Slides>
  <Notes>8</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44</vt:i4>
      </vt:variant>
    </vt:vector>
  </HeadingPairs>
  <TitlesOfParts>
    <vt:vector size="46" baseType="lpstr">
      <vt:lpstr>Struttura predefinita</vt:lpstr>
      <vt:lpstr>Immagine bitmap</vt:lpstr>
      <vt:lpstr>Il sistema dei pagamenti a favore delle PA</vt:lpstr>
      <vt:lpstr>Agenda Digitale  </vt:lpstr>
      <vt:lpstr>Il ruolo dell’Agenzia</vt:lpstr>
      <vt:lpstr>PA e pagamenti elettronici</vt:lpstr>
      <vt:lpstr>Riferimenti normativi</vt:lpstr>
      <vt:lpstr>Il nuovo articolo 5 del CAD</vt:lpstr>
      <vt:lpstr>AgID e pagamenti elettronici</vt:lpstr>
      <vt:lpstr>Il disegno del sistema</vt:lpstr>
      <vt:lpstr>Approccio win - win </vt:lpstr>
      <vt:lpstr>Diapositiva 10</vt:lpstr>
      <vt:lpstr>Il Modello</vt:lpstr>
      <vt:lpstr>L’Architettura</vt:lpstr>
      <vt:lpstr>Il Nodo dei Pagamenti-SPC </vt:lpstr>
      <vt:lpstr>Diapositiva 14</vt:lpstr>
      <vt:lpstr>Diapositiva 15</vt:lpstr>
      <vt:lpstr>Diapositiva 16</vt:lpstr>
      <vt:lpstr>I Partecipanti</vt:lpstr>
      <vt:lpstr>IL PROCESSO DI PAGAMENTO</vt:lpstr>
      <vt:lpstr>Ciclo di vita del pagamento</vt:lpstr>
      <vt:lpstr>Innovazione nel processo: lo“IUV”</vt:lpstr>
      <vt:lpstr>Le modalità</vt:lpstr>
      <vt:lpstr>Innovazione nel processo:  La Ricevuta Telematica</vt:lpstr>
      <vt:lpstr>“Ciclo di vita” aggiornato</vt:lpstr>
      <vt:lpstr>Modelli di processo di pagamento</vt:lpstr>
      <vt:lpstr>Pagamento telematico eseguito presso la PA</vt:lpstr>
      <vt:lpstr>Diapositiva 26</vt:lpstr>
      <vt:lpstr>Diapositiva 27</vt:lpstr>
      <vt:lpstr>Diapositiva 28</vt:lpstr>
      <vt:lpstr>Diapositiva 29</vt:lpstr>
      <vt:lpstr>Pagamenti eseguiti presso i canali dei PSP</vt:lpstr>
      <vt:lpstr>Diapositiva 31</vt:lpstr>
      <vt:lpstr>Diapositiva 32</vt:lpstr>
      <vt:lpstr>Le linee guida</vt:lpstr>
      <vt:lpstr>Linee guida - Indice</vt:lpstr>
      <vt:lpstr>Emanazione Linee guida</vt:lpstr>
      <vt:lpstr>Allegati alle Linee guida</vt:lpstr>
      <vt:lpstr>Modalità di attuazione (PA)</vt:lpstr>
      <vt:lpstr>Modalità di attuazione (PSP)</vt:lpstr>
      <vt:lpstr>Adesioni delle PA</vt:lpstr>
      <vt:lpstr>PA Centrali</vt:lpstr>
      <vt:lpstr>REGIONI</vt:lpstr>
      <vt:lpstr>Adesioni dei PSP</vt:lpstr>
      <vt:lpstr>PSP</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gimp</dc:creator>
  <cp:lastModifiedBy>alberto.carletti</cp:lastModifiedBy>
  <cp:revision>1257</cp:revision>
  <dcterms:created xsi:type="dcterms:W3CDTF">1601-01-01T00:00:00Z</dcterms:created>
  <dcterms:modified xsi:type="dcterms:W3CDTF">2014-01-21T14:19:47Z</dcterms:modified>
</cp:coreProperties>
</file>