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22"/>
  </p:notesMasterIdLst>
  <p:sldIdLst>
    <p:sldId id="280" r:id="rId2"/>
    <p:sldId id="283" r:id="rId3"/>
    <p:sldId id="257" r:id="rId4"/>
    <p:sldId id="272" r:id="rId5"/>
    <p:sldId id="268" r:id="rId6"/>
    <p:sldId id="270" r:id="rId7"/>
    <p:sldId id="275" r:id="rId8"/>
    <p:sldId id="269" r:id="rId9"/>
    <p:sldId id="271" r:id="rId10"/>
    <p:sldId id="288" r:id="rId11"/>
    <p:sldId id="273" r:id="rId12"/>
    <p:sldId id="291" r:id="rId13"/>
    <p:sldId id="284" r:id="rId14"/>
    <p:sldId id="285" r:id="rId15"/>
    <p:sldId id="278" r:id="rId16"/>
    <p:sldId id="279" r:id="rId17"/>
    <p:sldId id="264" r:id="rId18"/>
    <p:sldId id="265" r:id="rId19"/>
    <p:sldId id="266" r:id="rId20"/>
    <p:sldId id="287" r:id="rId2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AC00"/>
    <a:srgbClr val="F2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0530" autoAdjust="0"/>
    <p:restoredTop sz="98934" autoAdjust="0"/>
  </p:normalViewPr>
  <p:slideViewPr>
    <p:cSldViewPr>
      <p:cViewPr>
        <p:scale>
          <a:sx n="70" d="100"/>
          <a:sy n="70" d="100"/>
        </p:scale>
        <p:origin x="-12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425A1-39A7-4F05-A80B-406D779C867B}" type="datetimeFigureOut">
              <a:rPr lang="it-IT" smtClean="0"/>
              <a:pPr/>
              <a:t>23/01/2014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C22CA-5406-4A9C-BB58-60FFB78D1180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3708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3</a:t>
            </a:fld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4</a:t>
            </a:fld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5</a:t>
            </a:fld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6</a:t>
            </a:fld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7</a:t>
            </a:fld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8</a:t>
            </a:fld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9</a:t>
            </a:fld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10</a:t>
            </a:fld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11</a:t>
            </a:fld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12</a:t>
            </a:fld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13</a:t>
            </a:fld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14</a:t>
            </a:fld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43A14F-3BAF-4106-AD70-370FFAAB9FED}" type="slidenum">
              <a:rPr lang="it-IT" smtClean="0"/>
              <a:pPr/>
              <a:t>15</a:t>
            </a:fld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9E6A-77DC-449D-AC67-74CDA839A8AE}" type="datetime1">
              <a:rPr lang="it-IT" smtClean="0"/>
              <a:t>23/01/2014</a:t>
            </a:fld>
            <a:endParaRPr lang="it-IT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4931F-ECDA-45E6-8D87-A6A3098AB41B}" type="datetime1">
              <a:rPr lang="it-IT" smtClean="0"/>
              <a:t>23/01/2014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7B95C-E7EC-4266-9C16-59921400E94E}" type="datetime1">
              <a:rPr lang="it-IT" smtClean="0"/>
              <a:t>23/01/2014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FFDC-B4DA-4B65-A440-A6F9F42D472C}" type="datetime1">
              <a:rPr lang="it-IT" smtClean="0"/>
              <a:t>23/01/2014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83A21-20A2-4396-8282-7FEF5C8F892D}" type="datetime1">
              <a:rPr lang="it-IT" smtClean="0"/>
              <a:t>23/01/2014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ECEE8-2EB8-4FD0-A651-5054836D1E30}" type="datetime1">
              <a:rPr lang="it-IT" smtClean="0"/>
              <a:t>23/01/2014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F43E-1C45-4EEB-BAC1-005118D5E6DB}" type="datetime1">
              <a:rPr lang="it-IT" smtClean="0"/>
              <a:t>23/01/2014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53A4A-44AE-4A2D-9936-3BD1DE3CA0FE}" type="datetime1">
              <a:rPr lang="it-IT" smtClean="0"/>
              <a:t>23/01/2014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1A4E6-2E67-4664-9CAD-F08FAD4AD20B}" type="datetime1">
              <a:rPr lang="it-IT" smtClean="0"/>
              <a:t>23/01/2014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79E11-B560-4835-ACF2-43C1A241C473}" type="datetime1">
              <a:rPr lang="it-IT" smtClean="0"/>
              <a:t>23/01/2014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8054E-8A67-45F6-AFE2-8EBD6F092431}" type="datetime1">
              <a:rPr lang="it-IT" smtClean="0"/>
              <a:t>23/01/2014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1BDB266-4D2B-4A7A-8817-AA5F4D3CA1E7}" type="datetime1">
              <a:rPr lang="it-IT" smtClean="0"/>
              <a:t>23/01/2014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DA8B334-33FD-42C2-9D92-6CDC359625F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image" Target="../media/image14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10" Type="http://schemas.openxmlformats.org/officeDocument/2006/relationships/image" Target="../media/image17.png"/><Relationship Id="rId4" Type="http://schemas.openxmlformats.org/officeDocument/2006/relationships/image" Target="../media/image15.emf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pst.giustizia.it/PST/it/pst_26_1.wp?previousPage=pst_1_0&amp;contentId=DOC413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anna.candelieri@giustizia.it" TargetMode="External"/><Relationship Id="rId2" Type="http://schemas.openxmlformats.org/officeDocument/2006/relationships/hyperlink" Target="mailto:mauro.digiacomo@giustizia.i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asellaDiTesto 4"/>
          <p:cNvSpPr txBox="1">
            <a:spLocks noChangeArrowheads="1"/>
          </p:cNvSpPr>
          <p:nvPr/>
        </p:nvSpPr>
        <p:spPr bwMode="auto">
          <a:xfrm>
            <a:off x="170146" y="2823613"/>
            <a:ext cx="87852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400" dirty="0" smtClean="0">
                <a:latin typeface="Lucida Fax" pitchFamily="18" charset="0"/>
              </a:rPr>
              <a:t>Pagamenti Telematici</a:t>
            </a:r>
          </a:p>
          <a:p>
            <a:pPr algn="ctr"/>
            <a:r>
              <a:rPr lang="it-IT" sz="3600" dirty="0" smtClean="0">
                <a:latin typeface="Lucida Fax" pitchFamily="18" charset="0"/>
              </a:rPr>
              <a:t>Giustizia</a:t>
            </a:r>
            <a:endParaRPr lang="it-IT" sz="2000" dirty="0">
              <a:latin typeface="Lucida Fax" pitchFamily="18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619227" y="980728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Ministero della </a:t>
            </a:r>
            <a:r>
              <a:rPr lang="it-IT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Giustizia</a:t>
            </a:r>
            <a:endParaRPr lang="it-IT" sz="2000" dirty="0">
              <a:solidFill>
                <a:schemeClr val="tx1">
                  <a:lumMod val="75000"/>
                  <a:lumOff val="25000"/>
                </a:schemeClr>
              </a:solidFill>
              <a:latin typeface="Lucida Fax" pitchFamily="18" charset="0"/>
            </a:endParaRPr>
          </a:p>
          <a:p>
            <a:pPr algn="ctr">
              <a:defRPr/>
            </a:pPr>
            <a:r>
              <a:rPr lang="it-IT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Direzione Generale per i Sistemi Informativi </a:t>
            </a:r>
            <a:r>
              <a:rPr lang="it-IT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Automatizzati</a:t>
            </a:r>
            <a:endParaRPr lang="it-IT" sz="2000" dirty="0">
              <a:solidFill>
                <a:schemeClr val="tx1">
                  <a:lumMod val="75000"/>
                  <a:lumOff val="25000"/>
                </a:schemeClr>
              </a:solidFill>
              <a:latin typeface="Lucida Fax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899592" y="5445224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it-IT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AREA CIVILE					Mauro Di Giacomo</a:t>
            </a:r>
          </a:p>
          <a:p>
            <a:pPr algn="r">
              <a:defRPr/>
            </a:pPr>
            <a:r>
              <a:rPr lang="it-IT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Anna Candelieri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Lucida Fax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800" dirty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Pagamenti </a:t>
            </a:r>
            <a:r>
              <a:rPr lang="it-IT" sz="28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Telematici </a:t>
            </a:r>
            <a:r>
              <a:rPr lang="it-IT" sz="2800" dirty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Giustizia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it-IT" sz="1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E' possibile eseguire in modalità telematica </a:t>
            </a:r>
            <a:r>
              <a:rPr lang="it-IT" sz="19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i pagamenti relativi a spese di giustizia, diritti e contributo unificato </a:t>
            </a:r>
            <a:r>
              <a:rPr lang="it-IT" sz="1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così come previsto dalla normativa vigente, dal Codice dell'Amministrazione Digitale (D. </a:t>
            </a:r>
            <a:r>
              <a:rPr lang="it-IT" sz="19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Lgs</a:t>
            </a:r>
            <a:r>
              <a:rPr lang="it-IT" sz="1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 235/2010 art 5)  e dal D.M. 44 del 12 febbraio 2011.</a:t>
            </a:r>
          </a:p>
          <a:p>
            <a:pPr marL="0" indent="0">
              <a:buNone/>
              <a:defRPr/>
            </a:pPr>
            <a:endParaRPr lang="it-IT" sz="1900" dirty="0" smtClean="0">
              <a:solidFill>
                <a:schemeClr val="tx1">
                  <a:lumMod val="75000"/>
                  <a:lumOff val="25000"/>
                </a:schemeClr>
              </a:solidFill>
              <a:latin typeface="Lucida Fax" pitchFamily="18" charset="0"/>
            </a:endParaRPr>
          </a:p>
          <a:p>
            <a:pPr>
              <a:defRPr/>
            </a:pPr>
            <a:r>
              <a:rPr lang="it-IT" sz="19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L'attestazione dell'avvenuto pagamento </a:t>
            </a:r>
            <a:r>
              <a:rPr lang="it-IT" sz="1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Fax" pitchFamily="18" charset="0"/>
              </a:rPr>
              <a:t>è un documento informatico rilasciato dal soggetto autorizzato ad erogare servizi di pagamento e da questi firmato digitalmente. Il documento informatico ha valore 'liberatorio' per il soggetto a nome del quale è stato eseguito il pagamento.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7859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9"/>
          <p:cNvSpPr/>
          <p:nvPr/>
        </p:nvSpPr>
        <p:spPr>
          <a:xfrm>
            <a:off x="1643042" y="2714620"/>
            <a:ext cx="7215238" cy="3000396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35" name="Rettangolo 34"/>
          <p:cNvSpPr/>
          <p:nvPr/>
        </p:nvSpPr>
        <p:spPr>
          <a:xfrm>
            <a:off x="214282" y="1428736"/>
            <a:ext cx="8643998" cy="1077218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158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it-IT" sz="1600" dirty="0" smtClean="0">
              <a:latin typeface="Lucida Fax" pitchFamily="18" charset="0"/>
            </a:endParaRPr>
          </a:p>
          <a:p>
            <a:r>
              <a:rPr lang="it-IT" sz="1600" dirty="0" smtClean="0">
                <a:latin typeface="Lucida Fax" pitchFamily="18" charset="0"/>
              </a:rPr>
              <a:t>D. </a:t>
            </a:r>
            <a:r>
              <a:rPr lang="it-IT" sz="1600" dirty="0" err="1" smtClean="0">
                <a:latin typeface="Lucida Fax" pitchFamily="18" charset="0"/>
              </a:rPr>
              <a:t>Lgs.vo</a:t>
            </a:r>
            <a:r>
              <a:rPr lang="it-IT" sz="1600" dirty="0" smtClean="0">
                <a:latin typeface="Lucida Fax" pitchFamily="18" charset="0"/>
              </a:rPr>
              <a:t> 7 marzo 2005, n. 82 recante “</a:t>
            </a:r>
            <a:r>
              <a:rPr lang="it-IT" sz="1600" b="1" dirty="0" smtClean="0">
                <a:latin typeface="Lucida Fax" pitchFamily="18" charset="0"/>
              </a:rPr>
              <a:t>Codice dell’amministrazione digitale</a:t>
            </a:r>
            <a:r>
              <a:rPr lang="it-IT" sz="1600" dirty="0" smtClean="0">
                <a:latin typeface="Lucida Fax" pitchFamily="18" charset="0"/>
              </a:rPr>
              <a:t>” (CAD) e successive modificazioni</a:t>
            </a:r>
          </a:p>
          <a:p>
            <a:endParaRPr lang="it-IT" sz="1600" dirty="0" smtClean="0">
              <a:latin typeface="Lucida Fax" pitchFamily="18" charset="0"/>
            </a:endParaRPr>
          </a:p>
        </p:txBody>
      </p:sp>
      <p:sp>
        <p:nvSpPr>
          <p:cNvPr id="39" name="Rettangolo 38"/>
          <p:cNvSpPr/>
          <p:nvPr/>
        </p:nvSpPr>
        <p:spPr>
          <a:xfrm>
            <a:off x="1928794" y="4643446"/>
            <a:ext cx="6572296" cy="830997"/>
          </a:xfrm>
          <a:prstGeom prst="rect">
            <a:avLst/>
          </a:prstGeom>
          <a:solidFill>
            <a:schemeClr val="bg1">
              <a:lumMod val="85000"/>
              <a:alpha val="52000"/>
            </a:schemeClr>
          </a:solidFill>
          <a:ln w="158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sz="1200" b="1" dirty="0" smtClean="0">
                <a:latin typeface="Lucida Fax" pitchFamily="18" charset="0"/>
              </a:rPr>
              <a:t>Decreto-legge 18 ottobre 2012 , n. 179, convertito con modificazioni dalla legge 17 dicembre 2012, n. 221, </a:t>
            </a:r>
            <a:r>
              <a:rPr lang="it-IT" sz="1200" dirty="0" smtClean="0">
                <a:latin typeface="Lucida Fax" pitchFamily="18" charset="0"/>
              </a:rPr>
              <a:t>recante “Ulteriori misure urgenti per la crescita del Paese”, con riferimento </a:t>
            </a:r>
            <a:r>
              <a:rPr lang="it-IT" sz="1200" b="1" dirty="0" smtClean="0">
                <a:latin typeface="Lucida Fax" pitchFamily="18" charset="0"/>
              </a:rPr>
              <a:t>all’articolo 15 “Pagamenti elettronici” che modifica l’art. 5 del CAD</a:t>
            </a:r>
            <a:r>
              <a:rPr lang="it-IT" sz="1200" dirty="0" smtClean="0">
                <a:latin typeface="Lucida Fax" pitchFamily="18" charset="0"/>
              </a:rPr>
              <a:t> («effettuazione dei Pagamenti con modalità informatiche»)</a:t>
            </a:r>
            <a:endParaRPr lang="it-IT" sz="1200" dirty="0" smtClean="0"/>
          </a:p>
        </p:txBody>
      </p:sp>
      <p:sp>
        <p:nvSpPr>
          <p:cNvPr id="8" name="Rettangolo 7"/>
          <p:cNvSpPr/>
          <p:nvPr/>
        </p:nvSpPr>
        <p:spPr>
          <a:xfrm>
            <a:off x="1928794" y="3143248"/>
            <a:ext cx="6643734" cy="1384995"/>
          </a:xfrm>
          <a:prstGeom prst="rect">
            <a:avLst/>
          </a:prstGeom>
          <a:solidFill>
            <a:schemeClr val="bg1">
              <a:lumMod val="85000"/>
              <a:alpha val="46000"/>
            </a:schemeClr>
          </a:solidFill>
          <a:ln w="158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sz="1200" b="1" dirty="0" smtClean="0">
                <a:latin typeface="Lucida Fax" pitchFamily="18" charset="0"/>
              </a:rPr>
              <a:t>Decreto legge 13 agosto 2011, n. 138, convertito con modificazioni dalla legge 14 settembre 2011, n. 148, </a:t>
            </a:r>
            <a:r>
              <a:rPr lang="it-IT" sz="1200" dirty="0" smtClean="0">
                <a:latin typeface="Lucida Fax" pitchFamily="18" charset="0"/>
              </a:rPr>
              <a:t>recante “Ulteriori misure urgenti per la stabilizzazione finanziaria e per lo sviluppo”.</a:t>
            </a:r>
          </a:p>
          <a:p>
            <a:pPr algn="just"/>
            <a:r>
              <a:rPr lang="it-IT" sz="1200" b="1" dirty="0" smtClean="0">
                <a:latin typeface="Lucida Fax" pitchFamily="18" charset="0"/>
              </a:rPr>
              <a:t>Art. 6, comma 5– modificando l’art. 81 del CAD - </a:t>
            </a:r>
            <a:r>
              <a:rPr lang="it-IT" sz="1200" dirty="0" smtClean="0">
                <a:latin typeface="Lucida Fax" pitchFamily="18" charset="0"/>
              </a:rPr>
              <a:t>ha previsto la messa a disposizione da parte di DigitPA, attraverso il Sistema pubblico di connettività, “di una piattaforma tecnologica per l’interconnessione e l’interoperabilità tra le pubbliche amministrazioni e i prestatori di servizi di pagamento abilitati”</a:t>
            </a:r>
          </a:p>
        </p:txBody>
      </p:sp>
      <p:sp>
        <p:nvSpPr>
          <p:cNvPr id="9" name="Freccia in giù 8"/>
          <p:cNvSpPr/>
          <p:nvPr/>
        </p:nvSpPr>
        <p:spPr>
          <a:xfrm>
            <a:off x="2500298" y="2214554"/>
            <a:ext cx="214314" cy="642942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in giù 10"/>
          <p:cNvSpPr/>
          <p:nvPr/>
        </p:nvSpPr>
        <p:spPr>
          <a:xfrm>
            <a:off x="785786" y="2643182"/>
            <a:ext cx="214314" cy="3214710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214282" y="5929330"/>
            <a:ext cx="8643998" cy="584775"/>
          </a:xfrm>
          <a:prstGeom prst="rect">
            <a:avLst/>
          </a:prstGeom>
          <a:solidFill>
            <a:schemeClr val="accent1">
              <a:lumMod val="40000"/>
              <a:lumOff val="60000"/>
              <a:alpha val="52000"/>
            </a:schemeClr>
          </a:solidFill>
          <a:ln w="158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sz="1600" b="1" dirty="0" smtClean="0">
                <a:latin typeface="Lucida Fax" pitchFamily="18" charset="0"/>
              </a:rPr>
              <a:t>Linee Guida per l’effettuazione dei pagamenti elettronici a favore delle PP.AA. (previste all’, art.5 </a:t>
            </a:r>
            <a:r>
              <a:rPr lang="it-IT" sz="1600" b="1" dirty="0">
                <a:latin typeface="Lucida Fax" pitchFamily="18" charset="0"/>
              </a:rPr>
              <a:t>c.4 del CAD)</a:t>
            </a:r>
            <a:r>
              <a:rPr lang="it-IT" sz="1600" b="1" dirty="0" smtClean="0">
                <a:latin typeface="Lucida Fax" pitchFamily="18" charset="0"/>
              </a:rPr>
              <a:t> </a:t>
            </a:r>
            <a:r>
              <a:rPr lang="it-IT" sz="1600" dirty="0" smtClean="0">
                <a:latin typeface="Lucida Fax" pitchFamily="18" charset="0"/>
              </a:rPr>
              <a:t>- in fase di pubblicazione sulla G.U. </a:t>
            </a:r>
          </a:p>
        </p:txBody>
      </p:sp>
      <p:sp>
        <p:nvSpPr>
          <p:cNvPr id="13" name="Tito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8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Quadro normativo di riferimento - generale</a:t>
            </a:r>
            <a:endParaRPr lang="it-IT" sz="28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5" grpId="0" animBg="1"/>
      <p:bldP spid="39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ttangolo 34"/>
          <p:cNvSpPr/>
          <p:nvPr/>
        </p:nvSpPr>
        <p:spPr>
          <a:xfrm>
            <a:off x="285688" y="3473713"/>
            <a:ext cx="8643998" cy="1323439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158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it-IT" sz="1600" dirty="0" smtClean="0">
              <a:latin typeface="Lucida Fax" pitchFamily="18" charset="0"/>
            </a:endParaRPr>
          </a:p>
          <a:p>
            <a:pPr algn="just"/>
            <a:r>
              <a:rPr lang="it-IT" sz="1600" dirty="0" smtClean="0">
                <a:latin typeface="Lucida Fax" pitchFamily="18" charset="0"/>
              </a:rPr>
              <a:t>D. M. 44/2011 recante “Regole Tecniche per l'adozione nel processo civile e nel processo penale delle tecnologie dell'informazione e della comunicazione” e successive modificazioni</a:t>
            </a:r>
          </a:p>
          <a:p>
            <a:endParaRPr lang="it-IT" sz="1600" dirty="0" smtClean="0">
              <a:latin typeface="Lucida Fax" pitchFamily="18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1643074" y="5589240"/>
            <a:ext cx="7215206" cy="738664"/>
          </a:xfrm>
          <a:prstGeom prst="rect">
            <a:avLst/>
          </a:prstGeom>
          <a:solidFill>
            <a:schemeClr val="bg1">
              <a:lumMod val="85000"/>
              <a:alpha val="46000"/>
            </a:schemeClr>
          </a:solidFill>
          <a:ln w="158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sz="1400" dirty="0" smtClean="0">
                <a:latin typeface="Lucida Fax" pitchFamily="18" charset="0"/>
              </a:rPr>
              <a:t>Provvedimento del Direttore Generale SIA del 18 luglio 2011 recante “Specifiche Tecniche previste dall’art 34 c. 1 del DM 44/2011”.</a:t>
            </a:r>
          </a:p>
          <a:p>
            <a:pPr algn="just"/>
            <a:r>
              <a:rPr lang="it-IT" sz="1400" dirty="0" smtClean="0">
                <a:latin typeface="Lucida Fax" pitchFamily="18" charset="0"/>
              </a:rPr>
              <a:t>Capo V – Pagamenti Telematici</a:t>
            </a:r>
          </a:p>
        </p:txBody>
      </p:sp>
      <p:sp>
        <p:nvSpPr>
          <p:cNvPr id="9" name="Freccia in giù 8"/>
          <p:cNvSpPr/>
          <p:nvPr/>
        </p:nvSpPr>
        <p:spPr>
          <a:xfrm>
            <a:off x="2585806" y="4874290"/>
            <a:ext cx="214314" cy="642942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214282" y="1643050"/>
            <a:ext cx="8643998" cy="1077218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158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it-IT" sz="1600" dirty="0" smtClean="0">
              <a:latin typeface="Lucida Fax" pitchFamily="18" charset="0"/>
            </a:endParaRPr>
          </a:p>
          <a:p>
            <a:pPr algn="just"/>
            <a:r>
              <a:rPr lang="it-IT" sz="1600" dirty="0" smtClean="0">
                <a:latin typeface="Lucida Fax" pitchFamily="18" charset="0"/>
              </a:rPr>
              <a:t>Articolo </a:t>
            </a:r>
            <a:r>
              <a:rPr lang="it-IT" sz="1600" dirty="0">
                <a:latin typeface="Lucida Fax" pitchFamily="18" charset="0"/>
              </a:rPr>
              <a:t>4 del </a:t>
            </a:r>
            <a:r>
              <a:rPr lang="it-IT" sz="1600" dirty="0" smtClean="0">
                <a:latin typeface="Lucida Fax" pitchFamily="18" charset="0"/>
              </a:rPr>
              <a:t>Decreto Legge </a:t>
            </a:r>
            <a:r>
              <a:rPr lang="it-IT" sz="1600" dirty="0">
                <a:latin typeface="Lucida Fax" pitchFamily="18" charset="0"/>
              </a:rPr>
              <a:t>29 dicembre 2009, n. 193, recante «Interventi </a:t>
            </a:r>
          </a:p>
          <a:p>
            <a:pPr algn="just"/>
            <a:r>
              <a:rPr lang="it-IT" sz="1600" dirty="0">
                <a:latin typeface="Lucida Fax" pitchFamily="18" charset="0"/>
              </a:rPr>
              <a:t>urgenti in materia di funzionalità del sistema giudiziario», convertito in legge, con </a:t>
            </a:r>
            <a:r>
              <a:rPr lang="it-IT" sz="1600" dirty="0" smtClean="0">
                <a:latin typeface="Lucida Fax" pitchFamily="18" charset="0"/>
              </a:rPr>
              <a:t>modificazioni</a:t>
            </a:r>
            <a:r>
              <a:rPr lang="it-IT" sz="1600" dirty="0">
                <a:latin typeface="Lucida Fax" pitchFamily="18" charset="0"/>
              </a:rPr>
              <a:t>, dalla legge 22 febbraio 2010 n.24;</a:t>
            </a:r>
            <a:endParaRPr lang="it-IT" sz="1600" dirty="0" smtClean="0">
              <a:latin typeface="Lucida Fax" pitchFamily="18" charset="0"/>
            </a:endParaRPr>
          </a:p>
        </p:txBody>
      </p:sp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8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Quadro normativo di riferimento - Giustizia</a:t>
            </a:r>
            <a:endParaRPr lang="it-IT" sz="28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sp>
        <p:nvSpPr>
          <p:cNvPr id="10" name="Freccia in giù 9"/>
          <p:cNvSpPr/>
          <p:nvPr/>
        </p:nvSpPr>
        <p:spPr>
          <a:xfrm>
            <a:off x="1763688" y="2828135"/>
            <a:ext cx="214314" cy="600865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8" grpId="0" animBg="1"/>
      <p:bldP spid="9" grpId="0" animBg="1"/>
      <p:bldP spid="6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magine 3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714488"/>
            <a:ext cx="7500990" cy="4576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5" name="Rettangolo 34"/>
          <p:cNvSpPr/>
          <p:nvPr/>
        </p:nvSpPr>
        <p:spPr>
          <a:xfrm>
            <a:off x="142844" y="928670"/>
            <a:ext cx="37147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600" b="1" dirty="0" smtClean="0">
                <a:latin typeface="Lucida Fax" pitchFamily="18" charset="0"/>
              </a:rPr>
              <a:t>Schema complessivo del flusso :  </a:t>
            </a:r>
            <a:endParaRPr lang="it-IT" sz="1600" b="1" dirty="0"/>
          </a:p>
        </p:txBody>
      </p:sp>
      <p:sp>
        <p:nvSpPr>
          <p:cNvPr id="37" name="Freccia a destra 36"/>
          <p:cNvSpPr/>
          <p:nvPr/>
        </p:nvSpPr>
        <p:spPr>
          <a:xfrm>
            <a:off x="4143372" y="1000108"/>
            <a:ext cx="785818" cy="142876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Freccia a destra 37"/>
          <p:cNvSpPr/>
          <p:nvPr/>
        </p:nvSpPr>
        <p:spPr>
          <a:xfrm>
            <a:off x="4143372" y="1357298"/>
            <a:ext cx="785818" cy="142876"/>
          </a:xfrm>
          <a:prstGeom prst="rightArrow">
            <a:avLst/>
          </a:prstGeom>
          <a:solidFill>
            <a:srgbClr val="E2AC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Rettangolo 38"/>
          <p:cNvSpPr/>
          <p:nvPr/>
        </p:nvSpPr>
        <p:spPr>
          <a:xfrm>
            <a:off x="5072066" y="857232"/>
            <a:ext cx="37147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200" b="1" dirty="0" smtClean="0">
                <a:latin typeface="Lucida Fax" pitchFamily="18" charset="0"/>
              </a:rPr>
              <a:t>flusso per l’esecuzione del pagamento  </a:t>
            </a:r>
            <a:endParaRPr lang="it-IT" sz="1200" b="1" dirty="0"/>
          </a:p>
        </p:txBody>
      </p:sp>
      <p:sp>
        <p:nvSpPr>
          <p:cNvPr id="40" name="Rettangolo 39"/>
          <p:cNvSpPr/>
          <p:nvPr/>
        </p:nvSpPr>
        <p:spPr>
          <a:xfrm>
            <a:off x="5072066" y="1285860"/>
            <a:ext cx="38576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200" b="1" dirty="0" smtClean="0">
                <a:latin typeface="Lucida Fax" pitchFamily="18" charset="0"/>
              </a:rPr>
              <a:t>flusso per l’utilizzo della ricevuta telematica  </a:t>
            </a:r>
            <a:endParaRPr lang="it-IT" sz="1200" b="1" dirty="0"/>
          </a:p>
        </p:txBody>
      </p:sp>
      <p:sp>
        <p:nvSpPr>
          <p:cNvPr id="9" name="Ovale 8"/>
          <p:cNvSpPr/>
          <p:nvPr/>
        </p:nvSpPr>
        <p:spPr>
          <a:xfrm>
            <a:off x="4714876" y="1714488"/>
            <a:ext cx="3714776" cy="2000264"/>
          </a:xfrm>
          <a:prstGeom prst="ellips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arrotondato 9"/>
          <p:cNvSpPr/>
          <p:nvPr/>
        </p:nvSpPr>
        <p:spPr>
          <a:xfrm>
            <a:off x="3571868" y="3286124"/>
            <a:ext cx="1000132" cy="642942"/>
          </a:xfrm>
          <a:prstGeom prst="roundRect">
            <a:avLst/>
          </a:prstGeom>
          <a:noFill/>
          <a:ln w="38100" cap="flat">
            <a:solidFill>
              <a:srgbClr val="92D050"/>
            </a:solidFill>
            <a:bevel/>
          </a:ln>
          <a:scene3d>
            <a:camera prst="orthographicFront"/>
            <a:lightRig rig="threePt" dir="t"/>
          </a:scene3d>
          <a:sp3d extrusionH="101600">
            <a:bevelT/>
            <a:bevelB w="139700" prst="cross"/>
            <a:extrusionClr>
              <a:schemeClr val="bg1">
                <a:lumMod val="75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Titolo 1"/>
          <p:cNvSpPr>
            <a:spLocks noGrp="1"/>
          </p:cNvSpPr>
          <p:nvPr>
            <p:ph type="title"/>
          </p:nvPr>
        </p:nvSpPr>
        <p:spPr>
          <a:xfrm>
            <a:off x="278605" y="270295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8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Flusso logico del servizio</a:t>
            </a:r>
            <a:endParaRPr lang="it-IT" sz="28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071546"/>
            <a:ext cx="205209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1142984"/>
            <a:ext cx="795536" cy="928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Fumetto 2 5"/>
          <p:cNvSpPr/>
          <p:nvPr/>
        </p:nvSpPr>
        <p:spPr>
          <a:xfrm>
            <a:off x="1214414" y="2928934"/>
            <a:ext cx="7215238" cy="3429024"/>
          </a:xfrm>
          <a:prstGeom prst="wedgeRoundRectCallout">
            <a:avLst>
              <a:gd name="adj1" fmla="val -30624"/>
              <a:gd name="adj2" fmla="val -74551"/>
              <a:gd name="adj3" fmla="val 16667"/>
            </a:avLst>
          </a:prstGeom>
          <a:solidFill>
            <a:schemeClr val="bg1">
              <a:lumMod val="85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4071942"/>
            <a:ext cx="857256" cy="1000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ttangolo arrotondato 8"/>
          <p:cNvSpPr/>
          <p:nvPr/>
        </p:nvSpPr>
        <p:spPr bwMode="auto">
          <a:xfrm>
            <a:off x="4500562" y="4286256"/>
            <a:ext cx="1785950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h="14605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dirty="0" smtClean="0"/>
              <a:t>NodoPA</a:t>
            </a:r>
          </a:p>
          <a:p>
            <a:pPr algn="ctr">
              <a:defRPr/>
            </a:pPr>
            <a:r>
              <a:rPr lang="it-IT" sz="1200" dirty="0" smtClean="0"/>
              <a:t>(</a:t>
            </a:r>
            <a:r>
              <a:rPr lang="it-IT" sz="1200" dirty="0" err="1" smtClean="0"/>
              <a:t>NodoPagamenti</a:t>
            </a:r>
            <a:r>
              <a:rPr lang="it-IT" sz="1200" dirty="0" smtClean="0"/>
              <a:t> SPC)</a:t>
            </a:r>
          </a:p>
        </p:txBody>
      </p:sp>
      <p:sp>
        <p:nvSpPr>
          <p:cNvPr id="11" name="Freccia a destra 10"/>
          <p:cNvSpPr/>
          <p:nvPr/>
        </p:nvSpPr>
        <p:spPr>
          <a:xfrm>
            <a:off x="2571736" y="4286256"/>
            <a:ext cx="1714512" cy="214314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Freccia a destra 12"/>
          <p:cNvSpPr/>
          <p:nvPr/>
        </p:nvSpPr>
        <p:spPr>
          <a:xfrm rot="1875727">
            <a:off x="6324774" y="5206131"/>
            <a:ext cx="1119106" cy="185258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Freccia a destra 13"/>
          <p:cNvSpPr/>
          <p:nvPr/>
        </p:nvSpPr>
        <p:spPr>
          <a:xfrm rot="748770">
            <a:off x="6436042" y="4796889"/>
            <a:ext cx="1148167" cy="187135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Freccia a destra 14"/>
          <p:cNvSpPr/>
          <p:nvPr/>
        </p:nvSpPr>
        <p:spPr>
          <a:xfrm rot="21347756">
            <a:off x="6433745" y="4381852"/>
            <a:ext cx="1205731" cy="163133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6" name="Picture 5" descr="banca figu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47" y="4143380"/>
            <a:ext cx="358613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114300" dir="10200000" algn="ctr" rotWithShape="0">
              <a:srgbClr val="000000">
                <a:alpha val="30000"/>
              </a:srgbClr>
            </a:outerShdw>
          </a:effectLst>
        </p:spPr>
      </p:pic>
      <p:grpSp>
        <p:nvGrpSpPr>
          <p:cNvPr id="17" name="Gruppo 36"/>
          <p:cNvGrpSpPr>
            <a:grpSpLocks/>
          </p:cNvGrpSpPr>
          <p:nvPr/>
        </p:nvGrpSpPr>
        <p:grpSpPr bwMode="auto">
          <a:xfrm>
            <a:off x="7358081" y="5429264"/>
            <a:ext cx="838200" cy="596900"/>
            <a:chOff x="4373554" y="4271324"/>
            <a:chExt cx="1080120" cy="754751"/>
          </a:xfrm>
        </p:grpSpPr>
        <p:pic>
          <p:nvPicPr>
            <p:cNvPr id="18" name="Picture 6" descr="C:\Documents and Settings\alberto.carletti\Impostazioni locali\Temporary Internet Files\Content.IE5\R1Q5VTIR\MCj04342210000[1].wmf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549483" y="4271324"/>
              <a:ext cx="638253" cy="5038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Picture 39" descr="C:\Progetti\SIPA\Poste.gi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373554" y="4797152"/>
              <a:ext cx="1080120" cy="228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" name="Picture 5" descr="banca figu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709" y="4786322"/>
            <a:ext cx="358613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114300" dir="102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35" name="Rettangolo 34"/>
          <p:cNvSpPr/>
          <p:nvPr/>
        </p:nvSpPr>
        <p:spPr>
          <a:xfrm>
            <a:off x="2500298" y="5000636"/>
            <a:ext cx="2000264" cy="26161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 Non dipende dal PSP</a:t>
            </a:r>
          </a:p>
        </p:txBody>
      </p:sp>
      <p:sp>
        <p:nvSpPr>
          <p:cNvPr id="24" name="Rettangolo 23"/>
          <p:cNvSpPr/>
          <p:nvPr/>
        </p:nvSpPr>
        <p:spPr>
          <a:xfrm>
            <a:off x="4753109" y="3512121"/>
            <a:ext cx="3571900" cy="60016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 Implementa modalità operative, standard e protocolli tipici del mondo dei PSP 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 Gestisce e organizza i flussi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3" name="Freccia a destra 22"/>
          <p:cNvSpPr/>
          <p:nvPr/>
        </p:nvSpPr>
        <p:spPr>
          <a:xfrm rot="10800000">
            <a:off x="2500298" y="4572008"/>
            <a:ext cx="1714512" cy="214314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Tito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Esecuzione del pagamento – funzione Nodo PA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13" grpId="0" animBg="1"/>
      <p:bldP spid="14" grpId="0" animBg="1"/>
      <p:bldP spid="15" grpId="0" animBg="1"/>
      <p:bldP spid="35" grpId="0" animBg="1"/>
      <p:bldP spid="24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po 61"/>
          <p:cNvGrpSpPr>
            <a:grpSpLocks/>
          </p:cNvGrpSpPr>
          <p:nvPr/>
        </p:nvGrpSpPr>
        <p:grpSpPr bwMode="auto">
          <a:xfrm>
            <a:off x="6429388" y="2000240"/>
            <a:ext cx="1310964" cy="1214446"/>
            <a:chOff x="6876256" y="4221088"/>
            <a:chExt cx="922365" cy="1122132"/>
          </a:xfrm>
        </p:grpSpPr>
        <p:pic>
          <p:nvPicPr>
            <p:cNvPr id="22" name="Picture 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876256" y="4221088"/>
              <a:ext cx="704850" cy="923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091588" y="4508277"/>
              <a:ext cx="707033" cy="8349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4" name="Freccia a destra con strisce 33"/>
          <p:cNvSpPr/>
          <p:nvPr/>
        </p:nvSpPr>
        <p:spPr>
          <a:xfrm>
            <a:off x="2643174" y="1071546"/>
            <a:ext cx="3000396" cy="1857388"/>
          </a:xfrm>
          <a:prstGeom prst="stripedRightArrow">
            <a:avLst>
              <a:gd name="adj1" fmla="val 72942"/>
              <a:gd name="adj2" fmla="val 50000"/>
            </a:avLst>
          </a:prstGeom>
          <a:solidFill>
            <a:schemeClr val="accent3">
              <a:lumMod val="20000"/>
              <a:lumOff val="80000"/>
              <a:alpha val="98000"/>
            </a:schemeClr>
          </a:solidFill>
          <a:ln>
            <a:solidFill>
              <a:schemeClr val="accent3">
                <a:lumMod val="75000"/>
                <a:alpha val="7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9" name="Gruppo 28"/>
          <p:cNvGrpSpPr/>
          <p:nvPr/>
        </p:nvGrpSpPr>
        <p:grpSpPr>
          <a:xfrm>
            <a:off x="3000364" y="1357298"/>
            <a:ext cx="2214578" cy="1047428"/>
            <a:chOff x="3000364" y="1357298"/>
            <a:chExt cx="2214578" cy="1047428"/>
          </a:xfrm>
        </p:grpSpPr>
        <p:pic>
          <p:nvPicPr>
            <p:cNvPr id="26" name="Picture 4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000364" y="1500174"/>
              <a:ext cx="647700" cy="6477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Rettangolo 26"/>
            <p:cNvSpPr/>
            <p:nvPr/>
          </p:nvSpPr>
          <p:spPr>
            <a:xfrm>
              <a:off x="3071802" y="2143116"/>
              <a:ext cx="500066" cy="261610"/>
            </a:xfrm>
            <a:prstGeom prst="rect">
              <a:avLst/>
            </a:prstGeom>
            <a:ln w="6350">
              <a:noFill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100" b="1" dirty="0" smtClean="0">
                  <a:solidFill>
                    <a:schemeClr val="bg2">
                      <a:lumMod val="25000"/>
                    </a:schemeClr>
                  </a:solidFill>
                  <a:latin typeface="Lucida Fax" pitchFamily="18" charset="0"/>
                </a:rPr>
                <a:t>RT</a:t>
              </a:r>
              <a:endParaRPr lang="it-IT" sz="1100" b="1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cxnSp>
          <p:nvCxnSpPr>
            <p:cNvPr id="30" name="Connettore 1 29"/>
            <p:cNvCxnSpPr/>
            <p:nvPr/>
          </p:nvCxnSpPr>
          <p:spPr>
            <a:xfrm rot="5400000">
              <a:off x="3178959" y="1750207"/>
              <a:ext cx="1000132" cy="21431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ttangolo 30"/>
            <p:cNvSpPr/>
            <p:nvPr/>
          </p:nvSpPr>
          <p:spPr>
            <a:xfrm>
              <a:off x="3786182" y="1714488"/>
              <a:ext cx="1428760" cy="446276"/>
            </a:xfrm>
            <a:prstGeom prst="rect">
              <a:avLst/>
            </a:prstGeom>
            <a:solidFill>
              <a:srgbClr val="C00000">
                <a:alpha val="10000"/>
              </a:srgbClr>
            </a:solidFill>
            <a:ln w="19050">
              <a:solidFill>
                <a:srgbClr val="C00000"/>
              </a:solidFill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100" b="1" dirty="0" smtClean="0">
                  <a:solidFill>
                    <a:schemeClr val="bg2">
                      <a:lumMod val="25000"/>
                    </a:schemeClr>
                  </a:solidFill>
                  <a:latin typeface="Lucida Fax" pitchFamily="18" charset="0"/>
                </a:rPr>
                <a:t>riferimento </a:t>
              </a:r>
              <a:r>
                <a:rPr lang="it-IT" sz="1200" b="1" u="sng" dirty="0" smtClean="0">
                  <a:solidFill>
                    <a:schemeClr val="bg2">
                      <a:lumMod val="25000"/>
                    </a:schemeClr>
                  </a:solidFill>
                  <a:latin typeface="Lucida Fax" pitchFamily="18" charset="0"/>
                </a:rPr>
                <a:t>IUV</a:t>
              </a:r>
              <a:r>
                <a:rPr lang="it-IT" sz="1100" b="1" dirty="0" smtClean="0">
                  <a:solidFill>
                    <a:schemeClr val="bg2">
                      <a:lumMod val="25000"/>
                    </a:schemeClr>
                  </a:solidFill>
                  <a:latin typeface="Lucida Fax" pitchFamily="18" charset="0"/>
                </a:rPr>
                <a:t> del pagamento</a:t>
              </a:r>
              <a:endParaRPr lang="it-IT" sz="1100" b="1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36" name="Rettangolo 35"/>
          <p:cNvSpPr/>
          <p:nvPr/>
        </p:nvSpPr>
        <p:spPr>
          <a:xfrm>
            <a:off x="2953225" y="2357430"/>
            <a:ext cx="2165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1600" b="1" dirty="0" smtClean="0">
                <a:solidFill>
                  <a:schemeClr val="accent3">
                    <a:lumMod val="50000"/>
                  </a:schemeClr>
                </a:solidFill>
                <a:latin typeface="Lucida Fax" pitchFamily="18" charset="0"/>
              </a:rPr>
              <a:t>Flusso Telematico</a:t>
            </a:r>
            <a:endParaRPr lang="it-IT" sz="1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54" y="4500570"/>
            <a:ext cx="216280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0" name="Gruppo 39"/>
          <p:cNvGrpSpPr/>
          <p:nvPr/>
        </p:nvGrpSpPr>
        <p:grpSpPr>
          <a:xfrm>
            <a:off x="4500562" y="4214818"/>
            <a:ext cx="738817" cy="790576"/>
            <a:chOff x="6643702" y="3500438"/>
            <a:chExt cx="738817" cy="790576"/>
          </a:xfrm>
        </p:grpSpPr>
        <p:pic>
          <p:nvPicPr>
            <p:cNvPr id="38" name="Picture 4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643702" y="3643314"/>
              <a:ext cx="647700" cy="6477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9" name="Rettangolo 38"/>
            <p:cNvSpPr/>
            <p:nvPr/>
          </p:nvSpPr>
          <p:spPr>
            <a:xfrm>
              <a:off x="6858016" y="3500438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1200" b="1" u="sng" dirty="0" smtClean="0">
                  <a:solidFill>
                    <a:schemeClr val="bg2">
                      <a:lumMod val="25000"/>
                    </a:schemeClr>
                  </a:solidFill>
                  <a:latin typeface="Lucida Fax" pitchFamily="18" charset="0"/>
                </a:rPr>
                <a:t>IUV</a:t>
              </a:r>
              <a:r>
                <a:rPr lang="it-IT" sz="1100" b="1" dirty="0" smtClean="0">
                  <a:solidFill>
                    <a:schemeClr val="bg2">
                      <a:lumMod val="25000"/>
                    </a:schemeClr>
                  </a:solidFill>
                  <a:latin typeface="Lucida Fax" pitchFamily="18" charset="0"/>
                </a:rPr>
                <a:t> </a:t>
              </a:r>
              <a:endParaRPr lang="it-IT" sz="1200" dirty="0"/>
            </a:p>
          </p:txBody>
        </p:sp>
      </p:grpSp>
      <p:sp>
        <p:nvSpPr>
          <p:cNvPr id="44" name="Per 43"/>
          <p:cNvSpPr/>
          <p:nvPr/>
        </p:nvSpPr>
        <p:spPr>
          <a:xfrm>
            <a:off x="4572000" y="4214818"/>
            <a:ext cx="357190" cy="1071570"/>
          </a:xfrm>
          <a:prstGeom prst="mathMultiply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Freccia a destra 19"/>
          <p:cNvSpPr/>
          <p:nvPr/>
        </p:nvSpPr>
        <p:spPr>
          <a:xfrm>
            <a:off x="2643174" y="3143248"/>
            <a:ext cx="2786082" cy="571504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23"/>
          <p:cNvSpPr/>
          <p:nvPr/>
        </p:nvSpPr>
        <p:spPr>
          <a:xfrm>
            <a:off x="2968304" y="3286124"/>
            <a:ext cx="18758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accent3">
                    <a:lumMod val="50000"/>
                  </a:schemeClr>
                </a:solidFill>
                <a:latin typeface="Lucida Fax" pitchFamily="18" charset="0"/>
              </a:rPr>
              <a:t>Forma Cartacea</a:t>
            </a:r>
          </a:p>
        </p:txBody>
      </p:sp>
      <p:grpSp>
        <p:nvGrpSpPr>
          <p:cNvPr id="32" name="Gruppo 31"/>
          <p:cNvGrpSpPr/>
          <p:nvPr/>
        </p:nvGrpSpPr>
        <p:grpSpPr>
          <a:xfrm>
            <a:off x="5643570" y="3286124"/>
            <a:ext cx="1500198" cy="2214578"/>
            <a:chOff x="5929322" y="3714752"/>
            <a:chExt cx="1001720" cy="1295408"/>
          </a:xfrm>
        </p:grpSpPr>
        <p:cxnSp>
          <p:nvCxnSpPr>
            <p:cNvPr id="42" name="Connettore 2 41"/>
            <p:cNvCxnSpPr/>
            <p:nvPr/>
          </p:nvCxnSpPr>
          <p:spPr>
            <a:xfrm rot="5400000">
              <a:off x="6287306" y="4356900"/>
              <a:ext cx="1285884" cy="1588"/>
            </a:xfrm>
            <a:prstGeom prst="straightConnector1">
              <a:avLst/>
            </a:prstGeom>
            <a:ln w="254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ttore 2 27"/>
            <p:cNvCxnSpPr/>
            <p:nvPr/>
          </p:nvCxnSpPr>
          <p:spPr>
            <a:xfrm rot="10800000" flipV="1">
              <a:off x="5929322" y="5000636"/>
              <a:ext cx="990608" cy="9524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1142984"/>
            <a:ext cx="151447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Fumetto 2 5"/>
          <p:cNvSpPr/>
          <p:nvPr/>
        </p:nvSpPr>
        <p:spPr>
          <a:xfrm>
            <a:off x="2285984" y="1071546"/>
            <a:ext cx="6286544" cy="4857784"/>
          </a:xfrm>
          <a:prstGeom prst="wedgeRoundRectCallout">
            <a:avLst>
              <a:gd name="adj1" fmla="val -57021"/>
              <a:gd name="adj2" fmla="val -22138"/>
              <a:gd name="adj3" fmla="val 16667"/>
            </a:avLst>
          </a:prstGeom>
          <a:noFill/>
          <a:ln>
            <a:gradFill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5" name="Immagine 24">
            <a:hlinkClick r:id="rId8" action="ppaction://hlinksldjump"/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857884" y="3500438"/>
            <a:ext cx="271464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itolo 1"/>
          <p:cNvSpPr>
            <a:spLocks noGrp="1"/>
          </p:cNvSpPr>
          <p:nvPr>
            <p:ph type="title"/>
          </p:nvPr>
        </p:nvSpPr>
        <p:spPr>
          <a:xfrm>
            <a:off x="421481" y="237760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Flusso logico del servizio – utilizzo del pagamento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/>
      <p:bldP spid="44" grpId="0" animBg="1"/>
      <p:bldP spid="20" grpId="0" animBg="1"/>
      <p:bldP spid="24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ttangolo 34"/>
          <p:cNvSpPr/>
          <p:nvPr/>
        </p:nvSpPr>
        <p:spPr>
          <a:xfrm>
            <a:off x="539552" y="1142984"/>
            <a:ext cx="8352928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400" b="1" dirty="0" smtClean="0">
                <a:latin typeface="Lucida Fax" pitchFamily="18" charset="0"/>
              </a:rPr>
              <a:t>INFORMAZIONI DI PAGAMENTO: DATI STRUTTURATI – XML</a:t>
            </a:r>
          </a:p>
          <a:p>
            <a:pPr>
              <a:defRPr/>
            </a:pPr>
            <a:endParaRPr lang="it-IT" sz="1400" b="1" dirty="0" smtClean="0">
              <a:latin typeface="Lucida Fax" pitchFamily="18" charset="0"/>
            </a:endParaRPr>
          </a:p>
          <a:p>
            <a:pPr marL="1200150" lvl="3" indent="-285750">
              <a:buFont typeface="Arial" panose="020B0604020202020204" pitchFamily="34" charset="0"/>
              <a:buChar char="•"/>
              <a:defRPr/>
            </a:pPr>
            <a:r>
              <a:rPr lang="it-IT" sz="1600" dirty="0" smtClean="0">
                <a:latin typeface="Lucida Fax" pitchFamily="18" charset="0"/>
              </a:rPr>
              <a:t>Oggetti </a:t>
            </a:r>
            <a:r>
              <a:rPr lang="it-IT" sz="1600" dirty="0">
                <a:latin typeface="Lucida Fax" pitchFamily="18" charset="0"/>
              </a:rPr>
              <a:t>di ‘scambio’: Richiesta Pagamento (RPT), Ricevuta (RT</a:t>
            </a:r>
            <a:r>
              <a:rPr lang="it-IT" sz="1600" dirty="0" smtClean="0">
                <a:latin typeface="Lucida Fax" pitchFamily="18" charset="0"/>
              </a:rPr>
              <a:t>), Identificativo </a:t>
            </a:r>
            <a:r>
              <a:rPr lang="it-IT" sz="1600" dirty="0">
                <a:latin typeface="Lucida Fax" pitchFamily="18" charset="0"/>
              </a:rPr>
              <a:t>univoco pagamento </a:t>
            </a:r>
            <a:r>
              <a:rPr lang="it-IT" sz="1400" dirty="0">
                <a:latin typeface="Lucida Fax" pitchFamily="18" charset="0"/>
              </a:rPr>
              <a:t>(</a:t>
            </a:r>
            <a:r>
              <a:rPr lang="it-IT" sz="1400" dirty="0" smtClean="0">
                <a:latin typeface="Lucida Fax" pitchFamily="18" charset="0"/>
              </a:rPr>
              <a:t>IUV, es. 20E000GLPA2MJ4NWHDO4F35OXMH4QDE9VSL</a:t>
            </a:r>
            <a:r>
              <a:rPr lang="it-IT" sz="1400" dirty="0">
                <a:latin typeface="Lucida Fax" pitchFamily="18" charset="0"/>
              </a:rPr>
              <a:t>)</a:t>
            </a:r>
            <a:endParaRPr lang="it-IT" sz="1400" dirty="0" smtClean="0">
              <a:latin typeface="Lucida Fax" pitchFamily="18" charset="0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it-IT" sz="1600" dirty="0" smtClean="0">
                <a:latin typeface="Lucida Fax" pitchFamily="18" charset="0"/>
              </a:rPr>
              <a:t>Gestione </a:t>
            </a:r>
            <a:r>
              <a:rPr lang="it-IT" sz="1600" dirty="0">
                <a:latin typeface="Lucida Fax" pitchFamily="18" charset="0"/>
              </a:rPr>
              <a:t>automatica delle informazioni nei Procedimenti e Fascicoli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it-IT" sz="1600" dirty="0" smtClean="0">
                <a:latin typeface="Lucida Fax" pitchFamily="18" charset="0"/>
              </a:rPr>
              <a:t>Creazione </a:t>
            </a:r>
            <a:r>
              <a:rPr lang="it-IT" sz="1600" dirty="0">
                <a:latin typeface="Lucida Fax" pitchFamily="18" charset="0"/>
              </a:rPr>
              <a:t>di flussi integrati nell’erogazione dei servizi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it-IT" sz="1600" dirty="0" smtClean="0">
                <a:latin typeface="Lucida Fax" pitchFamily="18" charset="0"/>
              </a:rPr>
              <a:t>Dati memorizzati </a:t>
            </a:r>
            <a:r>
              <a:rPr lang="it-IT" sz="1600" dirty="0">
                <a:latin typeface="Lucida Fax" pitchFamily="18" charset="0"/>
              </a:rPr>
              <a:t>nel dominio giustizia per ricerche, analisi ad hoc e statistiche- rintracciabilità</a:t>
            </a:r>
          </a:p>
          <a:p>
            <a:pPr lvl="2">
              <a:defRPr/>
            </a:pPr>
            <a:endParaRPr lang="it-IT" sz="1600" b="1" dirty="0" smtClean="0">
              <a:latin typeface="Lucida Fax" pitchFamily="18" charset="0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686768" y="3933056"/>
            <a:ext cx="831758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400" b="1" dirty="0" smtClean="0">
                <a:latin typeface="Lucida Fax" pitchFamily="18" charset="0"/>
              </a:rPr>
              <a:t>INFRASTRUTTURA:</a:t>
            </a:r>
          </a:p>
          <a:p>
            <a:pPr>
              <a:defRPr/>
            </a:pPr>
            <a:endParaRPr lang="it-IT" sz="1400" b="1" dirty="0" smtClean="0">
              <a:latin typeface="Lucida Fax" pitchFamily="18" charset="0"/>
            </a:endParaRPr>
          </a:p>
          <a:p>
            <a:pPr marL="1200150" indent="-285750">
              <a:buFont typeface="Arial" panose="020B0604020202020204" pitchFamily="34" charset="0"/>
              <a:buChar char="•"/>
              <a:defRPr/>
            </a:pPr>
            <a:r>
              <a:rPr lang="it-IT" sz="1600" dirty="0" smtClean="0">
                <a:latin typeface="Lucida Fax" pitchFamily="18" charset="0"/>
              </a:rPr>
              <a:t>Separazione </a:t>
            </a:r>
            <a:r>
              <a:rPr lang="it-IT" sz="1600" dirty="0">
                <a:latin typeface="Lucida Fax" pitchFamily="18" charset="0"/>
              </a:rPr>
              <a:t>strutture e protocolli Giustizia da strutture e </a:t>
            </a:r>
            <a:r>
              <a:rPr lang="it-IT" sz="1600" dirty="0" smtClean="0">
                <a:latin typeface="Lucida Fax" pitchFamily="18" charset="0"/>
              </a:rPr>
              <a:t>protocolli tipici </a:t>
            </a:r>
            <a:r>
              <a:rPr lang="it-IT" sz="1600" dirty="0">
                <a:latin typeface="Lucida Fax" pitchFamily="18" charset="0"/>
              </a:rPr>
              <a:t>del mondo dei </a:t>
            </a:r>
            <a:r>
              <a:rPr lang="it-IT" sz="1600" dirty="0" smtClean="0">
                <a:latin typeface="Lucida Fax" pitchFamily="18" charset="0"/>
              </a:rPr>
              <a:t>PSP</a:t>
            </a:r>
            <a:endParaRPr lang="it-IT" sz="1600" dirty="0">
              <a:latin typeface="Lucida Fax" pitchFamily="18" charset="0"/>
            </a:endParaRPr>
          </a:p>
          <a:p>
            <a:pPr marL="1200150" indent="-285750">
              <a:buFont typeface="Arial" panose="020B0604020202020204" pitchFamily="34" charset="0"/>
              <a:buChar char="•"/>
              <a:defRPr/>
            </a:pPr>
            <a:r>
              <a:rPr lang="it-IT" sz="1600" dirty="0" smtClean="0">
                <a:latin typeface="Lucida Fax" pitchFamily="18" charset="0"/>
              </a:rPr>
              <a:t>Gestione </a:t>
            </a:r>
            <a:r>
              <a:rPr lang="it-IT" sz="1600" dirty="0">
                <a:latin typeface="Lucida Fax" pitchFamily="18" charset="0"/>
              </a:rPr>
              <a:t>flussi specifici implementata da NodoPA</a:t>
            </a:r>
          </a:p>
          <a:p>
            <a:pPr marL="1200150" indent="-285750">
              <a:buFont typeface="Arial" panose="020B0604020202020204" pitchFamily="34" charset="0"/>
              <a:buChar char="•"/>
              <a:defRPr/>
            </a:pPr>
            <a:r>
              <a:rPr lang="it-IT" sz="1600" dirty="0" smtClean="0">
                <a:latin typeface="Lucida Fax" pitchFamily="18" charset="0"/>
              </a:rPr>
              <a:t>Utilizzo </a:t>
            </a:r>
            <a:r>
              <a:rPr lang="it-IT" sz="1600" dirty="0">
                <a:latin typeface="Lucida Fax" pitchFamily="18" charset="0"/>
              </a:rPr>
              <a:t>di strumenti ‘standard’ per collegamento a Prestatori </a:t>
            </a:r>
            <a:r>
              <a:rPr lang="it-IT" sz="1600" dirty="0" smtClean="0">
                <a:latin typeface="Lucida Fax" pitchFamily="18" charset="0"/>
              </a:rPr>
              <a:t>Servizi Pagamento </a:t>
            </a:r>
            <a:r>
              <a:rPr lang="it-IT" sz="1600" dirty="0">
                <a:latin typeface="Lucida Fax" pitchFamily="18" charset="0"/>
              </a:rPr>
              <a:t>disponibili sul </a:t>
            </a:r>
            <a:r>
              <a:rPr lang="it-IT" sz="1600" dirty="0" smtClean="0">
                <a:latin typeface="Lucida Fax" pitchFamily="18" charset="0"/>
              </a:rPr>
              <a:t>NodoPA</a:t>
            </a:r>
            <a:endParaRPr lang="it-IT" sz="1600" dirty="0">
              <a:latin typeface="Lucida Fax" pitchFamily="18" charset="0"/>
            </a:endParaRPr>
          </a:p>
          <a:p>
            <a:pPr>
              <a:defRPr/>
            </a:pPr>
            <a:endParaRPr lang="it-IT" sz="1600" b="1" dirty="0"/>
          </a:p>
        </p:txBody>
      </p:sp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«Punti di forza» del modello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928670"/>
            <a:ext cx="795536" cy="928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ttangolo arrotondato 8"/>
          <p:cNvSpPr/>
          <p:nvPr/>
        </p:nvSpPr>
        <p:spPr bwMode="auto">
          <a:xfrm>
            <a:off x="3643306" y="1071546"/>
            <a:ext cx="1714512" cy="6429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dirty="0" smtClean="0"/>
              <a:t>NodoPA</a:t>
            </a:r>
          </a:p>
          <a:p>
            <a:pPr algn="ctr">
              <a:defRPr/>
            </a:pPr>
            <a:r>
              <a:rPr lang="it-IT" sz="1200" dirty="0" smtClean="0"/>
              <a:t>(</a:t>
            </a:r>
            <a:r>
              <a:rPr lang="it-IT" sz="1200" dirty="0" err="1" smtClean="0"/>
              <a:t>NodoPagamenti</a:t>
            </a:r>
            <a:r>
              <a:rPr lang="it-IT" sz="1200" dirty="0" smtClean="0"/>
              <a:t> SPC)</a:t>
            </a:r>
            <a:endParaRPr lang="it-IT" sz="1200" dirty="0"/>
          </a:p>
        </p:txBody>
      </p:sp>
      <p:sp>
        <p:nvSpPr>
          <p:cNvPr id="11" name="Freccia a destra 10"/>
          <p:cNvSpPr/>
          <p:nvPr/>
        </p:nvSpPr>
        <p:spPr>
          <a:xfrm>
            <a:off x="1500166" y="1214422"/>
            <a:ext cx="2000264" cy="142876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6" name="Picture 5" descr="banca figu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1071546"/>
            <a:ext cx="500066" cy="69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114300" dir="102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35" name="Rettangolo 34"/>
          <p:cNvSpPr/>
          <p:nvPr/>
        </p:nvSpPr>
        <p:spPr>
          <a:xfrm>
            <a:off x="1571604" y="1357298"/>
            <a:ext cx="1785950" cy="43088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Richiesta Pagamento </a:t>
            </a:r>
          </a:p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RPT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Freccia a destra 20"/>
          <p:cNvSpPr/>
          <p:nvPr/>
        </p:nvSpPr>
        <p:spPr>
          <a:xfrm>
            <a:off x="5429256" y="1214422"/>
            <a:ext cx="1214446" cy="142876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Freccia a destra 22"/>
          <p:cNvSpPr/>
          <p:nvPr/>
        </p:nvSpPr>
        <p:spPr>
          <a:xfrm rot="10800000">
            <a:off x="1357290" y="2214554"/>
            <a:ext cx="1928826" cy="142876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Rettangolo 24"/>
          <p:cNvSpPr/>
          <p:nvPr/>
        </p:nvSpPr>
        <p:spPr>
          <a:xfrm>
            <a:off x="1428728" y="2357430"/>
            <a:ext cx="1785950" cy="261610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RT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8" name="Rettangolo 27"/>
          <p:cNvSpPr/>
          <p:nvPr/>
        </p:nvSpPr>
        <p:spPr>
          <a:xfrm>
            <a:off x="1142976" y="1857364"/>
            <a:ext cx="5857916" cy="107157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" name="Freccia a destra 41"/>
          <p:cNvSpPr/>
          <p:nvPr/>
        </p:nvSpPr>
        <p:spPr>
          <a:xfrm rot="10800000">
            <a:off x="5429256" y="2214554"/>
            <a:ext cx="1214446" cy="142876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4" name="Connettore 1 43"/>
          <p:cNvCxnSpPr/>
          <p:nvPr/>
        </p:nvCxnSpPr>
        <p:spPr>
          <a:xfrm>
            <a:off x="3500430" y="1500174"/>
            <a:ext cx="1" cy="207284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ttangolo 28"/>
          <p:cNvSpPr/>
          <p:nvPr/>
        </p:nvSpPr>
        <p:spPr>
          <a:xfrm>
            <a:off x="5429256" y="2357430"/>
            <a:ext cx="1285884" cy="261610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esito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36" name="Connettore 1 35"/>
          <p:cNvCxnSpPr/>
          <p:nvPr/>
        </p:nvCxnSpPr>
        <p:spPr>
          <a:xfrm rot="10800000">
            <a:off x="3571868" y="2285992"/>
            <a:ext cx="1714512" cy="158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itolo 1"/>
          <p:cNvSpPr>
            <a:spLocks noGrp="1"/>
          </p:cNvSpPr>
          <p:nvPr>
            <p:ph type="title"/>
          </p:nvPr>
        </p:nvSpPr>
        <p:spPr>
          <a:xfrm>
            <a:off x="505390" y="309198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Esecuzione del pagamento – flusso dal PST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cxnSp>
        <p:nvCxnSpPr>
          <p:cNvPr id="54" name="Connettore 1 53"/>
          <p:cNvCxnSpPr/>
          <p:nvPr/>
        </p:nvCxnSpPr>
        <p:spPr>
          <a:xfrm>
            <a:off x="5429256" y="1428166"/>
            <a:ext cx="1" cy="207284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ttangolo 4"/>
          <p:cNvSpPr/>
          <p:nvPr/>
        </p:nvSpPr>
        <p:spPr>
          <a:xfrm>
            <a:off x="826364" y="3861048"/>
            <a:ext cx="73460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b="1" dirty="0" smtClean="0">
                <a:latin typeface="Lucida Fax" panose="02060602050505020204" pitchFamily="18" charset="0"/>
              </a:rPr>
              <a:t>PROCESSO CON ESECUZIONE DIFFERITA </a:t>
            </a:r>
          </a:p>
          <a:p>
            <a:endParaRPr lang="it-IT" u="sng" dirty="0">
              <a:latin typeface="Lucida Fax" panose="02060602050505020204" pitchFamily="18" charset="0"/>
            </a:endParaRPr>
          </a:p>
          <a:p>
            <a:r>
              <a:rPr lang="it-IT" dirty="0" smtClean="0">
                <a:latin typeface="Lucida Fax" panose="02060602050505020204" pitchFamily="18" charset="0"/>
              </a:rPr>
              <a:t>- Le </a:t>
            </a:r>
            <a:r>
              <a:rPr lang="it-IT" dirty="0">
                <a:latin typeface="Lucida Fax" panose="02060602050505020204" pitchFamily="18" charset="0"/>
              </a:rPr>
              <a:t>informazioni contenute nella RPT sono le sole utilizzate per completare il pagamento: non </a:t>
            </a:r>
            <a:r>
              <a:rPr lang="it-IT" dirty="0" smtClean="0">
                <a:latin typeface="Lucida Fax" panose="02060602050505020204" pitchFamily="18" charset="0"/>
              </a:rPr>
              <a:t>è necessaria </a:t>
            </a:r>
            <a:r>
              <a:rPr lang="it-IT" dirty="0">
                <a:latin typeface="Lucida Fax" panose="02060602050505020204" pitchFamily="18" charset="0"/>
              </a:rPr>
              <a:t>alcuna ulteriore interazione 'sincrona' con il soggetto </a:t>
            </a:r>
            <a:r>
              <a:rPr lang="it-IT" dirty="0" smtClean="0">
                <a:latin typeface="Lucida Fax" panose="02060602050505020204" pitchFamily="18" charset="0"/>
              </a:rPr>
              <a:t>pagatore</a:t>
            </a:r>
            <a:endParaRPr lang="it-IT" dirty="0">
              <a:latin typeface="Lucida Fax" panose="02060602050505020204" pitchFamily="18" charset="0"/>
            </a:endParaRPr>
          </a:p>
          <a:p>
            <a:endParaRPr lang="it-IT" dirty="0" smtClean="0">
              <a:latin typeface="Lucida Fax" panose="02060602050505020204" pitchFamily="18" charset="0"/>
            </a:endParaRPr>
          </a:p>
          <a:p>
            <a:r>
              <a:rPr lang="it-IT" dirty="0" smtClean="0">
                <a:latin typeface="Lucida Fax" panose="02060602050505020204" pitchFamily="18" charset="0"/>
              </a:rPr>
              <a:t>- La </a:t>
            </a:r>
            <a:r>
              <a:rPr lang="it-IT" dirty="0">
                <a:latin typeface="Lucida Fax" panose="02060602050505020204" pitchFamily="18" charset="0"/>
              </a:rPr>
              <a:t>Ricevuta Telematica </a:t>
            </a:r>
            <a:r>
              <a:rPr lang="it-IT" dirty="0" smtClean="0">
                <a:latin typeface="Lucida Fax" panose="02060602050505020204" pitchFamily="18" charset="0"/>
              </a:rPr>
              <a:t>è resa </a:t>
            </a:r>
            <a:r>
              <a:rPr lang="it-IT" dirty="0">
                <a:latin typeface="Lucida Fax" panose="02060602050505020204" pitchFamily="18" charset="0"/>
              </a:rPr>
              <a:t>disponibile in modalità asincrona rispetto all'operazione di pagamento.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928670"/>
            <a:ext cx="795536" cy="928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ttangolo arrotondato 8"/>
          <p:cNvSpPr/>
          <p:nvPr/>
        </p:nvSpPr>
        <p:spPr bwMode="auto">
          <a:xfrm>
            <a:off x="3643306" y="1071546"/>
            <a:ext cx="1714512" cy="6429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dirty="0" smtClean="0"/>
              <a:t>NodoPA</a:t>
            </a:r>
          </a:p>
          <a:p>
            <a:pPr algn="ctr">
              <a:defRPr/>
            </a:pPr>
            <a:r>
              <a:rPr lang="it-IT" sz="1200" dirty="0" smtClean="0"/>
              <a:t>(</a:t>
            </a:r>
            <a:r>
              <a:rPr lang="it-IT" sz="1200" dirty="0" err="1" smtClean="0"/>
              <a:t>NodoPagamenti</a:t>
            </a:r>
            <a:r>
              <a:rPr lang="it-IT" sz="1200" dirty="0" smtClean="0"/>
              <a:t> SPC)</a:t>
            </a:r>
            <a:endParaRPr lang="it-IT" sz="1200" dirty="0"/>
          </a:p>
        </p:txBody>
      </p:sp>
      <p:sp>
        <p:nvSpPr>
          <p:cNvPr id="11" name="Freccia a destra 10"/>
          <p:cNvSpPr/>
          <p:nvPr/>
        </p:nvSpPr>
        <p:spPr>
          <a:xfrm>
            <a:off x="1500166" y="1214422"/>
            <a:ext cx="2000264" cy="142876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6" name="Picture 5" descr="banca figu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1071546"/>
            <a:ext cx="500066" cy="69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114300" dir="102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35" name="Rettangolo 34"/>
          <p:cNvSpPr/>
          <p:nvPr/>
        </p:nvSpPr>
        <p:spPr>
          <a:xfrm>
            <a:off x="1571604" y="1357298"/>
            <a:ext cx="1785950" cy="43088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Richiesta Pagamento </a:t>
            </a:r>
          </a:p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RPT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Freccia a destra 20"/>
          <p:cNvSpPr/>
          <p:nvPr/>
        </p:nvSpPr>
        <p:spPr>
          <a:xfrm>
            <a:off x="5429256" y="1214422"/>
            <a:ext cx="1214446" cy="142876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Freccia a destra 30"/>
          <p:cNvSpPr/>
          <p:nvPr/>
        </p:nvSpPr>
        <p:spPr>
          <a:xfrm rot="10800000">
            <a:off x="1576704" y="2852936"/>
            <a:ext cx="1928826" cy="142876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Rettangolo 31"/>
          <p:cNvSpPr/>
          <p:nvPr/>
        </p:nvSpPr>
        <p:spPr>
          <a:xfrm>
            <a:off x="1607323" y="3034193"/>
            <a:ext cx="1785950" cy="261610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RT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Rettangolo 33"/>
          <p:cNvSpPr/>
          <p:nvPr/>
        </p:nvSpPr>
        <p:spPr>
          <a:xfrm>
            <a:off x="1250133" y="1894306"/>
            <a:ext cx="5857916" cy="1643074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Freccia a destra 36"/>
          <p:cNvSpPr/>
          <p:nvPr/>
        </p:nvSpPr>
        <p:spPr>
          <a:xfrm>
            <a:off x="1500166" y="2257996"/>
            <a:ext cx="4872034" cy="142876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8" name="Picture 5" descr="banca figu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2079401"/>
            <a:ext cx="358613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114300" dir="102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40" name="Freccia a destra 39"/>
          <p:cNvSpPr/>
          <p:nvPr/>
        </p:nvSpPr>
        <p:spPr>
          <a:xfrm rot="10800000">
            <a:off x="5516678" y="2881864"/>
            <a:ext cx="1143008" cy="142876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4" name="Connettore 1 43"/>
          <p:cNvCxnSpPr/>
          <p:nvPr/>
        </p:nvCxnSpPr>
        <p:spPr>
          <a:xfrm>
            <a:off x="3537615" y="1548751"/>
            <a:ext cx="1" cy="209627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ttore 1 46"/>
          <p:cNvCxnSpPr/>
          <p:nvPr/>
        </p:nvCxnSpPr>
        <p:spPr>
          <a:xfrm>
            <a:off x="5430050" y="1572406"/>
            <a:ext cx="0" cy="20726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ttangolo 40"/>
          <p:cNvSpPr/>
          <p:nvPr/>
        </p:nvSpPr>
        <p:spPr>
          <a:xfrm>
            <a:off x="5445240" y="3067266"/>
            <a:ext cx="1285884" cy="261610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esito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3" name="Connettore 1 42"/>
          <p:cNvCxnSpPr/>
          <p:nvPr/>
        </p:nvCxnSpPr>
        <p:spPr>
          <a:xfrm rot="10800000">
            <a:off x="3643306" y="2953301"/>
            <a:ext cx="1714512" cy="158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itolo 1"/>
          <p:cNvSpPr>
            <a:spLocks noGrp="1"/>
          </p:cNvSpPr>
          <p:nvPr>
            <p:ph type="title"/>
          </p:nvPr>
        </p:nvSpPr>
        <p:spPr>
          <a:xfrm>
            <a:off x="505390" y="309198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Esecuzione del pagamento – flusso dal PST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sp>
        <p:nvSpPr>
          <p:cNvPr id="46" name="Rettangolo 45"/>
          <p:cNvSpPr/>
          <p:nvPr/>
        </p:nvSpPr>
        <p:spPr>
          <a:xfrm>
            <a:off x="712612" y="3789040"/>
            <a:ext cx="806611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b="1" dirty="0" smtClean="0">
                <a:latin typeface="Lucida Fax" panose="02060602050505020204" pitchFamily="18" charset="0"/>
              </a:rPr>
              <a:t>PROCESSO CON ESECUZIONE IMMEDIATA </a:t>
            </a:r>
          </a:p>
          <a:p>
            <a:endParaRPr lang="it-IT" sz="1400" b="1" dirty="0" smtClean="0">
              <a:latin typeface="Lucida Fax" panose="02060602050505020204" pitchFamily="18" charset="0"/>
            </a:endParaRPr>
          </a:p>
          <a:p>
            <a:r>
              <a:rPr lang="it-IT" sz="1600" dirty="0" smtClean="0">
                <a:latin typeface="Lucida Fax" panose="02060602050505020204" pitchFamily="18" charset="0"/>
              </a:rPr>
              <a:t>- Il </a:t>
            </a:r>
            <a:r>
              <a:rPr lang="it-IT" sz="1600" dirty="0">
                <a:latin typeface="Lucida Fax" panose="02060602050505020204" pitchFamily="18" charset="0"/>
              </a:rPr>
              <a:t>soggetto </a:t>
            </a:r>
            <a:r>
              <a:rPr lang="it-IT" sz="1600" dirty="0" smtClean="0">
                <a:latin typeface="Lucida Fax" panose="02060602050505020204" pitchFamily="18" charset="0"/>
              </a:rPr>
              <a:t>pagatore compilate le </a:t>
            </a:r>
            <a:r>
              <a:rPr lang="it-IT" sz="1600" dirty="0">
                <a:latin typeface="Lucida Fax" panose="02060602050505020204" pitchFamily="18" charset="0"/>
              </a:rPr>
              <a:t>informazioni </a:t>
            </a:r>
            <a:r>
              <a:rPr lang="it-IT" sz="1600" dirty="0" smtClean="0">
                <a:latin typeface="Lucida Fax" panose="02060602050505020204" pitchFamily="18" charset="0"/>
              </a:rPr>
              <a:t>contenute </a:t>
            </a:r>
            <a:r>
              <a:rPr lang="it-IT" sz="1600" dirty="0">
                <a:latin typeface="Lucida Fax" panose="02060602050505020204" pitchFamily="18" charset="0"/>
              </a:rPr>
              <a:t>nella RPT, </a:t>
            </a:r>
            <a:r>
              <a:rPr lang="it-IT" sz="1600" dirty="0" smtClean="0">
                <a:latin typeface="Lucida Fax" panose="02060602050505020204" pitchFamily="18" charset="0"/>
              </a:rPr>
              <a:t>viene </a:t>
            </a:r>
            <a:r>
              <a:rPr lang="it-IT" sz="1600" dirty="0">
                <a:latin typeface="Lucida Fax" panose="02060602050505020204" pitchFamily="18" charset="0"/>
              </a:rPr>
              <a:t>reindirizzato sul sito web dello specifico PSP per completare l'operazione di pagamento. </a:t>
            </a:r>
            <a:endParaRPr lang="it-IT" sz="1600" dirty="0" smtClean="0">
              <a:latin typeface="Lucida Fax" panose="02060602050505020204" pitchFamily="18" charset="0"/>
            </a:endParaRPr>
          </a:p>
          <a:p>
            <a:r>
              <a:rPr lang="it-IT" sz="1600" dirty="0" smtClean="0">
                <a:latin typeface="Lucida Fax" panose="02060602050505020204" pitchFamily="18" charset="0"/>
              </a:rPr>
              <a:t>- Al termine, il </a:t>
            </a:r>
            <a:r>
              <a:rPr lang="it-IT" sz="1600" dirty="0">
                <a:latin typeface="Lucida Fax" panose="02060602050505020204" pitchFamily="18" charset="0"/>
              </a:rPr>
              <a:t>controllo torna alla pagina del sito </a:t>
            </a:r>
            <a:r>
              <a:rPr lang="it-IT" sz="1600" dirty="0" smtClean="0">
                <a:latin typeface="Lucida Fax" panose="02060602050505020204" pitchFamily="18" charset="0"/>
              </a:rPr>
              <a:t>originario </a:t>
            </a:r>
            <a:r>
              <a:rPr lang="it-IT" sz="1600" dirty="0">
                <a:latin typeface="Lucida Fax" panose="02060602050505020204" pitchFamily="18" charset="0"/>
              </a:rPr>
              <a:t>(esempio: pagamento con </a:t>
            </a:r>
            <a:r>
              <a:rPr lang="it-IT" sz="1600" dirty="0" smtClean="0">
                <a:latin typeface="Lucida Fax" panose="02060602050505020204" pitchFamily="18" charset="0"/>
              </a:rPr>
              <a:t>sistema </a:t>
            </a:r>
            <a:r>
              <a:rPr lang="it-IT" sz="1600" dirty="0" err="1" smtClean="0">
                <a:latin typeface="Lucida Fax" panose="02060602050505020204" pitchFamily="18" charset="0"/>
              </a:rPr>
              <a:t>PosteItaliane</a:t>
            </a:r>
            <a:r>
              <a:rPr lang="it-IT" sz="1600" dirty="0" smtClean="0">
                <a:latin typeface="Lucida Fax" panose="02060602050505020204" pitchFamily="18" charset="0"/>
              </a:rPr>
              <a:t>, attraverso </a:t>
            </a:r>
            <a:r>
              <a:rPr lang="it-IT" sz="1600" dirty="0">
                <a:latin typeface="Lucida Fax" panose="02060602050505020204" pitchFamily="18" charset="0"/>
              </a:rPr>
              <a:t>Carta di Credito </a:t>
            </a:r>
            <a:r>
              <a:rPr lang="it-IT" sz="1600" dirty="0" smtClean="0">
                <a:latin typeface="Lucida Fax" panose="02060602050505020204" pitchFamily="18" charset="0"/>
              </a:rPr>
              <a:t>o sito </a:t>
            </a:r>
            <a:r>
              <a:rPr lang="it-IT" sz="1600" dirty="0">
                <a:latin typeface="Lucida Fax" panose="02060602050505020204" pitchFamily="18" charset="0"/>
              </a:rPr>
              <a:t>Home-</a:t>
            </a:r>
            <a:r>
              <a:rPr lang="it-IT" sz="1600" dirty="0" err="1">
                <a:latin typeface="Lucida Fax" panose="02060602050505020204" pitchFamily="18" charset="0"/>
              </a:rPr>
              <a:t>Bankig</a:t>
            </a:r>
            <a:r>
              <a:rPr lang="it-IT" sz="1600" dirty="0" smtClean="0">
                <a:latin typeface="Lucida Fax" panose="02060602050505020204" pitchFamily="18" charset="0"/>
              </a:rPr>
              <a:t>).</a:t>
            </a:r>
            <a:endParaRPr lang="it-IT" sz="1600" dirty="0">
              <a:latin typeface="Lucida Fax" panose="02060602050505020204" pitchFamily="18" charset="0"/>
            </a:endParaRPr>
          </a:p>
          <a:p>
            <a:r>
              <a:rPr lang="it-IT" sz="1600" dirty="0" smtClean="0">
                <a:latin typeface="Lucida Fax" panose="02060602050505020204" pitchFamily="18" charset="0"/>
              </a:rPr>
              <a:t>- La </a:t>
            </a:r>
            <a:r>
              <a:rPr lang="it-IT" sz="1600" dirty="0">
                <a:latin typeface="Lucida Fax" panose="02060602050505020204" pitchFamily="18" charset="0"/>
              </a:rPr>
              <a:t>Ricevuta Telematica è resa disponibile in modalità asincrona rispetto all'operazione di </a:t>
            </a:r>
            <a:r>
              <a:rPr lang="it-IT" sz="1600" dirty="0" smtClean="0">
                <a:latin typeface="Lucida Fax" panose="02060602050505020204" pitchFamily="18" charset="0"/>
              </a:rPr>
              <a:t>pagamento</a:t>
            </a:r>
            <a:r>
              <a:rPr lang="it-IT" sz="1600" dirty="0">
                <a:latin typeface="Lucida Fax" panose="020606020505050202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1757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olo 1"/>
          <p:cNvSpPr>
            <a:spLocks noGrp="1"/>
          </p:cNvSpPr>
          <p:nvPr>
            <p:ph type="title"/>
          </p:nvPr>
        </p:nvSpPr>
        <p:spPr>
          <a:xfrm>
            <a:off x="505390" y="309198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Rendicontazione e Riconciliazione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683568" y="1340768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Lucida Fax" panose="02060602050505020204" pitchFamily="18" charset="0"/>
              </a:rPr>
              <a:t>Il </a:t>
            </a:r>
            <a:r>
              <a:rPr lang="it-IT" b="1" dirty="0">
                <a:latin typeface="Lucida Fax" panose="02060602050505020204" pitchFamily="18" charset="0"/>
              </a:rPr>
              <a:t>Nodo dei Pagamenti-SPC </a:t>
            </a:r>
            <a:r>
              <a:rPr lang="it-IT" dirty="0">
                <a:latin typeface="Lucida Fax" panose="02060602050505020204" pitchFamily="18" charset="0"/>
              </a:rPr>
              <a:t>mette a disposizione </a:t>
            </a:r>
            <a:r>
              <a:rPr lang="it-IT" dirty="0" smtClean="0">
                <a:latin typeface="Lucida Fax" panose="02060602050505020204" pitchFamily="18" charset="0"/>
              </a:rPr>
              <a:t>degli Enti Creditori (Giustizia) e dei PSP </a:t>
            </a:r>
            <a:r>
              <a:rPr lang="it-IT" dirty="0">
                <a:latin typeface="Lucida Fax" panose="02060602050505020204" pitchFamily="18" charset="0"/>
              </a:rPr>
              <a:t>gli strumenti per lo scambio </a:t>
            </a:r>
            <a:r>
              <a:rPr lang="it-IT" dirty="0" smtClean="0">
                <a:latin typeface="Lucida Fax" panose="02060602050505020204" pitchFamily="18" charset="0"/>
              </a:rPr>
              <a:t>dei flussi di Rendicontazione e Riconciliazione.</a:t>
            </a:r>
            <a:endParaRPr lang="it-IT" dirty="0">
              <a:latin typeface="Lucida Fax" panose="02060602050505020204" pitchFamily="18" charset="0"/>
            </a:endParaRPr>
          </a:p>
          <a:p>
            <a:endParaRPr lang="it-IT" dirty="0" smtClean="0">
              <a:latin typeface="Lucida Fax" panose="02060602050505020204" pitchFamily="18" charset="0"/>
            </a:endParaRPr>
          </a:p>
          <a:p>
            <a:r>
              <a:rPr lang="it-IT" dirty="0" smtClean="0">
                <a:latin typeface="Lucida Fax" panose="02060602050505020204" pitchFamily="18" charset="0"/>
              </a:rPr>
              <a:t>Il </a:t>
            </a:r>
            <a:r>
              <a:rPr lang="it-IT" dirty="0">
                <a:latin typeface="Lucida Fax" panose="02060602050505020204" pitchFamily="18" charset="0"/>
              </a:rPr>
              <a:t>Servizio </a:t>
            </a:r>
            <a:r>
              <a:rPr lang="it-IT" dirty="0" smtClean="0">
                <a:latin typeface="Lucida Fax" panose="02060602050505020204" pitchFamily="18" charset="0"/>
              </a:rPr>
              <a:t>«</a:t>
            </a:r>
            <a:r>
              <a:rPr lang="it-IT" b="1" dirty="0" smtClean="0">
                <a:latin typeface="Lucida Fax" panose="02060602050505020204" pitchFamily="18" charset="0"/>
              </a:rPr>
              <a:t>Rendicontazione</a:t>
            </a:r>
            <a:r>
              <a:rPr lang="it-IT" dirty="0" smtClean="0">
                <a:latin typeface="Lucida Fax" panose="02060602050505020204" pitchFamily="18" charset="0"/>
              </a:rPr>
              <a:t>» mette </a:t>
            </a:r>
            <a:r>
              <a:rPr lang="it-IT" dirty="0">
                <a:latin typeface="Lucida Fax" panose="02060602050505020204" pitchFamily="18" charset="0"/>
              </a:rPr>
              <a:t>a disposizione </a:t>
            </a:r>
            <a:r>
              <a:rPr lang="it-IT" dirty="0" smtClean="0">
                <a:latin typeface="Lucida Fax" panose="02060602050505020204" pitchFamily="18" charset="0"/>
              </a:rPr>
              <a:t>del Ministero Giustizia un </a:t>
            </a:r>
            <a:r>
              <a:rPr lang="it-IT" dirty="0">
                <a:latin typeface="Lucida Fax" panose="02060602050505020204" pitchFamily="18" charset="0"/>
              </a:rPr>
              <a:t>flusso, generato da ogni </a:t>
            </a:r>
            <a:r>
              <a:rPr lang="it-IT" dirty="0" smtClean="0">
                <a:latin typeface="Lucida Fax" panose="02060602050505020204" pitchFamily="18" charset="0"/>
              </a:rPr>
              <a:t>PSP, che </a:t>
            </a:r>
            <a:r>
              <a:rPr lang="it-IT" dirty="0">
                <a:latin typeface="Lucida Fax" panose="02060602050505020204" pitchFamily="18" charset="0"/>
              </a:rPr>
              <a:t>riporta le informazioni necessarie per consentire </a:t>
            </a:r>
            <a:r>
              <a:rPr lang="it-IT" dirty="0" smtClean="0">
                <a:latin typeface="Lucida Fax" panose="02060602050505020204" pitchFamily="18" charset="0"/>
              </a:rPr>
              <a:t>di </a:t>
            </a:r>
            <a:r>
              <a:rPr lang="it-IT" dirty="0">
                <a:latin typeface="Lucida Fax" panose="02060602050505020204" pitchFamily="18" charset="0"/>
              </a:rPr>
              <a:t>procedere alla riconciliazione delle RT ricevute e gli importi trasferiti dal PSP alla Banca Tesoriera.</a:t>
            </a:r>
          </a:p>
          <a:p>
            <a:endParaRPr lang="it-IT" dirty="0" smtClean="0"/>
          </a:p>
        </p:txBody>
      </p:sp>
      <p:sp>
        <p:nvSpPr>
          <p:cNvPr id="6" name="Rettangolo 5"/>
          <p:cNvSpPr/>
          <p:nvPr/>
        </p:nvSpPr>
        <p:spPr>
          <a:xfrm>
            <a:off x="683568" y="4231325"/>
            <a:ext cx="771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Lucida Fax" panose="02060602050505020204" pitchFamily="18" charset="0"/>
              </a:rPr>
              <a:t>Il Ministero della Giustizia può eseguire la </a:t>
            </a:r>
            <a:r>
              <a:rPr lang="it-IT" dirty="0" smtClean="0">
                <a:latin typeface="Lucida Fax" panose="02060602050505020204" pitchFamily="18" charset="0"/>
              </a:rPr>
              <a:t>«</a:t>
            </a:r>
            <a:r>
              <a:rPr lang="it-IT" b="1" dirty="0" smtClean="0">
                <a:latin typeface="Lucida Fax" panose="02060602050505020204" pitchFamily="18" charset="0"/>
              </a:rPr>
              <a:t>Riconciliazione» </a:t>
            </a:r>
            <a:r>
              <a:rPr lang="it-IT" dirty="0" smtClean="0">
                <a:latin typeface="Lucida Fax" panose="02060602050505020204" pitchFamily="18" charset="0"/>
              </a:rPr>
              <a:t>dei </a:t>
            </a:r>
            <a:r>
              <a:rPr lang="it-IT" dirty="0">
                <a:latin typeface="Lucida Fax" panose="02060602050505020204" pitchFamily="18" charset="0"/>
              </a:rPr>
              <a:t>pagamenti sulla base delle informazioni contabili fornite dal proprio istituto tesoriere, dei codici IUV forniti dai prestatori di servizi di pagamento che hanno eseguito i singoli versamenti, nonché dei codici IUV presenti delle RT registrate nel </a:t>
            </a:r>
            <a:r>
              <a:rPr lang="it-IT" dirty="0" smtClean="0">
                <a:latin typeface="Lucida Fax" panose="02060602050505020204" pitchFamily="18" charset="0"/>
              </a:rPr>
              <a:t>Repository Ricevute Telematiche</a:t>
            </a:r>
            <a:r>
              <a:rPr lang="it-IT" dirty="0">
                <a:latin typeface="Lucida Fax" panose="020606020505050202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uppo 42"/>
          <p:cNvGrpSpPr/>
          <p:nvPr/>
        </p:nvGrpSpPr>
        <p:grpSpPr>
          <a:xfrm>
            <a:off x="1357290" y="1142984"/>
            <a:ext cx="1258570" cy="1214446"/>
            <a:chOff x="1643042" y="1000108"/>
            <a:chExt cx="1258570" cy="1214446"/>
          </a:xfrm>
        </p:grpSpPr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57356" y="1000108"/>
              <a:ext cx="935038" cy="8905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43042" y="1357298"/>
              <a:ext cx="1258570" cy="8572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1" name="Freccia a destra 10"/>
          <p:cNvSpPr/>
          <p:nvPr/>
        </p:nvSpPr>
        <p:spPr>
          <a:xfrm rot="5400000">
            <a:off x="1193893" y="2931213"/>
            <a:ext cx="1285885" cy="285752"/>
          </a:xfrm>
          <a:prstGeom prst="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5" name="Freccia a destra 44"/>
          <p:cNvSpPr/>
          <p:nvPr/>
        </p:nvSpPr>
        <p:spPr>
          <a:xfrm>
            <a:off x="2714612" y="1785926"/>
            <a:ext cx="2357454" cy="264112"/>
          </a:xfrm>
          <a:prstGeom prst="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3000364" y="1571612"/>
            <a:ext cx="1643074" cy="261610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accesso SPC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Rettangolo arrotondato 16"/>
          <p:cNvSpPr/>
          <p:nvPr/>
        </p:nvSpPr>
        <p:spPr bwMode="auto">
          <a:xfrm>
            <a:off x="5715008" y="1643050"/>
            <a:ext cx="1500198" cy="6429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dirty="0" err="1" smtClean="0"/>
              <a:t>NodoPA</a:t>
            </a:r>
            <a:endParaRPr lang="it-IT" sz="1200" dirty="0" smtClean="0"/>
          </a:p>
          <a:p>
            <a:pPr algn="ctr">
              <a:defRPr/>
            </a:pPr>
            <a:r>
              <a:rPr lang="it-IT" sz="1200" dirty="0" smtClean="0"/>
              <a:t>(</a:t>
            </a:r>
            <a:r>
              <a:rPr lang="it-IT" sz="1200" dirty="0" err="1" smtClean="0"/>
              <a:t>NodoPagamenti</a:t>
            </a:r>
            <a:r>
              <a:rPr lang="it-IT" sz="1200" dirty="0" smtClean="0"/>
              <a:t> SPC)</a:t>
            </a:r>
            <a:endParaRPr lang="it-IT" sz="1200" dirty="0"/>
          </a:p>
        </p:txBody>
      </p:sp>
      <p:sp>
        <p:nvSpPr>
          <p:cNvPr id="18" name="Nuvola 17"/>
          <p:cNvSpPr/>
          <p:nvPr/>
        </p:nvSpPr>
        <p:spPr>
          <a:xfrm>
            <a:off x="5143504" y="1071546"/>
            <a:ext cx="2857520" cy="2000264"/>
          </a:xfrm>
          <a:prstGeom prst="cloud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Freccia a destra 18"/>
          <p:cNvSpPr/>
          <p:nvPr/>
        </p:nvSpPr>
        <p:spPr>
          <a:xfrm rot="6683648">
            <a:off x="551031" y="3068850"/>
            <a:ext cx="1653606" cy="214314"/>
          </a:xfrm>
          <a:prstGeom prst="right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Rettangolo 19"/>
          <p:cNvSpPr/>
          <p:nvPr/>
        </p:nvSpPr>
        <p:spPr>
          <a:xfrm>
            <a:off x="2214546" y="2786058"/>
            <a:ext cx="500066" cy="261610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100" b="1" dirty="0" smtClean="0">
                <a:solidFill>
                  <a:schemeClr val="bg2">
                    <a:lumMod val="25000"/>
                  </a:schemeClr>
                </a:solidFill>
                <a:latin typeface="Lucida Fax" pitchFamily="18" charset="0"/>
              </a:rPr>
              <a:t>RT</a:t>
            </a:r>
            <a:endParaRPr lang="it-IT" sz="11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Freccia a destra 20"/>
          <p:cNvSpPr/>
          <p:nvPr/>
        </p:nvSpPr>
        <p:spPr>
          <a:xfrm rot="1875727">
            <a:off x="7187527" y="2179360"/>
            <a:ext cx="474666" cy="213263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Freccia a destra 21"/>
          <p:cNvSpPr/>
          <p:nvPr/>
        </p:nvSpPr>
        <p:spPr>
          <a:xfrm rot="20596471">
            <a:off x="7203022" y="1699422"/>
            <a:ext cx="915378" cy="184689"/>
          </a:xfrm>
          <a:prstGeom prst="righ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3" name="Gruppo 36"/>
          <p:cNvGrpSpPr>
            <a:grpSpLocks/>
          </p:cNvGrpSpPr>
          <p:nvPr/>
        </p:nvGrpSpPr>
        <p:grpSpPr bwMode="auto">
          <a:xfrm>
            <a:off x="7500958" y="2214554"/>
            <a:ext cx="838200" cy="596900"/>
            <a:chOff x="4373554" y="4271324"/>
            <a:chExt cx="1080120" cy="754751"/>
          </a:xfrm>
        </p:grpSpPr>
        <p:pic>
          <p:nvPicPr>
            <p:cNvPr id="24" name="Picture 6" descr="C:\Documents and Settings\alberto.carletti\Impostazioni locali\Temporary Internet Files\Content.IE5\R1Q5VTIR\MCj04342210000[1].wm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49483" y="4271324"/>
              <a:ext cx="638253" cy="5038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5" name="Picture 39" descr="C:\Progetti\SIPA\Poste.gif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373554" y="4797152"/>
              <a:ext cx="1080120" cy="228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6" name="Picture 5" descr="banca figur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43900" y="1285860"/>
            <a:ext cx="358613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114300" dir="102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27" name="Titolo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619472"/>
          </a:xfrm>
        </p:spPr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Esecuzione del pagamento – flusso dal PDA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78575" y="3739571"/>
            <a:ext cx="976945" cy="1140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704" y="3356992"/>
            <a:ext cx="4561366" cy="2986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Freccia a destra 39"/>
          <p:cNvSpPr/>
          <p:nvPr/>
        </p:nvSpPr>
        <p:spPr>
          <a:xfrm>
            <a:off x="2355520" y="4149080"/>
            <a:ext cx="642943" cy="285752"/>
          </a:xfrm>
          <a:prstGeom prst="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6985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96" y="4043582"/>
            <a:ext cx="795536" cy="532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30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15" grpId="0"/>
      <p:bldP spid="17" grpId="0" animBg="1"/>
      <p:bldP spid="18" grpId="0" animBg="1"/>
      <p:bldP spid="19" grpId="0" animBg="1"/>
      <p:bldP spid="20" grpId="0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23528" y="1426013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>
                <a:latin typeface="Lucida Fax" panose="02060602050505020204" pitchFamily="18" charset="0"/>
              </a:rPr>
              <a:t>Il versamento  può </a:t>
            </a:r>
            <a:r>
              <a:rPr lang="it-IT" dirty="0">
                <a:latin typeface="Lucida Fax" panose="02060602050505020204" pitchFamily="18" charset="0"/>
              </a:rPr>
              <a:t>essere </a:t>
            </a:r>
            <a:r>
              <a:rPr lang="it-IT" dirty="0" smtClean="0">
                <a:latin typeface="Lucida Fax" panose="02060602050505020204" pitchFamily="18" charset="0"/>
              </a:rPr>
              <a:t>eseguito</a:t>
            </a:r>
            <a:r>
              <a:rPr lang="it-IT" dirty="0">
                <a:latin typeface="Lucida Fax" panose="02060602050505020204" pitchFamily="18" charset="0"/>
              </a:rPr>
              <a:t> </a:t>
            </a:r>
            <a:r>
              <a:rPr lang="it-IT" dirty="0" smtClean="0">
                <a:latin typeface="Lucida Fax" panose="02060602050505020204" pitchFamily="18" charset="0"/>
              </a:rPr>
              <a:t>dall’utente </a:t>
            </a:r>
            <a:r>
              <a:rPr lang="it-IT" dirty="0">
                <a:latin typeface="Lucida Fax" panose="02060602050505020204" pitchFamily="18" charset="0"/>
              </a:rPr>
              <a:t>previa autenticazione </a:t>
            </a:r>
            <a:r>
              <a:rPr lang="it-IT" dirty="0" smtClean="0">
                <a:latin typeface="Lucida Fax" panose="02060602050505020204" pitchFamily="18" charset="0"/>
              </a:rPr>
              <a:t>«forte» (</a:t>
            </a:r>
            <a:r>
              <a:rPr lang="it-IT" dirty="0" err="1" smtClean="0">
                <a:latin typeface="Lucida Fax" panose="02060602050505020204" pitchFamily="18" charset="0"/>
              </a:rPr>
              <a:t>smart</a:t>
            </a:r>
            <a:r>
              <a:rPr lang="it-IT" dirty="0" smtClean="0">
                <a:latin typeface="Lucida Fax" panose="02060602050505020204" pitchFamily="18" charset="0"/>
              </a:rPr>
              <a:t> card), attraverso </a:t>
            </a:r>
            <a:r>
              <a:rPr lang="it-IT" dirty="0">
                <a:latin typeface="Lucida Fax" panose="02060602050505020204" pitchFamily="18" charset="0"/>
              </a:rPr>
              <a:t>i seguenti canali:</a:t>
            </a:r>
          </a:p>
          <a:p>
            <a:pPr fontAlgn="base"/>
            <a:endParaRPr lang="it-IT" b="1" dirty="0" smtClean="0">
              <a:latin typeface="Lucida Fax" panose="02060602050505020204" pitchFamily="18" charset="0"/>
            </a:endParaRPr>
          </a:p>
          <a:p>
            <a:pPr fontAlgn="base"/>
            <a:r>
              <a:rPr lang="it-IT" b="1" dirty="0" smtClean="0">
                <a:latin typeface="Lucida Fax" panose="02060602050505020204" pitchFamily="18" charset="0"/>
              </a:rPr>
              <a:t>Poste </a:t>
            </a:r>
            <a:r>
              <a:rPr lang="it-IT" b="1" dirty="0">
                <a:latin typeface="Lucida Fax" panose="02060602050505020204" pitchFamily="18" charset="0"/>
              </a:rPr>
              <a:t>Italiane </a:t>
            </a:r>
            <a:r>
              <a:rPr lang="it-IT" dirty="0" smtClean="0">
                <a:latin typeface="Lucida Fax" panose="02060602050505020204" pitchFamily="18" charset="0"/>
              </a:rPr>
              <a:t>– strumenti </a:t>
            </a:r>
            <a:r>
              <a:rPr lang="it-IT" dirty="0">
                <a:latin typeface="Lucida Fax" panose="02060602050505020204" pitchFamily="18" charset="0"/>
              </a:rPr>
              <a:t>di pagamento Carte di credito Visa o MasterCard, Carta </a:t>
            </a:r>
            <a:r>
              <a:rPr lang="it-IT" dirty="0" err="1">
                <a:latin typeface="Lucida Fax" panose="02060602050505020204" pitchFamily="18" charset="0"/>
              </a:rPr>
              <a:t>Postepay</a:t>
            </a:r>
            <a:r>
              <a:rPr lang="it-IT" dirty="0">
                <a:latin typeface="Lucida Fax" panose="02060602050505020204" pitchFamily="18" charset="0"/>
              </a:rPr>
              <a:t> o addebito su </a:t>
            </a:r>
            <a:r>
              <a:rPr lang="it-IT" dirty="0" smtClean="0">
                <a:latin typeface="Lucida Fax" panose="02060602050505020204" pitchFamily="18" charset="0"/>
              </a:rPr>
              <a:t>C/C Postale </a:t>
            </a:r>
            <a:r>
              <a:rPr lang="it-IT" dirty="0">
                <a:latin typeface="Lucida Fax" panose="02060602050505020204" pitchFamily="18" charset="0"/>
              </a:rPr>
              <a:t>(</a:t>
            </a:r>
            <a:r>
              <a:rPr lang="it-IT" dirty="0" err="1">
                <a:latin typeface="Lucida Fax" panose="02060602050505020204" pitchFamily="18" charset="0"/>
              </a:rPr>
              <a:t>BancoPostaOnline</a:t>
            </a:r>
            <a:r>
              <a:rPr lang="it-IT" dirty="0">
                <a:latin typeface="Lucida Fax" panose="02060602050505020204" pitchFamily="18" charset="0"/>
              </a:rPr>
              <a:t> o </a:t>
            </a:r>
            <a:r>
              <a:rPr lang="it-IT" dirty="0" err="1">
                <a:latin typeface="Lucida Fax" panose="02060602050505020204" pitchFamily="18" charset="0"/>
              </a:rPr>
              <a:t>BancoPostaImpresaOnline</a:t>
            </a:r>
            <a:r>
              <a:rPr lang="it-IT" dirty="0">
                <a:latin typeface="Lucida Fax" panose="02060602050505020204" pitchFamily="18" charset="0"/>
              </a:rPr>
              <a:t>).</a:t>
            </a:r>
          </a:p>
          <a:p>
            <a:pPr fontAlgn="base"/>
            <a:endParaRPr lang="it-IT" b="1" dirty="0" smtClean="0">
              <a:latin typeface="Lucida Fax" panose="02060602050505020204" pitchFamily="18" charset="0"/>
            </a:endParaRPr>
          </a:p>
          <a:p>
            <a:pPr fontAlgn="base"/>
            <a:r>
              <a:rPr lang="it-IT" b="1" dirty="0" smtClean="0">
                <a:latin typeface="Lucida Fax" panose="02060602050505020204" pitchFamily="18" charset="0"/>
              </a:rPr>
              <a:t>Circuito </a:t>
            </a:r>
            <a:r>
              <a:rPr lang="it-IT" b="1" dirty="0">
                <a:latin typeface="Lucida Fax" panose="02060602050505020204" pitchFamily="18" charset="0"/>
              </a:rPr>
              <a:t>bancario </a:t>
            </a:r>
            <a:r>
              <a:rPr lang="it-IT" dirty="0">
                <a:latin typeface="Lucida Fax" panose="02060602050505020204" pitchFamily="18" charset="0"/>
              </a:rPr>
              <a:t>(banche convenzionate indicate alla sezione </a:t>
            </a:r>
            <a:r>
              <a:rPr lang="it-IT" i="1" dirty="0">
                <a:latin typeface="Lucida Fax" panose="02060602050505020204" pitchFamily="18" charset="0"/>
              </a:rPr>
              <a:t>Elenco Prestatori di Servizi di Pagamento</a:t>
            </a:r>
            <a:r>
              <a:rPr lang="it-IT" dirty="0">
                <a:latin typeface="Lucida Fax" panose="02060602050505020204" pitchFamily="18" charset="0"/>
              </a:rPr>
              <a:t> </a:t>
            </a:r>
            <a:r>
              <a:rPr lang="it-IT" dirty="0" smtClean="0">
                <a:latin typeface="Lucida Fax" panose="02060602050505020204" pitchFamily="18" charset="0"/>
              </a:rPr>
              <a:t> (*)  </a:t>
            </a:r>
            <a:r>
              <a:rPr lang="it-IT" dirty="0">
                <a:latin typeface="Lucida Fax" panose="02060602050505020204" pitchFamily="18" charset="0"/>
              </a:rPr>
              <a:t>– utilizzando bonifico bancario verso apposito </a:t>
            </a:r>
            <a:r>
              <a:rPr lang="it-IT" dirty="0" smtClean="0">
                <a:latin typeface="Lucida Fax" panose="02060602050505020204" pitchFamily="18" charset="0"/>
              </a:rPr>
              <a:t>C/C Bancario </a:t>
            </a:r>
            <a:r>
              <a:rPr lang="it-IT" dirty="0">
                <a:latin typeface="Lucida Fax" panose="02060602050505020204" pitchFamily="18" charset="0"/>
              </a:rPr>
              <a:t>intestato alla Tesoreria dello </a:t>
            </a:r>
            <a:r>
              <a:rPr lang="it-IT" dirty="0" smtClean="0">
                <a:latin typeface="Lucida Fax" panose="02060602050505020204" pitchFamily="18" charset="0"/>
              </a:rPr>
              <a:t>Stato</a:t>
            </a:r>
          </a:p>
          <a:p>
            <a:pPr fontAlgn="base"/>
            <a:endParaRPr lang="it-IT" dirty="0" smtClean="0">
              <a:latin typeface="Lucida Fax" panose="02060602050505020204" pitchFamily="18" charset="0"/>
            </a:endParaRPr>
          </a:p>
          <a:p>
            <a:pPr fontAlgn="base"/>
            <a:endParaRPr lang="it-IT" dirty="0">
              <a:latin typeface="Lucida Fax" panose="02060602050505020204" pitchFamily="18" charset="0"/>
            </a:endParaRPr>
          </a:p>
          <a:p>
            <a:pPr fontAlgn="base"/>
            <a:r>
              <a:rPr lang="it-IT" dirty="0" smtClean="0">
                <a:latin typeface="Lucida Fax" panose="02060602050505020204" pitchFamily="18" charset="0"/>
              </a:rPr>
              <a:t>* </a:t>
            </a:r>
            <a:r>
              <a:rPr lang="it-IT" sz="1400" dirty="0" smtClean="0">
                <a:latin typeface="Lucida Fax" panose="02060602050505020204" pitchFamily="18" charset="0"/>
              </a:rPr>
              <a:t>oggi </a:t>
            </a:r>
            <a:r>
              <a:rPr lang="it-IT" sz="1400" dirty="0">
                <a:latin typeface="Lucida Fax" panose="02060602050505020204" pitchFamily="18" charset="0"/>
              </a:rPr>
              <a:t>solo </a:t>
            </a:r>
            <a:r>
              <a:rPr lang="it-IT" sz="1400" b="1" dirty="0">
                <a:latin typeface="Lucida Fax" panose="02060602050505020204" pitchFamily="18" charset="0"/>
              </a:rPr>
              <a:t>Unicredit </a:t>
            </a:r>
            <a:r>
              <a:rPr lang="it-IT" sz="1400" b="1" dirty="0" smtClean="0">
                <a:latin typeface="Lucida Fax" panose="02060602050505020204" pitchFamily="18" charset="0"/>
              </a:rPr>
              <a:t>Credit </a:t>
            </a:r>
            <a:r>
              <a:rPr lang="it-IT" sz="1400" b="1" dirty="0">
                <a:latin typeface="Lucida Fax" panose="02060602050505020204" pitchFamily="18" charset="0"/>
              </a:rPr>
              <a:t>Management </a:t>
            </a:r>
            <a:r>
              <a:rPr lang="it-IT" sz="1400" b="1" dirty="0" err="1" smtClean="0">
                <a:latin typeface="Lucida Fax" panose="02060602050505020204" pitchFamily="18" charset="0"/>
              </a:rPr>
              <a:t>Bank</a:t>
            </a:r>
            <a:r>
              <a:rPr lang="it-IT" sz="1400" dirty="0" smtClean="0">
                <a:latin typeface="Lucida Fax" panose="02060602050505020204" pitchFamily="18" charset="0"/>
              </a:rPr>
              <a:t>, prossime </a:t>
            </a:r>
            <a:r>
              <a:rPr lang="it-IT" sz="1400" dirty="0">
                <a:latin typeface="Lucida Fax" panose="02060602050505020204" pitchFamily="18" charset="0"/>
              </a:rPr>
              <a:t>attivazioni </a:t>
            </a:r>
            <a:r>
              <a:rPr lang="it-IT" sz="1400" dirty="0" smtClean="0">
                <a:latin typeface="Lucida Fax" panose="02060602050505020204" pitchFamily="18" charset="0"/>
              </a:rPr>
              <a:t>: </a:t>
            </a:r>
            <a:r>
              <a:rPr lang="it-IT" sz="1400" dirty="0">
                <a:latin typeface="Lucida Fax" panose="02060602050505020204" pitchFamily="18" charset="0"/>
              </a:rPr>
              <a:t>Intesa </a:t>
            </a:r>
            <a:r>
              <a:rPr lang="it-IT" sz="1400" dirty="0" err="1">
                <a:latin typeface="Lucida Fax" panose="02060602050505020204" pitchFamily="18" charset="0"/>
              </a:rPr>
              <a:t>SanPaolo</a:t>
            </a:r>
            <a:r>
              <a:rPr lang="it-IT" sz="1400" dirty="0">
                <a:latin typeface="Lucida Fax" panose="02060602050505020204" pitchFamily="18" charset="0"/>
              </a:rPr>
              <a:t>, </a:t>
            </a:r>
            <a:r>
              <a:rPr lang="it-IT" sz="1400" dirty="0" smtClean="0">
                <a:latin typeface="Lucida Fax" panose="02060602050505020204" pitchFamily="18" charset="0"/>
              </a:rPr>
              <a:t>Istituto </a:t>
            </a:r>
            <a:r>
              <a:rPr lang="it-IT" sz="1400" dirty="0">
                <a:latin typeface="Lucida Fax" panose="02060602050505020204" pitchFamily="18" charset="0"/>
              </a:rPr>
              <a:t>di Credito Banche Popolari </a:t>
            </a:r>
            <a:r>
              <a:rPr lang="it-IT" sz="1400" dirty="0" smtClean="0">
                <a:latin typeface="Lucida Fax" panose="02060602050505020204" pitchFamily="18" charset="0"/>
              </a:rPr>
              <a:t>Italiane,  Consorzio CBI - Business </a:t>
            </a:r>
            <a:r>
              <a:rPr lang="it-IT" sz="1400" dirty="0">
                <a:latin typeface="Lucida Fax" panose="02060602050505020204" pitchFamily="18" charset="0"/>
              </a:rPr>
              <a:t>to </a:t>
            </a:r>
            <a:r>
              <a:rPr lang="it-IT" sz="1400" dirty="0" err="1">
                <a:latin typeface="Lucida Fax" panose="02060602050505020204" pitchFamily="18" charset="0"/>
              </a:rPr>
              <a:t>Customer</a:t>
            </a:r>
            <a:r>
              <a:rPr lang="it-IT" sz="1400" dirty="0">
                <a:latin typeface="Lucida Fax" panose="02060602050505020204" pitchFamily="18" charset="0"/>
              </a:rPr>
              <a:t> </a:t>
            </a:r>
            <a:r>
              <a:rPr lang="it-IT" sz="1400" dirty="0" smtClean="0">
                <a:latin typeface="Lucida Fax" panose="02060602050505020204" pitchFamily="18" charset="0"/>
              </a:rPr>
              <a:t> (pluralità </a:t>
            </a:r>
            <a:r>
              <a:rPr lang="it-IT" sz="1400" dirty="0">
                <a:latin typeface="Lucida Fax" panose="02060602050505020204" pitchFamily="18" charset="0"/>
              </a:rPr>
              <a:t>di banche</a:t>
            </a:r>
            <a:r>
              <a:rPr lang="it-IT" sz="1400" dirty="0" smtClean="0">
                <a:latin typeface="Lucida Fax" panose="02060602050505020204" pitchFamily="18" charset="0"/>
              </a:rPr>
              <a:t>)</a:t>
            </a:r>
          </a:p>
          <a:p>
            <a:pPr fontAlgn="base"/>
            <a:endParaRPr lang="it-IT" dirty="0"/>
          </a:p>
        </p:txBody>
      </p:sp>
      <p:sp>
        <p:nvSpPr>
          <p:cNvPr id="9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740600"/>
          </a:xfrm>
        </p:spPr>
        <p:txBody>
          <a:bodyPr/>
          <a:lstStyle/>
          <a:p>
            <a:pPr lvl="0" algn="r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Servizio pagamenti – stato dell’arte</a:t>
            </a:r>
            <a:b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</a:br>
            <a:r>
              <a:rPr lang="it-IT" sz="18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PST attivo da maggio 2012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313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51520" y="1124744"/>
            <a:ext cx="84969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it-IT" b="1" dirty="0" smtClean="0">
                <a:latin typeface="Lucida Fax" panose="02060602050505020204" pitchFamily="18" charset="0"/>
              </a:rPr>
              <a:t>Causale </a:t>
            </a:r>
            <a:r>
              <a:rPr lang="it-IT" b="1" dirty="0">
                <a:latin typeface="Lucida Fax" panose="02060602050505020204" pitchFamily="18" charset="0"/>
              </a:rPr>
              <a:t>del pagamento: </a:t>
            </a:r>
            <a:r>
              <a:rPr lang="it-IT" dirty="0">
                <a:latin typeface="Lucida Fax" panose="02060602050505020204" pitchFamily="18" charset="0"/>
              </a:rPr>
              <a:t>contributo unificato, diritti di cancelleria, diritto di copia. </a:t>
            </a:r>
            <a:endParaRPr lang="it-IT" dirty="0" smtClean="0">
              <a:latin typeface="Lucida Fax" panose="02060602050505020204" pitchFamily="18" charset="0"/>
            </a:endParaRPr>
          </a:p>
          <a:p>
            <a:pPr fontAlgn="base"/>
            <a:endParaRPr lang="it-IT" dirty="0">
              <a:latin typeface="Lucida Fax" panose="02060602050505020204" pitchFamily="18" charset="0"/>
            </a:endParaRPr>
          </a:p>
          <a:p>
            <a:pPr fontAlgn="base"/>
            <a:r>
              <a:rPr lang="it-IT" dirty="0">
                <a:latin typeface="Lucida Fax" panose="02060602050505020204" pitchFamily="18" charset="0"/>
              </a:rPr>
              <a:t>A fronte di una operazione di pagamento, il sistema restituisce una ricevuta di avvenuto versamento (</a:t>
            </a:r>
            <a:r>
              <a:rPr lang="it-IT" b="1" dirty="0">
                <a:latin typeface="Lucida Fax" panose="02060602050505020204" pitchFamily="18" charset="0"/>
              </a:rPr>
              <a:t>ricevuta telematica, RT</a:t>
            </a:r>
            <a:r>
              <a:rPr lang="it-IT" dirty="0" smtClean="0">
                <a:latin typeface="Lucida Fax" panose="02060602050505020204" pitchFamily="18" charset="0"/>
              </a:rPr>
              <a:t>) che può essere utilizzata a </a:t>
            </a:r>
            <a:r>
              <a:rPr lang="it-IT" dirty="0">
                <a:latin typeface="Lucida Fax" panose="02060602050505020204" pitchFamily="18" charset="0"/>
              </a:rPr>
              <a:t>norma del </a:t>
            </a:r>
            <a:r>
              <a:rPr lang="it-IT" dirty="0">
                <a:latin typeface="Lucida Fax" panose="02060602050505020204" pitchFamily="18" charset="0"/>
                <a:hlinkClick r:id="rId3"/>
              </a:rPr>
              <a:t>DM </a:t>
            </a:r>
            <a:r>
              <a:rPr lang="it-IT" dirty="0" smtClean="0">
                <a:latin typeface="Lucida Fax" panose="02060602050505020204" pitchFamily="18" charset="0"/>
                <a:hlinkClick r:id="rId3"/>
              </a:rPr>
              <a:t>44/2011</a:t>
            </a:r>
            <a:r>
              <a:rPr lang="it-IT" dirty="0" smtClean="0">
                <a:latin typeface="Lucida Fax" panose="02060602050505020204" pitchFamily="18" charset="0"/>
              </a:rPr>
              <a:t>: </a:t>
            </a:r>
          </a:p>
          <a:p>
            <a:pPr fontAlgn="base"/>
            <a:r>
              <a:rPr lang="it-IT" dirty="0" smtClean="0">
                <a:latin typeface="Lucida Fax" panose="02060602050505020204" pitchFamily="18" charset="0"/>
              </a:rPr>
              <a:t> - nell’ambito di un flusso telematico</a:t>
            </a:r>
          </a:p>
          <a:p>
            <a:pPr fontAlgn="base"/>
            <a:r>
              <a:rPr lang="it-IT" dirty="0" smtClean="0">
                <a:latin typeface="Lucida Fax" panose="02060602050505020204" pitchFamily="18" charset="0"/>
              </a:rPr>
              <a:t> - in modalità tradizionale, consegnando all'ufficio giudiziario la stampa della ricevuta come attestazione dell'avvenuto pagamento.</a:t>
            </a:r>
          </a:p>
          <a:p>
            <a:pPr fontAlgn="base"/>
            <a:endParaRPr lang="it-IT" dirty="0">
              <a:latin typeface="Lucida Fax" panose="02060602050505020204" pitchFamily="18" charset="0"/>
            </a:endParaRPr>
          </a:p>
          <a:p>
            <a:r>
              <a:rPr lang="it-IT" dirty="0" smtClean="0">
                <a:latin typeface="Lucida Fax" panose="02060602050505020204" pitchFamily="18" charset="0"/>
              </a:rPr>
              <a:t>Per eventuali </a:t>
            </a:r>
            <a:r>
              <a:rPr lang="it-IT" b="1" dirty="0" smtClean="0">
                <a:latin typeface="Lucida Fax" panose="02060602050505020204" pitchFamily="18" charset="0"/>
              </a:rPr>
              <a:t>richieste </a:t>
            </a:r>
            <a:r>
              <a:rPr lang="it-IT" b="1" dirty="0">
                <a:latin typeface="Lucida Fax" panose="02060602050505020204" pitchFamily="18" charset="0"/>
              </a:rPr>
              <a:t>di </a:t>
            </a:r>
            <a:r>
              <a:rPr lang="it-IT" b="1" dirty="0" smtClean="0">
                <a:latin typeface="Lucida Fax" panose="02060602050505020204" pitchFamily="18" charset="0"/>
              </a:rPr>
              <a:t>rimborso </a:t>
            </a:r>
            <a:r>
              <a:rPr lang="it-IT" dirty="0" smtClean="0">
                <a:latin typeface="Lucida Fax" panose="02060602050505020204" pitchFamily="18" charset="0"/>
              </a:rPr>
              <a:t>per </a:t>
            </a:r>
            <a:r>
              <a:rPr lang="it-IT" dirty="0">
                <a:latin typeface="Lucida Fax" panose="02060602050505020204" pitchFamily="18" charset="0"/>
              </a:rPr>
              <a:t>il recupero delle somme erroneamente versate si procede secondo le modalità previste dalla legge (art 4 del decreto MEF del 9/10/2006</a:t>
            </a:r>
            <a:r>
              <a:rPr lang="it-IT" dirty="0" smtClean="0">
                <a:latin typeface="Lucida Fax" panose="02060602050505020204" pitchFamily="18" charset="0"/>
              </a:rPr>
              <a:t>).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  <a:p>
            <a:pPr fontAlgn="base"/>
            <a:endParaRPr lang="it-IT" dirty="0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740600"/>
          </a:xfrm>
        </p:spPr>
        <p:txBody>
          <a:bodyPr/>
          <a:lstStyle/>
          <a:p>
            <a:pPr lvl="0" algn="r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Servizio pagamenti – stato dell’arte</a:t>
            </a:r>
            <a:b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</a:br>
            <a:r>
              <a:rPr lang="it-IT" sz="1800" dirty="0" smtClean="0">
                <a:solidFill>
                  <a:schemeClr val="tx1"/>
                </a:solidFill>
                <a:latin typeface="Lucida Fax" pitchFamily="18" charset="0"/>
              </a:rPr>
              <a:t>PST attivo </a:t>
            </a:r>
            <a:r>
              <a:rPr lang="it-IT" sz="1800" dirty="0">
                <a:solidFill>
                  <a:schemeClr val="tx1"/>
                </a:solidFill>
                <a:latin typeface="Lucida Fax" pitchFamily="18" charset="0"/>
              </a:rPr>
              <a:t>da maggio</a:t>
            </a:r>
            <a:r>
              <a:rPr lang="it-IT" sz="18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 2012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091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4923" y="2996952"/>
            <a:ext cx="8464454" cy="3670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ttangolo 8"/>
          <p:cNvSpPr/>
          <p:nvPr/>
        </p:nvSpPr>
        <p:spPr>
          <a:xfrm>
            <a:off x="344923" y="1181070"/>
            <a:ext cx="846445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600" dirty="0" smtClean="0">
                <a:latin typeface="Lucida Fax" panose="02060602050505020204" pitchFamily="18" charset="0"/>
              </a:rPr>
              <a:t>Punti di Accesso attivi: 1 PDA Privato (Lextel), 6 PDA Ordini Avvocati (Milano, Torino, Verona, Bologna, Padova, Prato) </a:t>
            </a:r>
          </a:p>
          <a:p>
            <a:pPr>
              <a:defRPr/>
            </a:pPr>
            <a:endParaRPr lang="it-IT" sz="1600" dirty="0" smtClean="0">
              <a:latin typeface="Lucida Fax" panose="02060602050505020204" pitchFamily="18" charset="0"/>
            </a:endParaRPr>
          </a:p>
          <a:p>
            <a:pPr>
              <a:defRPr/>
            </a:pPr>
            <a:r>
              <a:rPr lang="it-IT" sz="1600" dirty="0" smtClean="0">
                <a:latin typeface="Lucida Fax" panose="02060602050505020204" pitchFamily="18" charset="0"/>
              </a:rPr>
              <a:t>Accettazione del Pagamento: attivo </a:t>
            </a:r>
            <a:r>
              <a:rPr lang="it-IT" sz="1600" dirty="0">
                <a:latin typeface="Lucida Fax" pitchFamily="18" charset="0"/>
              </a:rPr>
              <a:t>presso tutte le Corti d’Appello e presso tutti i </a:t>
            </a:r>
            <a:r>
              <a:rPr lang="it-IT" sz="1600" dirty="0" smtClean="0">
                <a:latin typeface="Lucida Fax" pitchFamily="18" charset="0"/>
              </a:rPr>
              <a:t>Tribunali. In </a:t>
            </a:r>
            <a:r>
              <a:rPr lang="it-IT" sz="1600" dirty="0">
                <a:latin typeface="Lucida Fax" pitchFamily="18" charset="0"/>
              </a:rPr>
              <a:t>fase di diffusione presso uffici del Giudice di </a:t>
            </a:r>
            <a:r>
              <a:rPr lang="it-IT" sz="1600" dirty="0" smtClean="0">
                <a:latin typeface="Lucida Fax" pitchFamily="18" charset="0"/>
              </a:rPr>
              <a:t>Pace</a:t>
            </a:r>
          </a:p>
          <a:p>
            <a:pPr>
              <a:defRPr/>
            </a:pPr>
            <a:endParaRPr lang="it-IT" sz="1600" dirty="0">
              <a:latin typeface="Lucida Fax" panose="02060602050505020204" pitchFamily="18" charset="0"/>
            </a:endParaRPr>
          </a:p>
          <a:p>
            <a:pPr>
              <a:defRPr/>
            </a:pPr>
            <a:endParaRPr lang="it-IT" sz="1600" b="1" dirty="0"/>
          </a:p>
        </p:txBody>
      </p:sp>
      <p:sp>
        <p:nvSpPr>
          <p:cNvPr id="12" name="Titolo 1"/>
          <p:cNvSpPr>
            <a:spLocks noGrp="1"/>
          </p:cNvSpPr>
          <p:nvPr>
            <p:ph type="title"/>
          </p:nvPr>
        </p:nvSpPr>
        <p:spPr>
          <a:xfrm>
            <a:off x="421481" y="237760"/>
            <a:ext cx="8229600" cy="619472"/>
          </a:xfrm>
        </p:spPr>
        <p:txBody>
          <a:bodyPr/>
          <a:lstStyle/>
          <a:p>
            <a:pPr lvl="0" algn="r"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Servizio pagamenti– stato dell’arte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596951" y="3152001"/>
            <a:ext cx="79603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b="1" dirty="0">
                <a:latin typeface="Lucida Fax" pitchFamily="18" charset="0"/>
              </a:rPr>
              <a:t>D</a:t>
            </a:r>
            <a:r>
              <a:rPr lang="it-IT" b="1" dirty="0" smtClean="0">
                <a:latin typeface="Lucida Fax" pitchFamily="18" charset="0"/>
              </a:rPr>
              <a:t>a </a:t>
            </a:r>
            <a:r>
              <a:rPr lang="it-IT" b="1" dirty="0">
                <a:latin typeface="Lucida Fax" pitchFamily="18" charset="0"/>
              </a:rPr>
              <a:t>Luglio 2013: </a:t>
            </a:r>
            <a:r>
              <a:rPr lang="it-IT" b="1" dirty="0" smtClean="0">
                <a:latin typeface="Lucida Fax" pitchFamily="18" charset="0"/>
              </a:rPr>
              <a:t>n.2.210 </a:t>
            </a:r>
            <a:r>
              <a:rPr lang="it-IT" b="1" dirty="0">
                <a:latin typeface="Lucida Fax" pitchFamily="18" charset="0"/>
              </a:rPr>
              <a:t>pagamenti per un totale di </a:t>
            </a:r>
            <a:r>
              <a:rPr lang="it-IT" b="1" dirty="0" smtClean="0">
                <a:latin typeface="Lucida Fax" pitchFamily="18" charset="0"/>
              </a:rPr>
              <a:t>circa €.411.000,00 (*)</a:t>
            </a:r>
            <a:endParaRPr lang="it-IT" b="1" dirty="0">
              <a:solidFill>
                <a:srgbClr val="FF0000"/>
              </a:solidFill>
              <a:latin typeface="Lucida Fax" pitchFamily="18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596949" y="6062845"/>
            <a:ext cx="77914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it-IT" sz="1600" dirty="0" smtClean="0">
                <a:latin typeface="Lucida Fax" pitchFamily="18" charset="0"/>
              </a:rPr>
              <a:t>(*) n. 2 </a:t>
            </a:r>
            <a:r>
              <a:rPr lang="it-IT" sz="1600" dirty="0">
                <a:latin typeface="Lucida Fax" pitchFamily="18" charset="0"/>
              </a:rPr>
              <a:t>PSP disponibili da </a:t>
            </a:r>
            <a:r>
              <a:rPr lang="it-IT" sz="1600" dirty="0" smtClean="0">
                <a:latin typeface="Lucida Fax" pitchFamily="18" charset="0"/>
              </a:rPr>
              <a:t>Portale, </a:t>
            </a:r>
            <a:r>
              <a:rPr lang="it-IT" sz="1600" dirty="0">
                <a:latin typeface="Lucida Fax" pitchFamily="18" charset="0"/>
              </a:rPr>
              <a:t>circa n.380 pagamenti al mese.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794321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itchFamily="18" charset="0"/>
              </a:rPr>
              <a:t>		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8"/>
            <a:ext cx="8172450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Freccia in giù 1"/>
          <p:cNvSpPr/>
          <p:nvPr/>
        </p:nvSpPr>
        <p:spPr>
          <a:xfrm rot="4712334">
            <a:off x="3912349" y="4394111"/>
            <a:ext cx="345931" cy="974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428596" y="223182"/>
            <a:ext cx="8229600" cy="6194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Pagamento telematico Portale – Area Riservata PST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794321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itchFamily="18" charset="0"/>
              </a:rPr>
              <a:t>		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781215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867190"/>
            <a:ext cx="6143646" cy="570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428596" y="223182"/>
            <a:ext cx="8229600" cy="6194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Pagamento telematico PST– «Nuovo pagamento»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794321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itchFamily="18" charset="0"/>
              </a:rPr>
              <a:t>		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354251" y="5765538"/>
            <a:ext cx="830394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dirty="0" smtClean="0">
                <a:latin typeface="Lucida Fax" panose="02060602050505020204" pitchFamily="18" charset="0"/>
              </a:rPr>
              <a:t>«Errore» nel </a:t>
            </a:r>
            <a:r>
              <a:rPr lang="it-IT" sz="1100" dirty="0">
                <a:latin typeface="Lucida Fax" panose="02060602050505020204" pitchFamily="18" charset="0"/>
              </a:rPr>
              <a:t>caso in cui il pagamento non sia andato a buon fine per problemi di tipo contabile (mancanza </a:t>
            </a:r>
            <a:r>
              <a:rPr lang="it-IT" sz="1100" dirty="0" smtClean="0">
                <a:latin typeface="Lucida Fax" panose="02060602050505020204" pitchFamily="18" charset="0"/>
              </a:rPr>
              <a:t>fondi </a:t>
            </a:r>
            <a:r>
              <a:rPr lang="it-IT" sz="1100" dirty="0">
                <a:latin typeface="Lucida Fax" panose="02060602050505020204" pitchFamily="18" charset="0"/>
              </a:rPr>
              <a:t>sul conto o sulla carta, IBAN addebito errato, transazione annullata dall’utente, …) </a:t>
            </a: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428596" y="223182"/>
            <a:ext cx="8229600" cy="6194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it-IT" sz="24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Pagamento telematico PST– «Elenco pagamenti»</a:t>
            </a:r>
            <a:endParaRPr lang="it-IT" sz="24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51" y="983793"/>
            <a:ext cx="8086725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794321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itchFamily="18" charset="0"/>
              </a:rPr>
              <a:t>		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28596" y="223182"/>
            <a:ext cx="8229600" cy="6194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it-IT" sz="2000" dirty="0" smtClean="0">
                <a:solidFill>
                  <a:schemeClr val="tx1"/>
                </a:solidFill>
                <a:latin typeface="Lucida Fax" pitchFamily="18" charset="0"/>
                <a:ea typeface="+mn-ea"/>
                <a:cs typeface="+mn-cs"/>
              </a:rPr>
              <a:t>Pagamento telematico PST– «Elenco ricevute registrate»</a:t>
            </a:r>
            <a:endParaRPr lang="it-IT" sz="2000" dirty="0">
              <a:solidFill>
                <a:schemeClr val="tx1"/>
              </a:solidFill>
              <a:latin typeface="Lucida Fax" pitchFamily="18" charset="0"/>
              <a:ea typeface="+mn-ea"/>
              <a:cs typeface="+mn-cs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83" y="1194431"/>
            <a:ext cx="7896225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asellaDiTesto 4"/>
          <p:cNvSpPr txBox="1">
            <a:spLocks noChangeArrowheads="1"/>
          </p:cNvSpPr>
          <p:nvPr/>
        </p:nvSpPr>
        <p:spPr bwMode="auto">
          <a:xfrm>
            <a:off x="170146" y="3356992"/>
            <a:ext cx="8785225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dirty="0" smtClean="0">
                <a:solidFill>
                  <a:prstClr val="black"/>
                </a:solidFill>
                <a:latin typeface="Lucida Fax" pitchFamily="18" charset="0"/>
              </a:rPr>
              <a:t>info-pct@giustizia.it</a:t>
            </a:r>
          </a:p>
          <a:p>
            <a:pPr algn="ctr"/>
            <a:endParaRPr lang="it-IT" dirty="0" smtClean="0">
              <a:solidFill>
                <a:prstClr val="black"/>
              </a:solidFill>
              <a:latin typeface="Lucida Fax" pitchFamily="18" charset="0"/>
            </a:endParaRPr>
          </a:p>
          <a:p>
            <a:pPr algn="ctr"/>
            <a:endParaRPr lang="it-IT" dirty="0">
              <a:solidFill>
                <a:prstClr val="black"/>
              </a:solidFill>
              <a:latin typeface="Lucida Fax" pitchFamily="18" charset="0"/>
            </a:endParaRPr>
          </a:p>
          <a:p>
            <a:pPr algn="ctr"/>
            <a:endParaRPr lang="it-IT" dirty="0" smtClean="0">
              <a:solidFill>
                <a:prstClr val="black"/>
              </a:solidFill>
              <a:latin typeface="Lucida Fax" pitchFamily="18" charset="0"/>
            </a:endParaRPr>
          </a:p>
          <a:p>
            <a:pPr algn="ctr"/>
            <a:endParaRPr lang="it-IT" dirty="0">
              <a:solidFill>
                <a:prstClr val="black"/>
              </a:solidFill>
              <a:latin typeface="Lucida Fax" pitchFamily="18" charset="0"/>
            </a:endParaRPr>
          </a:p>
          <a:p>
            <a:pPr algn="ctr"/>
            <a:endParaRPr lang="it-IT" dirty="0" smtClean="0">
              <a:solidFill>
                <a:prstClr val="black"/>
              </a:solidFill>
              <a:latin typeface="Lucida Fax" pitchFamily="18" charset="0"/>
            </a:endParaRPr>
          </a:p>
          <a:p>
            <a:pPr algn="ctr"/>
            <a:r>
              <a:rPr lang="it-IT" dirty="0" smtClean="0">
                <a:solidFill>
                  <a:prstClr val="black"/>
                </a:solidFill>
                <a:latin typeface="Lucida Fax" pitchFamily="18" charset="0"/>
              </a:rPr>
              <a:t>( </a:t>
            </a:r>
            <a:r>
              <a:rPr lang="it-IT" dirty="0" smtClean="0">
                <a:solidFill>
                  <a:prstClr val="black"/>
                </a:solidFill>
                <a:latin typeface="Lucida Fax" pitchFamily="18" charset="0"/>
                <a:hlinkClick r:id="rId2"/>
              </a:rPr>
              <a:t>mauro.digiacomo@giustizia.it</a:t>
            </a:r>
            <a:r>
              <a:rPr lang="it-IT" dirty="0" smtClean="0">
                <a:solidFill>
                  <a:prstClr val="black"/>
                </a:solidFill>
                <a:latin typeface="Lucida Fax" pitchFamily="18" charset="0"/>
              </a:rPr>
              <a:t> , </a:t>
            </a:r>
            <a:r>
              <a:rPr lang="it-IT" dirty="0" smtClean="0">
                <a:solidFill>
                  <a:prstClr val="black"/>
                </a:solidFill>
                <a:latin typeface="Lucida Fax" pitchFamily="18" charset="0"/>
                <a:hlinkClick r:id="rId3"/>
              </a:rPr>
              <a:t>anna.candelieri@giustizia.it</a:t>
            </a:r>
            <a:r>
              <a:rPr lang="it-IT" dirty="0" smtClean="0">
                <a:solidFill>
                  <a:prstClr val="black"/>
                </a:solidFill>
                <a:latin typeface="Lucida Fax" pitchFamily="18" charset="0"/>
              </a:rPr>
              <a:t> )</a:t>
            </a:r>
          </a:p>
          <a:p>
            <a:pPr algn="ctr"/>
            <a:endParaRPr lang="it-IT" sz="1000" dirty="0">
              <a:solidFill>
                <a:prstClr val="black"/>
              </a:solidFill>
              <a:latin typeface="Lucida Fax" pitchFamily="18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619227" y="980728"/>
            <a:ext cx="7848872" cy="646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dirty="0">
                <a:solidFill>
                  <a:prstClr val="black">
                    <a:lumMod val="75000"/>
                    <a:lumOff val="25000"/>
                  </a:prstClr>
                </a:solidFill>
                <a:latin typeface="Lucida Fax" pitchFamily="18" charset="0"/>
              </a:rPr>
              <a:t>Ministero della </a:t>
            </a:r>
            <a:r>
              <a:rPr lang="it-IT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Lucida Fax" pitchFamily="18" charset="0"/>
              </a:rPr>
              <a:t>Giustizia</a:t>
            </a:r>
            <a:endParaRPr lang="it-IT" dirty="0">
              <a:solidFill>
                <a:prstClr val="black">
                  <a:lumMod val="75000"/>
                  <a:lumOff val="25000"/>
                </a:prstClr>
              </a:solidFill>
              <a:latin typeface="Lucida Fax" pitchFamily="18" charset="0"/>
            </a:endParaRPr>
          </a:p>
          <a:p>
            <a:pPr algn="ctr">
              <a:defRPr/>
            </a:pPr>
            <a:r>
              <a:rPr lang="it-IT" dirty="0">
                <a:solidFill>
                  <a:prstClr val="black">
                    <a:lumMod val="75000"/>
                    <a:lumOff val="25000"/>
                  </a:prstClr>
                </a:solidFill>
                <a:latin typeface="Lucida Fax" pitchFamily="18" charset="0"/>
              </a:rPr>
              <a:t>Direzione Generale per i Sistemi Informativi </a:t>
            </a:r>
            <a:r>
              <a:rPr lang="it-IT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Lucida Fax" pitchFamily="18" charset="0"/>
              </a:rPr>
              <a:t>Automatizzati</a:t>
            </a:r>
            <a:endParaRPr lang="it-IT" dirty="0">
              <a:solidFill>
                <a:prstClr val="black">
                  <a:lumMod val="75000"/>
                  <a:lumOff val="25000"/>
                </a:prstClr>
              </a:solidFill>
              <a:latin typeface="Lucida Fax" pitchFamily="18" charset="0"/>
            </a:endParaRPr>
          </a:p>
        </p:txBody>
      </p:sp>
      <p:sp>
        <p:nvSpPr>
          <p:cNvPr id="5" name="CasellaDiTesto 4"/>
          <p:cNvSpPr txBox="1">
            <a:spLocks noChangeArrowheads="1"/>
          </p:cNvSpPr>
          <p:nvPr/>
        </p:nvSpPr>
        <p:spPr bwMode="auto">
          <a:xfrm>
            <a:off x="184629" y="2462636"/>
            <a:ext cx="878522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it-IT" sz="2400" b="1" dirty="0" smtClean="0">
              <a:solidFill>
                <a:prstClr val="black"/>
              </a:solidFill>
              <a:latin typeface="Lucida Fax" pitchFamily="18" charset="0"/>
            </a:endParaRPr>
          </a:p>
          <a:p>
            <a:pPr algn="ctr"/>
            <a:r>
              <a:rPr lang="it-IT" sz="2000" b="1" dirty="0" smtClean="0">
                <a:solidFill>
                  <a:prstClr val="black"/>
                </a:solidFill>
                <a:latin typeface="Lucida Fax" pitchFamily="18" charset="0"/>
              </a:rPr>
              <a:t>Portale Servizi Telematici: http</a:t>
            </a:r>
            <a:r>
              <a:rPr lang="it-IT" sz="2000" b="1" dirty="0">
                <a:solidFill>
                  <a:prstClr val="black"/>
                </a:solidFill>
                <a:latin typeface="Lucida Fax" pitchFamily="18" charset="0"/>
              </a:rPr>
              <a:t>://</a:t>
            </a:r>
            <a:r>
              <a:rPr lang="it-IT" sz="2000" b="1" dirty="0" smtClean="0">
                <a:solidFill>
                  <a:prstClr val="black"/>
                </a:solidFill>
                <a:latin typeface="Lucida Fax" pitchFamily="18" charset="0"/>
              </a:rPr>
              <a:t>pst.giustizia.it</a:t>
            </a:r>
            <a:endParaRPr lang="it-IT" sz="2000" b="1" dirty="0">
              <a:solidFill>
                <a:prstClr val="black"/>
              </a:solidFill>
              <a:latin typeface="Lucida Fax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988" y="1626841"/>
            <a:ext cx="394335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356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1501</TotalTime>
  <Words>1139</Words>
  <Application>Microsoft Office PowerPoint</Application>
  <PresentationFormat>Presentazione su schermo (4:3)</PresentationFormat>
  <Paragraphs>143</Paragraphs>
  <Slides>20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1" baseType="lpstr">
      <vt:lpstr>Executive</vt:lpstr>
      <vt:lpstr>Presentazione standard di PowerPoint</vt:lpstr>
      <vt:lpstr>Pagamenti Telematici Giustizia</vt:lpstr>
      <vt:lpstr>Quadro normativo di riferimento - generale</vt:lpstr>
      <vt:lpstr>Quadro normativo di riferimento - Giustizia</vt:lpstr>
      <vt:lpstr>Flusso logico del servizio</vt:lpstr>
      <vt:lpstr>Esecuzione del pagamento – funzione Nodo PA</vt:lpstr>
      <vt:lpstr>Flusso logico del servizio – utilizzo del pagamento</vt:lpstr>
      <vt:lpstr>«Punti di forza» del modello</vt:lpstr>
      <vt:lpstr>Esecuzione del pagamento – flusso dal PST</vt:lpstr>
      <vt:lpstr>Esecuzione del pagamento – flusso dal PST</vt:lpstr>
      <vt:lpstr>Rendicontazione e Riconciliazione</vt:lpstr>
      <vt:lpstr>Esecuzione del pagamento – flusso dal PDA</vt:lpstr>
      <vt:lpstr>Servizio pagamenti – stato dell’arte PST attivo da maggio 2012</vt:lpstr>
      <vt:lpstr>Servizio pagamenti – stato dell’arte PST attivo da maggio 2012</vt:lpstr>
      <vt:lpstr>Servizio pagamenti– stato dell’arte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Anna Candelieri</dc:creator>
  <cp:lastModifiedBy>c3</cp:lastModifiedBy>
  <cp:revision>253</cp:revision>
  <dcterms:created xsi:type="dcterms:W3CDTF">2012-09-03T13:03:12Z</dcterms:created>
  <dcterms:modified xsi:type="dcterms:W3CDTF">2014-01-23T08:02:43Z</dcterms:modified>
</cp:coreProperties>
</file>