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tags/tag1.xml" ContentType="application/vnd.openxmlformats-officedocument.presentationml.tags+xml"/>
  <Override PartName="/ppt/notesSlides/notesSlide2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notesSlides/notesSlide3.xml" ContentType="application/vnd.openxmlformats-officedocument.presentationml.notesSlide+xml"/>
  <Override PartName="/ppt/tags/tag4.xml" ContentType="application/vnd.openxmlformats-officedocument.presentationml.tags+xml"/>
  <Override PartName="/ppt/notesSlides/notesSlide4.xml" ContentType="application/vnd.openxmlformats-officedocument.presentationml.notesSlide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notesSlides/notesSlide5.xml" ContentType="application/vnd.openxmlformats-officedocument.presentationml.notesSlide+xml"/>
  <Override PartName="/ppt/tags/tag8.xml" ContentType="application/vnd.openxmlformats-officedocument.presentationml.tags+xml"/>
  <Override PartName="/ppt/notesSlides/notesSlide6.xml" ContentType="application/vnd.openxmlformats-officedocument.presentationml.notesSlide+xml"/>
  <Override PartName="/ppt/tags/tag9.xml" ContentType="application/vnd.openxmlformats-officedocument.presentationml.tags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autoCompressPictures="0">
  <p:sldMasterIdLst>
    <p:sldMasterId id="2147483648" r:id="rId1"/>
  </p:sldMasterIdLst>
  <p:notesMasterIdLst>
    <p:notesMasterId r:id="rId13"/>
  </p:notesMasterIdLst>
  <p:handoutMasterIdLst>
    <p:handoutMasterId r:id="rId14"/>
  </p:handoutMasterIdLst>
  <p:sldIdLst>
    <p:sldId id="408" r:id="rId2"/>
    <p:sldId id="383" r:id="rId3"/>
    <p:sldId id="411" r:id="rId4"/>
    <p:sldId id="379" r:id="rId5"/>
    <p:sldId id="412" r:id="rId6"/>
    <p:sldId id="413" r:id="rId7"/>
    <p:sldId id="422" r:id="rId8"/>
    <p:sldId id="415" r:id="rId9"/>
    <p:sldId id="399" r:id="rId10"/>
    <p:sldId id="416" r:id="rId11"/>
    <p:sldId id="417" r:id="rId12"/>
  </p:sldIdLst>
  <p:sldSz cx="9144000" cy="6858000" type="screen4x3"/>
  <p:notesSz cx="6858000" cy="9144000"/>
  <p:defaultTextStyle>
    <a:defPPr>
      <a:defRPr lang="it-IT"/>
    </a:defPPr>
    <a:lvl1pPr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24EBE"/>
    <a:srgbClr val="99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ile medio 2 - Color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1250" autoAdjust="0"/>
    <p:restoredTop sz="93606" autoAdjust="0"/>
  </p:normalViewPr>
  <p:slideViewPr>
    <p:cSldViewPr snapToGrid="0" snapToObjects="1" showGuides="1">
      <p:cViewPr varScale="1">
        <p:scale>
          <a:sx n="69" d="100"/>
          <a:sy n="69" d="100"/>
        </p:scale>
        <p:origin x="-378" y="-96"/>
      </p:cViewPr>
      <p:guideLst>
        <p:guide orient="horz"/>
        <p:guide pos="4064"/>
      </p:guideLst>
    </p:cSldViewPr>
  </p:slideViewPr>
  <p:outlineViewPr>
    <p:cViewPr>
      <p:scale>
        <a:sx n="33" d="100"/>
        <a:sy n="33" d="100"/>
      </p:scale>
      <p:origin x="0" y="108990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 snapToGrid="0" snapToObjects="1" showGuides="1">
      <p:cViewPr varScale="1">
        <p:scale>
          <a:sx n="53" d="100"/>
          <a:sy n="53" d="100"/>
        </p:scale>
        <p:origin x="-2820" y="-90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27C0254A-5C1C-4D29-A006-342D20297747}" type="datetimeFigureOut">
              <a:rPr lang="it-IT"/>
              <a:pPr>
                <a:defRPr/>
              </a:pPr>
              <a:t>23/01/2014</a:t>
            </a:fld>
            <a:endParaRPr lang="it-IT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9C79DB19-232D-4F71-88CA-80B9E52E1583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060982858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41AB58C9-05E6-4270-BDF6-CFCBC809B255}" type="datetimeFigureOut">
              <a:rPr lang="it-IT"/>
              <a:pPr>
                <a:defRPr/>
              </a:pPr>
              <a:t>23/01/2014</a:t>
            </a:fld>
            <a:endParaRPr lang="it-IT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312738" y="266700"/>
            <a:ext cx="6169025" cy="3848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it-IT" noProof="0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312738" y="4184650"/>
            <a:ext cx="6169025" cy="46815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it-IT" noProof="0" smtClean="0"/>
              <a:t>Fare clic per modificare gli stili del testo dello schema</a:t>
            </a:r>
          </a:p>
          <a:p>
            <a:pPr lvl="1"/>
            <a:r>
              <a:rPr lang="it-IT" noProof="0" smtClean="0"/>
              <a:t>Secondo livello</a:t>
            </a:r>
          </a:p>
          <a:p>
            <a:pPr lvl="2"/>
            <a:r>
              <a:rPr lang="it-IT" noProof="0" smtClean="0"/>
              <a:t>Terzo livello</a:t>
            </a:r>
          </a:p>
          <a:p>
            <a:pPr lvl="3"/>
            <a:r>
              <a:rPr lang="it-IT" noProof="0" smtClean="0"/>
              <a:t>Quarto livello</a:t>
            </a:r>
          </a:p>
          <a:p>
            <a:pPr lvl="4"/>
            <a:r>
              <a:rPr lang="it-IT" noProof="0" smtClean="0"/>
              <a:t>Quinto livello</a:t>
            </a:r>
            <a:endParaRPr lang="it-IT" noProof="0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EDD4005C-1505-464E-ACD1-C2FDE6329C7E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40027307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143000" y="687388"/>
            <a:ext cx="4573588" cy="3429000"/>
          </a:xfrm>
          <a:prstGeom prst="rect">
            <a:avLst/>
          </a:prstGeo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480" y="4343913"/>
            <a:ext cx="5487041" cy="4112899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96" tIns="45748" rIns="91496" bIns="45748"/>
          <a:lstStyle/>
          <a:p>
            <a:pPr eaLnBrk="1" hangingPunct="1"/>
            <a:endParaRPr lang="it-IT" smtClean="0">
              <a:latin typeface="Times New Roman" pitchFamily="18" charset="0"/>
              <a:cs typeface="Arial" pitchFamily="34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831850" y="266700"/>
            <a:ext cx="5130800" cy="38481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8131" name="Segnaposto note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it-IT" smtClean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F23EC866-7455-4F5D-A54D-820DCC880E60}" type="slidenum">
              <a:rPr lang="it-IT" smtClean="0"/>
              <a:pPr>
                <a:defRPr/>
              </a:pPr>
              <a:t>2</a:t>
            </a:fld>
            <a:endParaRPr lang="it-IT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831850" y="266700"/>
            <a:ext cx="5130800" cy="38481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8131" name="Segnaposto note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it-IT" smtClean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F23EC866-7455-4F5D-A54D-820DCC880E60}" type="slidenum">
              <a:rPr lang="it-IT" smtClean="0"/>
              <a:pPr>
                <a:defRPr/>
              </a:pPr>
              <a:t>4</a:t>
            </a:fld>
            <a:endParaRPr lang="it-IT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831850" y="266700"/>
            <a:ext cx="5130800" cy="38481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8131" name="Segnaposto note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it-IT" smtClean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F23EC866-7455-4F5D-A54D-820DCC880E60}" type="slidenum">
              <a:rPr lang="it-IT" smtClean="0"/>
              <a:pPr>
                <a:defRPr/>
              </a:pPr>
              <a:t>5</a:t>
            </a:fld>
            <a:endParaRPr lang="it-IT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831850" y="266700"/>
            <a:ext cx="5130800" cy="38481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5059" name="Segnaposto note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it-IT" sz="1400" smtClean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90C6419E-26CD-4F45-A60B-C3BECECDCBDB}" type="slidenum">
              <a:rPr lang="it-IT" smtClean="0"/>
              <a:pPr>
                <a:defRPr/>
              </a:pPr>
              <a:t>8</a:t>
            </a:fld>
            <a:endParaRPr lang="it-IT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831850" y="266700"/>
            <a:ext cx="5130800" cy="38481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5059" name="Segnaposto note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it-IT" sz="1400" smtClean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90C6419E-26CD-4F45-A60B-C3BECECDCBDB}" type="slidenum">
              <a:rPr lang="it-IT" smtClean="0"/>
              <a:pPr>
                <a:defRPr/>
              </a:pPr>
              <a:t>9</a:t>
            </a:fld>
            <a:endParaRPr lang="it-IT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831850" y="266700"/>
            <a:ext cx="5130800" cy="38481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5059" name="Segnaposto note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it-IT" sz="1400" smtClean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90C6419E-26CD-4F45-A60B-C3BECECDCBDB}" type="slidenum">
              <a:rPr lang="it-IT" smtClean="0"/>
              <a:pPr>
                <a:defRPr/>
              </a:pPr>
              <a:t>10</a:t>
            </a:fld>
            <a:endParaRPr lang="it-IT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831850" y="266700"/>
            <a:ext cx="5130800" cy="38481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5059" name="Segnaposto note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it-IT" sz="1400" smtClean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90C6419E-26CD-4F45-A60B-C3BECECDCBDB}" type="slidenum">
              <a:rPr lang="it-IT" smtClean="0"/>
              <a:pPr>
                <a:defRPr/>
              </a:pPr>
              <a:t>11</a:t>
            </a:fld>
            <a:endParaRPr lang="it-IT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 smtClean="0"/>
              <a:t>Fare clic per modificare stile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25C02D-85BA-421E-BB2B-E5BACE32FE29}" type="datetime1">
              <a:rPr lang="en-US" smtClean="0"/>
              <a:t>1/23/2014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510D11-BC06-4832-983D-7D5791199680}" type="slidenum">
              <a:rPr lang="it-IT"/>
              <a:pPr>
                <a:defRPr/>
              </a:pPr>
              <a:t>‹N›</a:t>
            </a:fld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0510035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stile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2DF8B588-2B7B-4977-9727-133C01DCF638}" type="datetime1">
              <a:rPr lang="en-US" smtClean="0"/>
              <a:t>1/23/2014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>
          <a:xfrm>
            <a:off x="7010400" y="6356350"/>
            <a:ext cx="2133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001E1EF-871E-48D5-B257-C073C526E92B}" type="slidenum">
              <a:rPr lang="it-IT"/>
              <a:pPr>
                <a:defRPr/>
              </a:pPr>
              <a:t>‹N›</a:t>
            </a:fld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9305293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stile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gli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A53895-D14A-4932-802D-94960C3108A6}" type="datetime1">
              <a:rPr lang="en-US" smtClean="0"/>
              <a:t>1/23/2014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FA6FF0-20E0-47C5-87AB-A6DF657EF845}" type="slidenum">
              <a:rPr lang="it-IT"/>
              <a:pPr>
                <a:defRPr/>
              </a:pPr>
              <a:t>‹N›</a:t>
            </a:fld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9270800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nuto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stile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1B0D43-C9A8-478F-BBA9-9487995DAD95}" type="datetime1">
              <a:rPr lang="en-US" smtClean="0"/>
              <a:t>1/23/2014</a:t>
            </a:fld>
            <a:endParaRPr lang="it-IT"/>
          </a:p>
        </p:txBody>
      </p:sp>
      <p:sp>
        <p:nvSpPr>
          <p:cNvPr id="6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65D52D-3E35-41EF-B109-9C6BD12BD7D9}" type="slidenum">
              <a:rPr lang="it-IT"/>
              <a:pPr>
                <a:defRPr/>
              </a:pPr>
              <a:t>‹N›</a:t>
            </a:fld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6754379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stile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gli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gli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CD00F6-5A54-403B-9AF3-820AC07728F9}" type="datetime1">
              <a:rPr lang="en-US" smtClean="0"/>
              <a:t>1/23/2014</a:t>
            </a:fld>
            <a:endParaRPr lang="it-IT"/>
          </a:p>
        </p:txBody>
      </p:sp>
      <p:sp>
        <p:nvSpPr>
          <p:cNvPr id="8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9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51312D-6BDF-40D1-9E99-5914FC2C9629}" type="slidenum">
              <a:rPr lang="it-IT"/>
              <a:pPr>
                <a:defRPr/>
              </a:pPr>
              <a:t>‹N›</a:t>
            </a:fld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37121820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stile</a:t>
            </a:r>
            <a:endParaRPr lang="it-IT"/>
          </a:p>
        </p:txBody>
      </p:sp>
      <p:sp>
        <p:nvSpPr>
          <p:cNvPr id="3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06C0BF-8718-4769-9D98-18E6391F4AA9}" type="datetime1">
              <a:rPr lang="en-US" smtClean="0"/>
              <a:t>1/23/2014</a:t>
            </a:fld>
            <a:endParaRPr lang="it-IT"/>
          </a:p>
        </p:txBody>
      </p:sp>
      <p:sp>
        <p:nvSpPr>
          <p:cNvPr id="4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9C8577-F13E-4255-A823-779AAB8261E4}" type="slidenum">
              <a:rPr lang="it-IT"/>
              <a:pPr>
                <a:defRPr/>
              </a:pPr>
              <a:t>‹N›</a:t>
            </a:fld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6998822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4D438F-F38D-43DC-B739-1474270204FC}" type="datetime1">
              <a:rPr lang="en-US" smtClean="0"/>
              <a:t>1/23/2014</a:t>
            </a:fld>
            <a:endParaRPr lang="it-IT"/>
          </a:p>
        </p:txBody>
      </p:sp>
      <p:sp>
        <p:nvSpPr>
          <p:cNvPr id="3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1439221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stile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gli stili del testo dello schema</a:t>
            </a:r>
          </a:p>
        </p:txBody>
      </p:sp>
      <p:sp>
        <p:nvSpPr>
          <p:cNvPr id="5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920A64-F704-44D3-B11C-769D558F1D25}" type="datetime1">
              <a:rPr lang="en-US" smtClean="0"/>
              <a:t>1/23/2014</a:t>
            </a:fld>
            <a:endParaRPr lang="it-IT"/>
          </a:p>
        </p:txBody>
      </p:sp>
      <p:sp>
        <p:nvSpPr>
          <p:cNvPr id="6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B222AB-E01C-44A6-B531-FDEEC56C3DCA}" type="slidenum">
              <a:rPr lang="it-IT"/>
              <a:pPr>
                <a:defRPr/>
              </a:pPr>
              <a:t>‹N›</a:t>
            </a:fld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9313977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stile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gli stili del testo dello schema</a:t>
            </a:r>
          </a:p>
        </p:txBody>
      </p:sp>
      <p:sp>
        <p:nvSpPr>
          <p:cNvPr id="5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DECA3D-C8CF-4E2B-9334-B0837344C3F9}" type="datetime1">
              <a:rPr lang="en-US" smtClean="0"/>
              <a:t>1/23/2014</a:t>
            </a:fld>
            <a:endParaRPr lang="it-IT"/>
          </a:p>
        </p:txBody>
      </p:sp>
      <p:sp>
        <p:nvSpPr>
          <p:cNvPr id="6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4E9699-05CC-45B2-B17B-0B31576C5A1E}" type="slidenum">
              <a:rPr lang="it-IT"/>
              <a:pPr>
                <a:defRPr/>
              </a:pPr>
              <a:t>‹N›</a:t>
            </a:fld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86992718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stile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472752-D888-4318-A84A-218C42B1E99B}" type="datetime1">
              <a:rPr lang="en-US" smtClean="0"/>
              <a:t>1/23/2014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BAFD72-5506-4956-B234-C37E7139F108}" type="slidenum">
              <a:rPr lang="it-IT"/>
              <a:pPr>
                <a:defRPr/>
              </a:pPr>
              <a:t>‹N›</a:t>
            </a:fld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3653392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olo verticale e tes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it-IT" smtClean="0"/>
              <a:t>Fare clic per modificare stile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BA60E6-3FDD-48BB-A19F-4326614BD84B}" type="datetime1">
              <a:rPr lang="en-US" smtClean="0"/>
              <a:t>1/23/2014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5DD539-38FE-4D09-9A37-6E9A1C149CB5}" type="slidenum">
              <a:rPr lang="it-IT"/>
              <a:pPr>
                <a:defRPr/>
              </a:pPr>
              <a:t>‹N›</a:t>
            </a:fld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3632200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Segnaposto titolo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stile</a:t>
            </a:r>
          </a:p>
        </p:txBody>
      </p:sp>
      <p:sp>
        <p:nvSpPr>
          <p:cNvPr id="1027" name="Segnaposto testo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E92ABE6-5AF8-4DA0-80D2-19B5D4C5B38C}" type="datetime1">
              <a:rPr lang="en-US" smtClean="0"/>
              <a:t>1/23/2014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094E1A2C-14AD-4D92-9741-435EA43C0D3C}" type="slidenum">
              <a:rPr lang="it-IT"/>
              <a:pPr>
                <a:defRPr/>
              </a:pPr>
              <a:t>‹N›</a:t>
            </a:fld>
            <a:endParaRPr lang="it-IT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71" r:id="rId2"/>
    <p:sldLayoutId id="214748366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  <p:sldLayoutId id="2147483670" r:id="rId11"/>
  </p:sldLayoutIdLst>
  <p:hf hdr="0" ftr="0" dt="0"/>
  <p:txStyles>
    <p:titleStyle>
      <a:lvl1pPr algn="l" defTabSz="457200" rtl="0" eaLnBrk="0" fontAlgn="base" hangingPunct="0">
        <a:spcBef>
          <a:spcPct val="0"/>
        </a:spcBef>
        <a:spcAft>
          <a:spcPct val="0"/>
        </a:spcAft>
        <a:defRPr sz="2800" kern="1200">
          <a:solidFill>
            <a:schemeClr val="tx1"/>
          </a:solidFill>
          <a:latin typeface="+mj-lt"/>
          <a:ea typeface="+mj-ea"/>
          <a:cs typeface="+mj-cs"/>
        </a:defRPr>
      </a:lvl1pPr>
      <a:lvl2pPr algn="l" defTabSz="457200" rtl="0" eaLnBrk="0" fontAlgn="base" hangingPunct="0"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Calibri" pitchFamily="34" charset="0"/>
        </a:defRPr>
      </a:lvl2pPr>
      <a:lvl3pPr algn="l" defTabSz="457200" rtl="0" eaLnBrk="0" fontAlgn="base" hangingPunct="0"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Calibri" pitchFamily="34" charset="0"/>
        </a:defRPr>
      </a:lvl3pPr>
      <a:lvl4pPr algn="l" defTabSz="457200" rtl="0" eaLnBrk="0" fontAlgn="base" hangingPunct="0"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Calibri" pitchFamily="34" charset="0"/>
        </a:defRPr>
      </a:lvl4pPr>
      <a:lvl5pPr algn="l" defTabSz="457200" rtl="0" eaLnBrk="0" fontAlgn="base" hangingPunct="0"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Calibri" pitchFamily="34" charset="0"/>
        </a:defRPr>
      </a:lvl5pPr>
      <a:lvl6pPr marL="457200" algn="l" defTabSz="457200" rtl="0" fontAlgn="base"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Calibri" pitchFamily="34" charset="0"/>
        </a:defRPr>
      </a:lvl6pPr>
      <a:lvl7pPr marL="914400" algn="l" defTabSz="457200" rtl="0" fontAlgn="base"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Calibri" pitchFamily="34" charset="0"/>
        </a:defRPr>
      </a:lvl7pPr>
      <a:lvl8pPr marL="1371600" algn="l" defTabSz="457200" rtl="0" fontAlgn="base"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Calibri" pitchFamily="34" charset="0"/>
        </a:defRPr>
      </a:lvl8pPr>
      <a:lvl9pPr marL="1828800" algn="l" defTabSz="457200" rtl="0" fontAlgn="base"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4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ags" Target="../tags/tag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6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notesSlide" Target="../notesSlides/notesSlide5.xml"/><Relationship Id="rId7" Type="http://schemas.openxmlformats.org/officeDocument/2006/relationships/image" Target="../media/image12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7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Relationship Id="rId9" Type="http://schemas.openxmlformats.org/officeDocument/2006/relationships/image" Target="../media/image1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9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Immagin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7639" y="3182731"/>
            <a:ext cx="3870080" cy="287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ttangolo 5"/>
          <p:cNvSpPr/>
          <p:nvPr/>
        </p:nvSpPr>
        <p:spPr>
          <a:xfrm>
            <a:off x="5087068" y="2002768"/>
            <a:ext cx="3389866" cy="1369605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sz="1200" b="1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CasellaDiTesto 5"/>
          <p:cNvSpPr txBox="1">
            <a:spLocks noChangeArrowheads="1"/>
          </p:cNvSpPr>
          <p:nvPr/>
        </p:nvSpPr>
        <p:spPr bwMode="auto">
          <a:xfrm>
            <a:off x="5177555" y="2002769"/>
            <a:ext cx="3193361" cy="26161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pPr eaLnBrk="1" hangingPunct="1"/>
            <a:r>
              <a:rPr lang="it-IT" altLang="it-IT" sz="2400" b="1" dirty="0">
                <a:solidFill>
                  <a:schemeClr val="bg1"/>
                </a:solidFill>
                <a:latin typeface="Calibri" pitchFamily="34" charset="0"/>
              </a:rPr>
              <a:t>  </a:t>
            </a:r>
            <a:r>
              <a:rPr lang="it-IT" altLang="it-IT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Agenda </a:t>
            </a:r>
            <a:r>
              <a:rPr lang="it-IT" altLang="it-IT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Digitale</a:t>
            </a:r>
          </a:p>
          <a:p>
            <a:pPr eaLnBrk="1" hangingPunct="1"/>
            <a:endParaRPr lang="it-IT" altLang="it-IT" sz="24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 eaLnBrk="1" hangingPunct="1"/>
            <a:r>
              <a:rPr lang="it-IT" altLang="it-IT" sz="2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E.GOVERNMENT</a:t>
            </a:r>
          </a:p>
          <a:p>
            <a:pPr algn="ctr" eaLnBrk="1" hangingPunct="1"/>
            <a:endParaRPr lang="it-IT" altLang="it-IT" sz="2000" b="1" dirty="0">
              <a:latin typeface="Times New Roman" pitchFamily="18" charset="0"/>
              <a:cs typeface="Times New Roman" pitchFamily="18" charset="0"/>
            </a:endParaRPr>
          </a:p>
          <a:p>
            <a:pPr algn="ctr" eaLnBrk="1" hangingPunct="1"/>
            <a:endParaRPr lang="it-IT" altLang="it-IT" sz="105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 eaLnBrk="1" hangingPunct="1"/>
            <a:endParaRPr lang="it-IT" altLang="it-IT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 eaLnBrk="1" hangingPunct="1"/>
            <a:r>
              <a:rPr lang="it-IT" altLang="it-IT" sz="2000" b="1" dirty="0" smtClean="0">
                <a:latin typeface="Times New Roman" pitchFamily="18" charset="0"/>
                <a:cs typeface="Times New Roman" pitchFamily="18" charset="0"/>
              </a:rPr>
              <a:t>UNITA’ DI MISSIONE</a:t>
            </a:r>
          </a:p>
          <a:p>
            <a:pPr algn="ctr" eaLnBrk="1" hangingPunct="1"/>
            <a:endParaRPr lang="it-IT" altLang="it-IT" sz="20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Picture 2" descr="Home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032" y="-397"/>
            <a:ext cx="3501708" cy="749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808244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Rettangolo 46"/>
          <p:cNvSpPr/>
          <p:nvPr/>
        </p:nvSpPr>
        <p:spPr>
          <a:xfrm>
            <a:off x="1643270" y="1538649"/>
            <a:ext cx="1231613" cy="4156299"/>
          </a:xfrm>
          <a:prstGeom prst="rect">
            <a:avLst/>
          </a:prstGeom>
          <a:gradFill flip="none" rotWithShape="1">
            <a:gsLst>
              <a:gs pos="0">
                <a:schemeClr val="accent2">
                  <a:lumMod val="40000"/>
                  <a:lumOff val="60000"/>
                  <a:shade val="30000"/>
                  <a:satMod val="115000"/>
                </a:schemeClr>
              </a:gs>
              <a:gs pos="50000">
                <a:schemeClr val="accent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2">
                  <a:lumMod val="40000"/>
                  <a:lumOff val="60000"/>
                  <a:shade val="100000"/>
                  <a:satMod val="115000"/>
                </a:schemeClr>
              </a:gs>
            </a:gsLst>
            <a:lin ang="16200000" scaled="1"/>
            <a:tileRect/>
          </a:gra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50" name="Rettangolo 49"/>
          <p:cNvSpPr/>
          <p:nvPr/>
        </p:nvSpPr>
        <p:spPr>
          <a:xfrm>
            <a:off x="2991440" y="1538649"/>
            <a:ext cx="1185842" cy="4156299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40000"/>
                  <a:lumOff val="60000"/>
                  <a:shade val="30000"/>
                  <a:satMod val="115000"/>
                </a:schemeClr>
              </a:gs>
              <a:gs pos="50000">
                <a:schemeClr val="accent3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3">
                  <a:lumMod val="40000"/>
                  <a:lumOff val="60000"/>
                  <a:shade val="100000"/>
                  <a:satMod val="115000"/>
                </a:schemeClr>
              </a:gs>
            </a:gsLst>
            <a:lin ang="16200000" scaled="1"/>
            <a:tileRect/>
          </a:gra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27" name="Rettangolo 26"/>
          <p:cNvSpPr/>
          <p:nvPr/>
        </p:nvSpPr>
        <p:spPr>
          <a:xfrm>
            <a:off x="4328947" y="1538649"/>
            <a:ext cx="1197210" cy="4156299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36" name="Rettangolo 35"/>
          <p:cNvSpPr/>
          <p:nvPr/>
        </p:nvSpPr>
        <p:spPr>
          <a:xfrm>
            <a:off x="5692937" y="1538649"/>
            <a:ext cx="1277706" cy="4156299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accent6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6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52" name="Rettangolo 51"/>
          <p:cNvSpPr/>
          <p:nvPr/>
        </p:nvSpPr>
        <p:spPr>
          <a:xfrm>
            <a:off x="7163420" y="1538649"/>
            <a:ext cx="1331223" cy="4156299"/>
          </a:xfrm>
          <a:prstGeom prst="rect">
            <a:avLst/>
          </a:prstGeom>
          <a:gradFill flip="none" rotWithShape="1">
            <a:gsLst>
              <a:gs pos="0">
                <a:schemeClr val="accent4">
                  <a:lumMod val="40000"/>
                  <a:lumOff val="60000"/>
                  <a:shade val="30000"/>
                  <a:satMod val="115000"/>
                </a:schemeClr>
              </a:gs>
              <a:gs pos="50000">
                <a:schemeClr val="accent4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4">
                  <a:lumMod val="40000"/>
                  <a:lumOff val="60000"/>
                  <a:shade val="100000"/>
                  <a:satMod val="115000"/>
                </a:schemeClr>
              </a:gs>
            </a:gsLst>
            <a:lin ang="16200000" scaled="1"/>
            <a:tileRect/>
          </a:gra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4" name="Rettangolo arrotondato 3"/>
          <p:cNvSpPr/>
          <p:nvPr/>
        </p:nvSpPr>
        <p:spPr>
          <a:xfrm>
            <a:off x="1615370" y="3160296"/>
            <a:ext cx="6879273" cy="1070920"/>
          </a:xfrm>
          <a:prstGeom prst="roundRect">
            <a:avLst/>
          </a:prstGeom>
          <a:solidFill>
            <a:schemeClr val="bg1">
              <a:alpha val="43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p:sp>
        <p:nvSpPr>
          <p:cNvPr id="51" name="Rettangolo 50"/>
          <p:cNvSpPr/>
          <p:nvPr/>
        </p:nvSpPr>
        <p:spPr>
          <a:xfrm>
            <a:off x="7164989" y="4500029"/>
            <a:ext cx="994640" cy="945836"/>
          </a:xfrm>
          <a:prstGeom prst="rect">
            <a:avLst/>
          </a:prstGeom>
          <a:gradFill flip="none" rotWithShape="1">
            <a:gsLst>
              <a:gs pos="0">
                <a:schemeClr val="accent4">
                  <a:lumMod val="40000"/>
                  <a:lumOff val="60000"/>
                  <a:shade val="30000"/>
                  <a:satMod val="115000"/>
                </a:schemeClr>
              </a:gs>
              <a:gs pos="50000">
                <a:schemeClr val="accent4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4">
                  <a:lumMod val="40000"/>
                  <a:lumOff val="60000"/>
                  <a:shade val="100000"/>
                  <a:satMod val="115000"/>
                </a:schemeClr>
              </a:gs>
            </a:gsLst>
            <a:lin ang="16200000" scaled="1"/>
            <a:tileRect/>
          </a:gra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60" name="Rettangolo 59"/>
          <p:cNvSpPr/>
          <p:nvPr/>
        </p:nvSpPr>
        <p:spPr>
          <a:xfrm>
            <a:off x="5698921" y="4488586"/>
            <a:ext cx="1147634" cy="949718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accent6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6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0242" name="AutoShape 2" descr="data:image/jpeg;base64,/9j/4AAQSkZJRgABAQAAAQABAAD/2wCEAAkGBhQSEBQUEhQVFBQWFBQUFRcUFBQUFRQUFRQVFBQUFRQXHCYeFxkjGRQUIC8gIycpLCwsFh4xNTAqNSYrLCkBCQoKDgwOGg8PGikfHB4sKSkpKSksKSkpKSkpKSwpKSkpKSkpLCkpKSkpKSksKSkpKSksKSwpKSksKSwpKSwpKf/AABEIALgBEgMBIgACEQEDEQH/xAAcAAABBQEBAQAAAAAAAAAAAAAEAAIDBQYBBwj/xABHEAABAwIEAgcECAIIBAcAAAABAAIDBBEFEiExQVEGEyJhcYGRMqGx0QcUQlJyksHwI+EVQ2KCk6LS8RYkNFMzVGN0g5Sz/8QAGgEAAgMBAQAAAAAAAAAAAAAAAAECAwQFBv/EACMRAAICAgICAgMBAAAAAAAAAAABAhEDIRIxBEETUSIyYRT/2gAMAwEAAhEDEQA/APNf+Iam/wD1NR/9ib/Uj241UWv9Yn/x5v8AUqHq9UZHLpZUsvRLVdIam+lTUf483+pEU+N1On/MT/48v+pVcseqLjFgCqMsnRr8eKcj0DolUzFwLpZXD+1JI74lb2Cqd1sfadbML9o8+SwPRWq7IWziOrT3gqnFJ2b88I8Ojds24IPETYttpodvEImnddoPcgsdflj6zgw3d+F3ZJ8rg+S3z/WzhY/2SImPN9z6lTBxVb9avsj4XXaCs0XZslGjtzzKgnceZ9SiLKKZuik7IqgUyO5n1K5M8uaRd23AkHyXXaJpaoqTRNxRkaiuljeWukfcf23ajgRrySZjj/vv/M75qx6SUGZmcbt3/B/JZNsoPFaIu0ZJx4s0TMXeftu/M75oqGueftu/M75rORP70XFUEKwgaJlY63tO/M75qOXE3cHu/MVRmvKGkrymIuTiD9y9/wCd3zQVTjD72Ejx/fd81S1OKHmq84iSUwo08GISE6ySfnf81c4dVPd9t35nfNZGjqCR3ce5bHBIezcqSRBlxC53M+pRTXnmUMKho4o6mpydXeQ+aGA+JpPNTtZ4+qeAuEpAcXHarjimklADXNPOx4Hge4hCVLy1ucX0PaFzaxNj+iKee/4IHGJ8kLydQdCNBe+mh4FAHgf0j4lUQYnUMjqJwwubI0CeUACRofYAO0AJIWaHSWq/8zUf48v+panpbTQ1lW95lfTykNblmaHxHKAAOsj7TNuLT4rHYrhEtNIGStsTq0ghzHt4OY8aOHeEhnvfRutkdRUznPeSaeEklziSTG0kkncpKDouf+Rpf/bQf/k1JKwo8YkanAJPdcLjQqDQiZ0Wl1OGdldZEXCzd1PUMyNHduqJ7RqxakaDolJqAvRXHsheNYRjOWVtua9bpqnNFfuVUFT2b5u4WbnDH3jb4KaohD2OY7ZzS0+BBB+Kr8PrmdU3tDbx+Ce7F4/va3A2PHZdJVR59unaMdDUvpT1VSC22jH7tcO53PuWlwOubIw5XA2PA331Clqq8WLXNDhyNiPQ6KDCMoc4MiZGLX7IaMxvbXKFl+Hg7T0bPnU1TWyzUcp0upAmltwQmxoFco3RkeCGrp8jR42KMilDmAqvtlrVIgljuL7j9DoQszJ0Fie7sue2/Ig27hcLSRylrrEaFQQ1mSV7OIs4DiWHiPePJWRkkV5Mba0ZyT6PHD2J3DxaD8FC/oTVD2Z2H8TXD5retlvqNk+4Wkw7PMZ+jde3/tO8HW+IVbUYXXj+ov8Ahc0/qvXJWAhCmmRsLPF6mnqx7VPIP7hPwQoke09pjh4tI/Re4GnUb4OadgeOxYuW8bK+w/pLI6zW3cb2AC3j8LjfoY2O8WNP6KzwjozFE4PEbGv4WaBb+aaYmCdG8EksJKj2jq1n3e8960oCcFy6YhXTSulNJQBBNuD+wTt8k9xXbqF9wdD+oQBIf3+/NYv6TcQMVPEeHWgkcXZQTb1t6LWueeFvWyEnLXkCRgNr242PMX2QI+dcQq80z3feNyCRx13WpmwIz4RPdpLmPidANzmdkzhvi1xv4L0TEejMREhbA1798j7WJ/u6+9CYvpTxZWhrWuIDQMoaMh0tw1CAB+jMJFFSgg3+rw3/AMNq4n9Hqi9HTnnBCfWNqSiM8UcxJpUznLsceqzWa0i1wiLUIzFsOJan4RDey1lPhoeBdZ29muK0YrA+iMjiHbardxv6tuQ72VjDThgACq8UAc9NLdk5TajRpcJd/CCkki7QJ2PZPgdj5FRYE3+CFYOZot8ejjy7OOGYanXj4omgOU+5B5L/AAPiEXTNQ0CdBv1gXtzUUk1nd1k6ajvvoeCiqYSW67jjzWecWjbjnGWgXFaXML+qrKfFxEbP0Zfflwv4I6lr7SdU/wC0DkPMtFy099rkeBVTjtHoeI19Fmk62jbBX+LNDUsuMwWf6SYc+RjZYb9bHcWG7mHcW7t/Mq7wGlDaSMNNwG21NzYkkXPMX9yGMpZIe7dWvVWVRe3XopcL6VvYA2ZjgdswafeFsqOZsjA9ux7iPip6eUPaDuprLTCLXsxZskZeqZB1aYYkQQmFWGYHdGoHtABJuAOQv6BT1NQGi59OJVTNUOdr6DgFRlyqCNGHC8j/AIWdLiEDTrmafvPGnrewVvflssYXHii8OrnRez2mcWcr8WHh4beCrx+RupGjL4tK4mmJTbpscoc0OabgqKefKtpgJ8yic5QmYZc19v35oTrXv2u1v+Y+XBBElnqu0Gg2JvY8Mwt2b8CquqxOUGwsOZO/vKsTRtLcmUOsQ+zjvqL689Pmk7DWn2sjQLaEWI5bFICvZVutq+/kT+iMw7tHtuDt7EXBA4BSGlaBYW8RqP5rkNOWuvm8rCyACmxBoy6E3J4aggfzUFXQRyNs8BwPA7cvVSaAEm3w0SpGkm52IuBy129yYEVLgULI2MZG0Na1rWi50a0AAa67BJWICSBnyuI0dAxIU6nijXPs3xRc4W2xC2eGO0WMwxh0Wxww6Kq9mmK0GzFUNcLvsFdTlZysLutuDopLsjPo2mAtIhbdWJQWFH+E3wRZK3ro5cuznH9+St6ZrbAhUzlZYXNcFp4fBTTIlqGgjVQT0+mqliKnBQ1aocXTsxfSOiOTNHo9hD2Hk5puPLceafFVNqIGytFrjtNO7XDRzT4H9FoK/DifZFwe8C3qgsP6PCNr+12nuzEfZB20HO1te5Y3idnSWaPFNvYPhE4iYW2uBfS/zUc9P1lngW3BBO3jzsuVWCTZrtsfAqww/DnNYestmPAG4AH6o4tqn6BzhF8k+wfBJcpy+XqrklZp8hbJyC0DJbtB5q3DLVGfyYU+X2Oc5B1taGNufIcSnzzWBWdqZi+TX/bwSy5OK12QwYXN/wAJnzOccx3+Cc1q6yLTVSsOqxU27Z01SVIYIbhDuY5huNkczRQ11xE8gXIaSPLuU+FkedBGDYhl64E9kZHeDnNOYf5WnzUcmJmUER6m/tfZb81m6KncWgPJDCczh9qRx3c8jys3YADkr6lNhYC3gt8NRo5WR3JtFjSU9h2iXHmflwRrSAg4YyeKLZRczdTKyGYNc5vat7geOvchcUc4Hs6t3B9o7WPwVmyFoO21/QixIVa97i42ItbTQWO+5HBAgMyy5Rl08Wkj4Iyle/7eXxaffbmpBmHj5lDum7Y1J/Db3HigA4UTXgiM7G5B5999/JEdZc3425W9AoIwQTu0DnsRwIspy2+17eHyQBKCurjW6JIGfPTKVEx0Sso6aymDAuTyOuokNNBZX2GuVQ3dWtAVFPZYlSDKx9gSsk6qLpbDYmy02OSZYj4LNYFB1k7R33K0QjbM+SWj0agbaNo7kRdRMFgurajnMRKkpZsrgeGx8CoSERRUxPaPsj3/AMkXQ0rdF02oGa3PbvRbHKibJmlaBzufJXMbkQdonlgoNUEAoWHEYZSQyWN5GlmPY4juIBWB6SdJZcQnOH4ceztUTj2Wt2c0OHDgbauOg4rY4H0Vp6WBsMcbS0akua0ue7i9xtudPDYKZUWLm23TSuHD2/ZL2fgcQPym7fch3UkzfZkY7ukZY/mYbf5UhFfiGG53HhYX5qalJDcp3FvA3GllK+SUG7ojyvE9r9D3Oyu8kEMThYcri6NxP9ax0RceFswAPgCVUocdmmWXlGmQ4rWZBfgNdOPP3Kpgk/inx0XcfqTo0DVzgB5uT6ZgzOcefuWGcnKR08cFGGgt01zl8ypqYi59Fl4ulELJZXyvDRmaxvMm9hYcdStTGACpR2Ql9DTIOsy8Qps2v6c1TS3bXu5OZG73Fmn5fenuqT9dc07CNgaPxXLj629FJOmRcbQK+Askc3gDp+E6hWNK9S1VLmdfuAXI6QhbInOmtllTzo6OqVXTxI1samVEzqkclBKQTfLz1vl8SSphGq/GoRLBLERo9jmHX7wsgVAVTj9O3R1TE3uMjCfcboL/AI2oo7kzB3eyORx014Nt714rik8kVU+NrXBzQ1gDhewa1rfaJ7TSBe/eFLG5+7jr3c0wLzF/pEq5pHOincyIu7Ajs2zfsgnfNbfVBQ9LqiKdpkmmkGmdr5XnMDoRYnccO+yywk6iV7SCWu1buLA7OBGxabe9AyV73OuTck8tSTxQB9RYXUsdBE5r2lro2OaS7cFoIOvcksv0YzfUaXQ/9PBw/wDSakmBQZlwL0Co6LRO3FvDRBV3QhpBMTiDyOoK5z8aaOmvJg+zHtVlQSi6ErsPfE7K8EfA+BSoXgPF1nqns0JprRzphU5Yx4hXvQjotIIhI9mVztddDbhopKXB2TTMfKRkZqBvc8CtiMTYBZjXO8Bp7l0cMNWc7yJ7pA7cEPFwHvUzcIbxJKd9dkPsxkd7tPkufxie0Q0cm7+tle6RmSb0ONExvD1QNdUZRYImWXdVRjdLIGt3J9BxJWaTs2YoqO2T4ES5xdbu87hZbpJ0llr6g4fhxvuKiceyxoNnAOHAbEjUnsjiQulHSKSpl/ozC9XHs1E49mNmzwHDbiHO3+yNStr0T6KRYfAIoRcmxkeQA6R/3jyG9hsB6q+KpUZ8k+UrH9GOjMNDAIoR3vefakdxc4/AbAK3XFwuTKxxKY4rmZMLkwOlyiqX2Y7wT1DU2yG+gtc30AHeoy6JQ7MdURXnadw0F/mBYe8+5VuNYnkidY6kFWdLUCWSc2sGljBcWNrEm44a/BZ/FaYSSsZewJAN+Q1PwXNlHdHcTSjZl5OidQ53W2hkzWIaXuY9t7WGoIJuea9QxGXKAAdgNfAWVNBG3rmMBvY5jY/d14d9lZ1hzPA8lonqkjNiu3IDkxC9Uy+4jbc77kkD0sfNOxCqyVuYC46tnxcqSpxaNjpJXG4JOVrbFzrdlrWjibAdw3VngGHyVYdJKJIMw7JLRmGlm5Qbjs8zyUIxciyc4x2zZU8Ie0O2uLp/1M+Pgs9S9Gq+PSHEjIBazammZJ5F7CHIwT4pHo6ClqBzgmfC/wAQyUEE/wB4eK31SOQ3bLN0gb+/iq2p6TNZJ1Zs1xbmbf7QvbTnqR6psUhLCHb5iCLjRwOxIJ1twWX6bwxGOJ0gc/qpA8NY/I9zbWcwOGouPgFjnkb6Zuhhgu1ZqP8AiO7gwOBcdmixd6DVTOxFgc1r3tDnlwaHEAuc0DMGXtntcbX2XncfT8MIip2xUtyAGxgSzuPDO/2GnxLirXAOjxuJJHElhPV5jnLAeGewJNjbuQ5ce2HDn6pFp0i6JMqCHdW57ht1bsjudrkWI42O17iyqYfoz5wH/wCSpefUMYB71t6Gvyd+lirdlQHC4P70K0Y5JoxZIOLPOh9F7SLuipx4sklPlneuD6MBsHMYCCD1UMLHW02eG5gb8br0brbpjttFcVFRh3R4RwxxhzjkjYy5uScrQLk37klcsdoPAckkAD3TsyeYU3q0DB6zDY5m5ZGhw+Hh6BUU/QlgN2E+G60zQnKuWOMuyyGSUegLA8PDW9poJ5kK3DFDC5EXUkqVEZO3ZzKhZnaImV1gq+plsq5v0Txr2COfcn5rKdIK6pllGH0LS2WVgfPUG4bFASWgNduL63O/Aa3I0hk3U1HXFgOUDU6m2vd8VBOuy+UW1om6J9EoaCARQi5NjJIQM8jubuQ5N2A9VdWVU3FH8mn1Gic/GCB7I9f5Kzmin4pFkXLjnKplxwgXyttx1KjGOk7BvqUvkQ1gmy2N1w77qpZ0gvuBfxI+KsIJs7bjzBtodNLqSkn0QnilHbJrrt1FqmuepFaKHpGRFmcwC78ua3Ei4ufIhZGkcXSvNtm6X2uSNfcVsMUpRI52a+UBo3sbm/LgLe9UrMKd1oaz2buBcRrYG7f8ocsjg3PkdSMlHCC0OGODy5u5371bx4NI43va99b6i+l/FXVBQZeRtyVgAB3fBX/GrtmX/RKqRncI6GQQatjaDz3PqVeEsjBLi1rWi5JIaA3mSTaymna4NJYAXWOUONgTwueS83rPo/xHEHZq+qZGy9xFEC9rfwtFm37ySe9WJV0Z3Ll2F9IfplpYLtgaah/MEtiv+Ii7/IW71hqnpPi+LEsha8RnQthBjZb+3Je50+87yXomB/RRQw6ljpnjczai/PILAjxutXJVMihORrQGaZW2DQdgLDgh6VsIpydL2Y3of0cno6MQVDmF+Z7wGG+VrzcAkC182c6IHpVhziwkaix8EfgmKSS1M5cbjIPXNp7rq3c5rgWm2q50mp7OqoSxfiz58jpQx/IB1vDke5eydE6kupmlxJIuCeeu9/Ahee9L+irm1VmHsPOlz2Wnjey9EwahbBSxxM2a0XP3jxd5lRda+yz0Ey1mu6IwfF3h4a43CqZ40VQQ9rMpQbshLi1TNpTVbJNtDyP71UsgFjyWaoZT9Ybyvr71op4y61jbX9+a345ckczLDg9HI36DXgOPySTo2OsN9hx/mkrConLU0tUxCaWpAQ5U0hSkJtkDIyuiUpxYo3BADnyXVZXg2R90iAVBwTJxnxM4ZFMx9kfV4UHajdASwlu6plFo1QmpI4+pOtuRXKqcmF1hc5SQOZGtlHLoDZKGSxsq2/RfBe0UlNjcjm2ZFK48LMdr7lNBS1f/AG2sHJ8jGn0vcK1xCoIbmLjpwLja3goabFG23CqpXtl3KT2kCQ4PUuvnfCBcm4c5/HuatRg5bEwML8xGrjlIB0sABy+SpZMaYDq4D59yX9JvfbJG4957I9/yVsZKPRVkjLIuMmazrQRcG47khT89+Py8FVYXIbnNaxFjY8f3f1VsHAix8L8/ktUZckc3JDhKiGWnF9XAX5gG4Hj5pfVmty5bbk89QCNPVFNYP3smxtI5cNr76309FKkR5PoHFKRsAb6bZSBcn9fjzRPV6fv3p91w6pkRsTdB++J/knrq4gQyRvG9jwP6d6hqKVrmvBFw72u/Yb8Nh6Ka+vh8f5BNffXTYacyeXwS7GnTtGf/AKAjpmudEXHOdS63C9rWHiqOqeQ5bDFP/DPiP1WUr4tFizRSejo4cjluRX1UDJLF4uQbjxU01YLC2w08EJPJYIV8hssl7NTLJs10REO/ZU0NTwCtaORWqRXQfh8/a7wbfqFrrrGtFrfvktfC67GnmAfctuBmLyETNGiSQSVxk2EJJJJjGuaonKcqFwQBxgSmj0UjGrsuyAK5xXMyTzqmXSJEzHpzowVHEpSmIrqrD7A2VTLFZ1+QAWougq2gB1G6pnjvaNOPNWmZTpNhpqIWta90eV+Z2WwL22Itc7b3UOF4HThoBDncy57yfcQPcrLHLsiORodISGtBdlbd3EnkLKlosFqLgvlY38DXOt5ut8Fkad7OhBpxLuOGOInKxreNwAD67p39KNvoR6hAHCo2nM9zpCbXzu7Pk0WHrdWFARnDWtaRuBYaW4gcPFTS2RdJWH4VE4vzEFreF9Lk7kDkrxhUUQNtU89y2JUcvJNzdslS/e6bdcumVkgCeCog5OD0wH3XCVH1n+y7nQAiPEcFwjkee/euGVJz0ACYkD1btv8AbuWXqjdayRoOnPRZDEIiyQtPDbvB2Ky517Nnjv0VlUy6raqQbXR84NyVTkHPdc5vZvSJ4I7bK6opNEJShp0zBHQQ5Tqpx2DLCmizO93wWpikBADTtp6dyy+HPufMqza9dHCqVnMzu5UXgSUEMhyjXgPgkrjPQddcuuJIGOulZNCeECOhRTlSEoeocmADIdU0LjzqutSJBMQUzmpkIU1kxA4KjllspJBYqGVt0AC1MTXjVUWLYe8C8Z21tvoOSvZGWULZbKuUU+y6GSUejy+XpgWz5KxktPECO2I+sJse42A9V6J0e6Q0MjQKeeNx43OV58Q+xRs2HRTCz2Nd4gFQM6LwN9mJo8giMFHoUskpdsvWuuu3VbBRhmjRYdxRYVhUEZ1zOh3vI4XXGy34JCoK6xcc+6gzJpJQBK53f+qjc/bYb6jhx2KjzJZkDJusv4fEruZRBPzgakgDmdAgCQ6LPdIADY8R7xyVrJXsOjXNJ7nA/ArN41UXBVc1aLcfdgzobhMpsE6w9lpJ8NPVS9GGmozAghrHWJ+9pcAfqtlBGGiwFgFjj4/J2zXPPx0uzJx9DZhqCweZ/QIh+FSRj+INB9oG4C1bSngrQvGiuij/AFTfZkqFtif3ujw5EV+HBl3MFgdxyPPwQjSrox4qiiUuTsuYPZb4D4JLlOew38I+CSkRDyUsy4VxMB+ZISJiSBErig6pyJJ0QFU9AAx3UsQUTQiYmpEgmNSJjE4uTIkUoQ7kSSh37oGQl/NQyQXT5WpgekMUOiMBQzUQAmJnc6WZNsuFyBD7pAqLMl1iBkrl3goesT43oEMm01tfwVUektOH9W6VrH8GyHIT4ZrX8lcOeqvHOjsNWwslYCD7jzRQw+OQHUG47lnukrnGQDXLlBHLfU+KxVf9HtdRuLqCqeGbhhcRbusbtPogJem2KwDLUwNmaOJYQfEPZ8kgL6qpC48rfvgoarGerfDC9xe+Z4Yzi4XNgXf2bkD/AGVVSfSjTnSaGSI9xDx+h9yr+gtb9dx1srhYNbI9jTrlDWlrB49q570PZJOj27DaFsMTWN4bnm47kokFRhy6CktCeydr0/rEMZw0do2QsmNxA+0PLVSI0WbnAjuVNU0+Q93D5KaPG4j9q3iCinBsrNCDyI4JUA+m9hv4W/BcT4IyGtFuA+CSKAMukkkmA66V0kkgOPVdUhJJMCONFRpJIGS51FJKupIEKJ10pmpJIF7BXIY6FJJBIljU4KSSAGPlULpUkkxDOtXOtSSQM6JVLBIkkgQpXpgmSSQB3rwga+ha4XC4kkwMtiXR+CW4kiYTzsL+qgwLotBR1Mc0bSC+7DrcND7gb+AXElUSR6Cx6ZPUBoJSSViEYvF8Zc5xbrva3NKhwSeQA3yDv3SSQSekWcHRuQf1vu0RbKOaLXRw5s0PokkgVmhpaomNhJ3a07HiAkkkgKP/2Q=="/>
          <p:cNvSpPr>
            <a:spLocks noChangeAspect="1" noChangeArrowheads="1"/>
          </p:cNvSpPr>
          <p:nvPr/>
        </p:nvSpPr>
        <p:spPr bwMode="auto">
          <a:xfrm>
            <a:off x="0" y="-847725"/>
            <a:ext cx="2609850" cy="1752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it-IT"/>
          </a:p>
        </p:txBody>
      </p:sp>
      <p:sp>
        <p:nvSpPr>
          <p:cNvPr id="15" name="Rettangolo 14"/>
          <p:cNvSpPr/>
          <p:nvPr/>
        </p:nvSpPr>
        <p:spPr>
          <a:xfrm>
            <a:off x="2684210" y="162338"/>
            <a:ext cx="6362953" cy="442348"/>
          </a:xfrm>
          <a:prstGeom prst="rect">
            <a:avLst/>
          </a:prstGeom>
          <a:ln w="34925">
            <a:solidFill>
              <a:srgbClr val="FFFFFF"/>
            </a:solidFill>
          </a:ln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>
              <a:rot lat="0" lon="0" rev="0"/>
            </a:lightRig>
          </a:scene3d>
          <a:sp3d extrusionH="38100" prstMaterial="clear">
            <a:bevelT w="260350" h="50800" prst="coolSlant"/>
            <a:bevelB prst="softRound"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it-IT" b="1" dirty="0" smtClean="0"/>
              <a:t>IL PERCORSO DI EVOLUZIONE DEL S.I.</a:t>
            </a:r>
            <a:endParaRPr lang="it-IT" b="1" dirty="0"/>
          </a:p>
        </p:txBody>
      </p:sp>
      <p:sp>
        <p:nvSpPr>
          <p:cNvPr id="106" name="Rectangle 8"/>
          <p:cNvSpPr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0" y="0"/>
            <a:ext cx="2553352" cy="604686"/>
          </a:xfrm>
          <a:prstGeom prst="rect">
            <a:avLst/>
          </a:prstGeom>
          <a:solidFill>
            <a:schemeClr val="accent1">
              <a:lumMod val="75000"/>
            </a:schemeClr>
          </a:solidFill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it-IT" sz="1100" b="1" dirty="0">
                <a:solidFill>
                  <a:schemeClr val="bg1"/>
                </a:solidFill>
              </a:rPr>
              <a:t>PROGETTARE IL RAGGIUNGIMENTO </a:t>
            </a:r>
          </a:p>
          <a:p>
            <a:pPr algn="ctr">
              <a:defRPr/>
            </a:pPr>
            <a:r>
              <a:rPr lang="it-IT" sz="1100" b="1" dirty="0">
                <a:solidFill>
                  <a:schemeClr val="bg1"/>
                </a:solidFill>
              </a:rPr>
              <a:t>DEGLI OBIETTIVI  «PUBBLIC</a:t>
            </a:r>
            <a:r>
              <a:rPr lang="it-IT" sz="1100" b="1" dirty="0" smtClean="0">
                <a:solidFill>
                  <a:schemeClr val="bg1"/>
                </a:solidFill>
              </a:rPr>
              <a:t>» IN </a:t>
            </a:r>
            <a:r>
              <a:rPr lang="it-IT" sz="1100" b="1" dirty="0">
                <a:solidFill>
                  <a:schemeClr val="bg1"/>
                </a:solidFill>
              </a:rPr>
              <a:t>UN  PERCORSO DI EVOLUZIONE DEL S.I</a:t>
            </a:r>
            <a:r>
              <a:rPr lang="it-IT" sz="1100" b="1" dirty="0" smtClean="0">
                <a:solidFill>
                  <a:schemeClr val="bg1"/>
                </a:solidFill>
              </a:rPr>
              <a:t>. P.A</a:t>
            </a:r>
            <a:r>
              <a:rPr lang="it-IT" sz="1100" b="1" dirty="0">
                <a:solidFill>
                  <a:schemeClr val="bg1"/>
                </a:solidFill>
              </a:rPr>
              <a:t>.</a:t>
            </a:r>
          </a:p>
        </p:txBody>
      </p:sp>
      <p:sp>
        <p:nvSpPr>
          <p:cNvPr id="18" name="CasellaDiTesto 17"/>
          <p:cNvSpPr txBox="1"/>
          <p:nvPr/>
        </p:nvSpPr>
        <p:spPr>
          <a:xfrm>
            <a:off x="1615370" y="1653386"/>
            <a:ext cx="1349830" cy="58477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it-IT" sz="1600" b="1" dirty="0" smtClean="0">
                <a:latin typeface="+mj-lt"/>
              </a:rPr>
              <a:t>Piattaforma Sanità</a:t>
            </a:r>
            <a:endParaRPr lang="it-IT" sz="1600" b="1" dirty="0">
              <a:latin typeface="+mj-lt"/>
            </a:endParaRPr>
          </a:p>
        </p:txBody>
      </p:sp>
      <p:sp>
        <p:nvSpPr>
          <p:cNvPr id="20" name="Cilindro 19"/>
          <p:cNvSpPr/>
          <p:nvPr/>
        </p:nvSpPr>
        <p:spPr>
          <a:xfrm>
            <a:off x="2284749" y="2543694"/>
            <a:ext cx="537206" cy="269547"/>
          </a:xfrm>
          <a:prstGeom prst="can">
            <a:avLst/>
          </a:prstGeom>
          <a:solidFill>
            <a:schemeClr val="accent2">
              <a:lumMod val="75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26" name="Cilindro 25"/>
          <p:cNvSpPr/>
          <p:nvPr/>
        </p:nvSpPr>
        <p:spPr>
          <a:xfrm>
            <a:off x="1844803" y="2350652"/>
            <a:ext cx="579178" cy="279808"/>
          </a:xfrm>
          <a:prstGeom prst="can">
            <a:avLst/>
          </a:prstGeom>
          <a:solidFill>
            <a:schemeClr val="bg1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p:sp>
        <p:nvSpPr>
          <p:cNvPr id="28" name="CasellaDiTesto 27"/>
          <p:cNvSpPr txBox="1"/>
          <p:nvPr/>
        </p:nvSpPr>
        <p:spPr>
          <a:xfrm>
            <a:off x="4254569" y="1670706"/>
            <a:ext cx="134983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1600" b="1" dirty="0" smtClean="0">
                <a:latin typeface="+mj-lt"/>
              </a:rPr>
              <a:t>Piattaforma Anagrafe</a:t>
            </a:r>
            <a:endParaRPr lang="it-IT" sz="1600" b="1" dirty="0">
              <a:latin typeface="+mj-lt"/>
            </a:endParaRPr>
          </a:p>
        </p:txBody>
      </p:sp>
      <p:sp>
        <p:nvSpPr>
          <p:cNvPr id="30" name="Cilindro 29"/>
          <p:cNvSpPr/>
          <p:nvPr/>
        </p:nvSpPr>
        <p:spPr>
          <a:xfrm>
            <a:off x="4687409" y="2348530"/>
            <a:ext cx="579178" cy="279808"/>
          </a:xfrm>
          <a:prstGeom prst="can">
            <a:avLst/>
          </a:prstGeom>
          <a:solidFill>
            <a:schemeClr val="bg1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p:sp>
        <p:nvSpPr>
          <p:cNvPr id="32" name="CasellaDiTesto 31"/>
          <p:cNvSpPr txBox="1"/>
          <p:nvPr/>
        </p:nvSpPr>
        <p:spPr>
          <a:xfrm>
            <a:off x="2907663" y="1655962"/>
            <a:ext cx="134983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1600" b="1" dirty="0" smtClean="0">
                <a:latin typeface="+mj-lt"/>
              </a:rPr>
              <a:t>Piattaforma Fiscalità</a:t>
            </a:r>
            <a:endParaRPr lang="it-IT" sz="1600" b="1" dirty="0">
              <a:latin typeface="+mj-lt"/>
            </a:endParaRPr>
          </a:p>
        </p:txBody>
      </p:sp>
      <p:sp>
        <p:nvSpPr>
          <p:cNvPr id="34" name="Cilindro 33"/>
          <p:cNvSpPr/>
          <p:nvPr/>
        </p:nvSpPr>
        <p:spPr>
          <a:xfrm>
            <a:off x="3567729" y="2539027"/>
            <a:ext cx="537206" cy="269547"/>
          </a:xfrm>
          <a:prstGeom prst="can">
            <a:avLst/>
          </a:prstGeom>
          <a:solidFill>
            <a:schemeClr val="accent3">
              <a:lumMod val="75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35" name="Cilindro 34"/>
          <p:cNvSpPr/>
          <p:nvPr/>
        </p:nvSpPr>
        <p:spPr>
          <a:xfrm>
            <a:off x="3098030" y="2350651"/>
            <a:ext cx="579178" cy="279808"/>
          </a:xfrm>
          <a:prstGeom prst="can">
            <a:avLst/>
          </a:prstGeom>
          <a:solidFill>
            <a:schemeClr val="bg1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p:sp>
        <p:nvSpPr>
          <p:cNvPr id="37" name="CasellaDiTesto 36"/>
          <p:cNvSpPr txBox="1"/>
          <p:nvPr/>
        </p:nvSpPr>
        <p:spPr>
          <a:xfrm>
            <a:off x="5654238" y="1670706"/>
            <a:ext cx="137883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1600" b="1" dirty="0" smtClean="0">
                <a:latin typeface="+mj-lt"/>
              </a:rPr>
              <a:t>Archiviazione</a:t>
            </a:r>
          </a:p>
          <a:p>
            <a:pPr algn="ctr"/>
            <a:r>
              <a:rPr lang="it-IT" sz="1600" b="1" dirty="0" smtClean="0">
                <a:latin typeface="+mj-lt"/>
              </a:rPr>
              <a:t>Elettronica</a:t>
            </a:r>
            <a:endParaRPr lang="it-IT" sz="1600" b="1" dirty="0">
              <a:latin typeface="+mj-lt"/>
            </a:endParaRPr>
          </a:p>
        </p:txBody>
      </p:sp>
      <p:sp>
        <p:nvSpPr>
          <p:cNvPr id="38" name="Cilindro 37"/>
          <p:cNvSpPr/>
          <p:nvPr/>
        </p:nvSpPr>
        <p:spPr>
          <a:xfrm>
            <a:off x="6149935" y="2383394"/>
            <a:ext cx="537206" cy="269547"/>
          </a:xfrm>
          <a:prstGeom prst="can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44" name="Cilindro 43"/>
          <p:cNvSpPr/>
          <p:nvPr/>
        </p:nvSpPr>
        <p:spPr>
          <a:xfrm>
            <a:off x="6032787" y="4885635"/>
            <a:ext cx="537206" cy="296502"/>
          </a:xfrm>
          <a:prstGeom prst="can">
            <a:avLst/>
          </a:prstGeom>
          <a:solidFill>
            <a:schemeClr val="accent6">
              <a:lumMod val="75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48" name="Cilindro 47"/>
          <p:cNvSpPr/>
          <p:nvPr/>
        </p:nvSpPr>
        <p:spPr>
          <a:xfrm>
            <a:off x="6164723" y="5064187"/>
            <a:ext cx="537206" cy="296502"/>
          </a:xfrm>
          <a:prstGeom prst="can">
            <a:avLst/>
          </a:prstGeom>
          <a:solidFill>
            <a:schemeClr val="accent6">
              <a:lumMod val="75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9" name="CasellaDiTesto 8"/>
          <p:cNvSpPr txBox="1"/>
          <p:nvPr/>
        </p:nvSpPr>
        <p:spPr>
          <a:xfrm>
            <a:off x="8324332" y="5026383"/>
            <a:ext cx="66236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2400" b="1" dirty="0" smtClean="0"/>
              <a:t>…..</a:t>
            </a:r>
            <a:endParaRPr lang="it-IT" sz="2400" b="1" dirty="0"/>
          </a:p>
        </p:txBody>
      </p:sp>
      <p:sp>
        <p:nvSpPr>
          <p:cNvPr id="53" name="CasellaDiTesto 52"/>
          <p:cNvSpPr txBox="1"/>
          <p:nvPr/>
        </p:nvSpPr>
        <p:spPr>
          <a:xfrm>
            <a:off x="7140383" y="1681068"/>
            <a:ext cx="134983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1600" b="1" dirty="0" smtClean="0">
                <a:latin typeface="+mj-lt"/>
              </a:rPr>
              <a:t>Piattaforma Giustizia</a:t>
            </a:r>
            <a:endParaRPr lang="it-IT" sz="1600" b="1" dirty="0">
              <a:latin typeface="+mj-lt"/>
            </a:endParaRPr>
          </a:p>
        </p:txBody>
      </p:sp>
      <p:sp>
        <p:nvSpPr>
          <p:cNvPr id="54" name="Cilindro 53"/>
          <p:cNvSpPr/>
          <p:nvPr/>
        </p:nvSpPr>
        <p:spPr>
          <a:xfrm>
            <a:off x="7711782" y="2557772"/>
            <a:ext cx="537206" cy="269547"/>
          </a:xfrm>
          <a:prstGeom prst="can">
            <a:avLst/>
          </a:prstGeom>
          <a:solidFill>
            <a:schemeClr val="accent4">
              <a:lumMod val="75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55" name="Cilindro 54"/>
          <p:cNvSpPr/>
          <p:nvPr/>
        </p:nvSpPr>
        <p:spPr>
          <a:xfrm>
            <a:off x="7267125" y="2369396"/>
            <a:ext cx="579178" cy="279808"/>
          </a:xfrm>
          <a:prstGeom prst="can">
            <a:avLst/>
          </a:prstGeom>
          <a:solidFill>
            <a:schemeClr val="bg1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p:sp>
        <p:nvSpPr>
          <p:cNvPr id="14" name="Rettangolo arrotondato 13"/>
          <p:cNvSpPr/>
          <p:nvPr/>
        </p:nvSpPr>
        <p:spPr>
          <a:xfrm>
            <a:off x="518474" y="1405121"/>
            <a:ext cx="8137038" cy="1618122"/>
          </a:xfrm>
          <a:prstGeom prst="roundRect">
            <a:avLst/>
          </a:prstGeom>
          <a:noFill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it-IT" dirty="0" smtClean="0">
              <a:solidFill>
                <a:schemeClr val="tx1"/>
              </a:solidFill>
            </a:endParaRPr>
          </a:p>
          <a:p>
            <a:endParaRPr lang="it-IT" b="1" dirty="0" smtClean="0">
              <a:solidFill>
                <a:schemeClr val="tx1"/>
              </a:solidFill>
            </a:endParaRPr>
          </a:p>
          <a:p>
            <a:r>
              <a:rPr lang="it-IT" sz="1200" b="1" dirty="0" smtClean="0">
                <a:solidFill>
                  <a:schemeClr val="tx1"/>
                </a:solidFill>
              </a:rPr>
              <a:t>DATA CENTER</a:t>
            </a:r>
          </a:p>
          <a:p>
            <a:r>
              <a:rPr lang="it-IT" sz="1200" b="1" dirty="0" smtClean="0">
                <a:solidFill>
                  <a:schemeClr val="tx1"/>
                </a:solidFill>
              </a:rPr>
              <a:t>NAZIONALI</a:t>
            </a:r>
          </a:p>
          <a:p>
            <a:endParaRPr lang="it-IT" sz="600" b="1" dirty="0" smtClean="0">
              <a:solidFill>
                <a:schemeClr val="tx1"/>
              </a:solidFill>
            </a:endParaRPr>
          </a:p>
          <a:p>
            <a:r>
              <a:rPr lang="it-IT" sz="1400" dirty="0" smtClean="0">
                <a:solidFill>
                  <a:schemeClr val="tx1"/>
                </a:solidFill>
              </a:rPr>
              <a:t>                        </a:t>
            </a:r>
          </a:p>
          <a:p>
            <a:pPr algn="ctr"/>
            <a:r>
              <a:rPr lang="it-IT" dirty="0" smtClean="0"/>
              <a:t>                                      </a:t>
            </a:r>
            <a:endParaRPr lang="it-IT" dirty="0"/>
          </a:p>
        </p:txBody>
      </p:sp>
      <p:sp>
        <p:nvSpPr>
          <p:cNvPr id="13" name="Rettangolo arrotondato 12"/>
          <p:cNvSpPr/>
          <p:nvPr/>
        </p:nvSpPr>
        <p:spPr>
          <a:xfrm>
            <a:off x="518474" y="4464661"/>
            <a:ext cx="8137039" cy="1100887"/>
          </a:xfrm>
          <a:prstGeom prst="roundRect">
            <a:avLst/>
          </a:prstGeom>
          <a:noFill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it-IT" b="1" dirty="0" smtClean="0">
              <a:solidFill>
                <a:schemeClr val="tx1"/>
              </a:solidFill>
            </a:endParaRPr>
          </a:p>
          <a:p>
            <a:r>
              <a:rPr lang="it-IT" sz="1200" b="1" dirty="0" smtClean="0">
                <a:solidFill>
                  <a:schemeClr val="tx1"/>
                </a:solidFill>
              </a:rPr>
              <a:t>DATA </a:t>
            </a:r>
            <a:r>
              <a:rPr lang="it-IT" sz="1200" b="1" dirty="0">
                <a:solidFill>
                  <a:schemeClr val="tx1"/>
                </a:solidFill>
              </a:rPr>
              <a:t>CENTER</a:t>
            </a:r>
          </a:p>
          <a:p>
            <a:r>
              <a:rPr lang="it-IT" sz="1200" b="1" dirty="0" smtClean="0">
                <a:solidFill>
                  <a:schemeClr val="tx1"/>
                </a:solidFill>
              </a:rPr>
              <a:t>REGIONALI</a:t>
            </a:r>
          </a:p>
          <a:p>
            <a:endParaRPr lang="it-IT" sz="700" b="1" dirty="0" smtClean="0">
              <a:solidFill>
                <a:schemeClr val="tx1"/>
              </a:solidFill>
            </a:endParaRPr>
          </a:p>
          <a:p>
            <a:r>
              <a:rPr lang="it-IT" sz="1200" b="1" dirty="0" smtClean="0">
                <a:solidFill>
                  <a:schemeClr val="tx1"/>
                </a:solidFill>
              </a:rPr>
              <a:t>DATA CENTER</a:t>
            </a:r>
          </a:p>
          <a:p>
            <a:r>
              <a:rPr lang="it-IT" sz="1200" b="1" dirty="0" smtClean="0">
                <a:solidFill>
                  <a:schemeClr val="tx1"/>
                </a:solidFill>
              </a:rPr>
              <a:t>COMUNALI</a:t>
            </a:r>
            <a:r>
              <a:rPr lang="it-IT" sz="1200" dirty="0" smtClean="0">
                <a:solidFill>
                  <a:schemeClr val="tx1"/>
                </a:solidFill>
              </a:rPr>
              <a:t>    </a:t>
            </a:r>
            <a:r>
              <a:rPr lang="it-IT" sz="1400" dirty="0" smtClean="0">
                <a:solidFill>
                  <a:schemeClr val="tx1"/>
                </a:solidFill>
              </a:rPr>
              <a:t>                </a:t>
            </a:r>
            <a:endParaRPr lang="it-IT" sz="1400" dirty="0">
              <a:solidFill>
                <a:schemeClr val="tx1"/>
              </a:solidFill>
            </a:endParaRPr>
          </a:p>
          <a:p>
            <a:endParaRPr lang="it-IT" dirty="0"/>
          </a:p>
        </p:txBody>
      </p:sp>
      <p:sp>
        <p:nvSpPr>
          <p:cNvPr id="58" name="Cilindro 57"/>
          <p:cNvSpPr/>
          <p:nvPr/>
        </p:nvSpPr>
        <p:spPr>
          <a:xfrm>
            <a:off x="7371852" y="4847831"/>
            <a:ext cx="537206" cy="296502"/>
          </a:xfrm>
          <a:prstGeom prst="can">
            <a:avLst/>
          </a:prstGeom>
          <a:solidFill>
            <a:schemeClr val="accent4">
              <a:lumMod val="75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59" name="Cilindro 58"/>
          <p:cNvSpPr/>
          <p:nvPr/>
        </p:nvSpPr>
        <p:spPr>
          <a:xfrm>
            <a:off x="7503788" y="5026383"/>
            <a:ext cx="537206" cy="296502"/>
          </a:xfrm>
          <a:prstGeom prst="can">
            <a:avLst/>
          </a:prstGeom>
          <a:solidFill>
            <a:schemeClr val="accent4">
              <a:lumMod val="75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62" name="CasellaDiTesto 61"/>
          <p:cNvSpPr txBox="1"/>
          <p:nvPr/>
        </p:nvSpPr>
        <p:spPr>
          <a:xfrm>
            <a:off x="1812128" y="948827"/>
            <a:ext cx="6843385" cy="33855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>
            <a:defPPr>
              <a:defRPr lang="it-IT"/>
            </a:defPPr>
            <a:lvl1pPr algn="ctr">
              <a:defRPr sz="600" b="1">
                <a:solidFill>
                  <a:schemeClr val="bg1"/>
                </a:solidFill>
              </a:defRPr>
            </a:lvl1pPr>
          </a:lstStyle>
          <a:p>
            <a:r>
              <a:rPr lang="it-IT" sz="1600" dirty="0">
                <a:solidFill>
                  <a:schemeClr val="tx1"/>
                </a:solidFill>
                <a:latin typeface="+mj-lt"/>
              </a:rPr>
              <a:t>DAL MODELLO:  </a:t>
            </a:r>
            <a:r>
              <a:rPr lang="it-IT" sz="1600" dirty="0" smtClean="0">
                <a:solidFill>
                  <a:schemeClr val="tx1"/>
                </a:solidFill>
                <a:latin typeface="+mj-lt"/>
              </a:rPr>
              <a:t>«AUTONOMIA GESTIONALE = AUTOMIA DI PROGETTAZIONE»</a:t>
            </a:r>
          </a:p>
        </p:txBody>
      </p:sp>
      <p:sp>
        <p:nvSpPr>
          <p:cNvPr id="63" name="Cilindro 62"/>
          <p:cNvSpPr/>
          <p:nvPr/>
        </p:nvSpPr>
        <p:spPr>
          <a:xfrm>
            <a:off x="2206410" y="5039860"/>
            <a:ext cx="537206" cy="269547"/>
          </a:xfrm>
          <a:prstGeom prst="can">
            <a:avLst/>
          </a:prstGeom>
          <a:solidFill>
            <a:schemeClr val="accent2">
              <a:lumMod val="75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64" name="Cilindro 63"/>
          <p:cNvSpPr/>
          <p:nvPr/>
        </p:nvSpPr>
        <p:spPr>
          <a:xfrm>
            <a:off x="1766464" y="4846818"/>
            <a:ext cx="579178" cy="279808"/>
          </a:xfrm>
          <a:prstGeom prst="can">
            <a:avLst/>
          </a:prstGeom>
          <a:solidFill>
            <a:schemeClr val="bg1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p:sp>
        <p:nvSpPr>
          <p:cNvPr id="65" name="Cilindro 64"/>
          <p:cNvSpPr/>
          <p:nvPr/>
        </p:nvSpPr>
        <p:spPr>
          <a:xfrm>
            <a:off x="3561005" y="5015104"/>
            <a:ext cx="537206" cy="269547"/>
          </a:xfrm>
          <a:prstGeom prst="can">
            <a:avLst/>
          </a:prstGeom>
          <a:solidFill>
            <a:schemeClr val="accent3">
              <a:lumMod val="75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66" name="Cilindro 65"/>
          <p:cNvSpPr/>
          <p:nvPr/>
        </p:nvSpPr>
        <p:spPr>
          <a:xfrm>
            <a:off x="3091306" y="4826728"/>
            <a:ext cx="579178" cy="279808"/>
          </a:xfrm>
          <a:prstGeom prst="can">
            <a:avLst/>
          </a:prstGeom>
          <a:solidFill>
            <a:schemeClr val="bg1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p:sp>
        <p:nvSpPr>
          <p:cNvPr id="67" name="CasellaDiTesto 66"/>
          <p:cNvSpPr txBox="1"/>
          <p:nvPr/>
        </p:nvSpPr>
        <p:spPr>
          <a:xfrm>
            <a:off x="700512" y="5838498"/>
            <a:ext cx="7915243" cy="58477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>
            <a:defPPr>
              <a:defRPr lang="it-IT"/>
            </a:defPPr>
            <a:lvl1pPr algn="ctr">
              <a:defRPr sz="1600" b="1">
                <a:latin typeface="+mj-lt"/>
              </a:defRPr>
            </a:lvl1pPr>
          </a:lstStyle>
          <a:p>
            <a:r>
              <a:rPr lang="it-IT" dirty="0"/>
              <a:t>AD UN MODELLO DI PROGETTAZIONE STRATEGICA E STANDARDIZZATA </a:t>
            </a:r>
            <a:r>
              <a:rPr lang="it-IT" dirty="0" smtClean="0"/>
              <a:t>DELLA DISTRIBUZIONE DELLE INFORMAZIONI (ART. 117 DELLA COSTITUZIONE)</a:t>
            </a:r>
          </a:p>
        </p:txBody>
      </p:sp>
      <p:sp>
        <p:nvSpPr>
          <p:cNvPr id="3" name="Freccia bidirezionale orizzontale 2"/>
          <p:cNvSpPr/>
          <p:nvPr/>
        </p:nvSpPr>
        <p:spPr>
          <a:xfrm>
            <a:off x="2475013" y="3508513"/>
            <a:ext cx="2134357" cy="164432"/>
          </a:xfrm>
          <a:prstGeom prst="leftRightArrow">
            <a:avLst/>
          </a:prstGeom>
          <a:gradFill flip="none" rotWithShape="1">
            <a:gsLst>
              <a:gs pos="0">
                <a:schemeClr val="accent2">
                  <a:lumMod val="40000"/>
                  <a:lumOff val="60000"/>
                  <a:shade val="30000"/>
                  <a:satMod val="115000"/>
                </a:schemeClr>
              </a:gs>
              <a:gs pos="50000">
                <a:schemeClr val="accent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2">
                  <a:lumMod val="40000"/>
                  <a:lumOff val="60000"/>
                  <a:shade val="100000"/>
                  <a:satMod val="115000"/>
                </a:schemeClr>
              </a:gs>
            </a:gsLst>
            <a:lin ang="16200000" scaled="1"/>
            <a:tileRect/>
          </a:gra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70" name="Freccia bidirezionale orizzontale 69"/>
          <p:cNvSpPr/>
          <p:nvPr/>
        </p:nvSpPr>
        <p:spPr>
          <a:xfrm>
            <a:off x="2134392" y="3735512"/>
            <a:ext cx="5422322" cy="158820"/>
          </a:xfrm>
          <a:prstGeom prst="leftRight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71" name="Freccia bidirezionale orizzontale 70"/>
          <p:cNvSpPr/>
          <p:nvPr/>
        </p:nvSpPr>
        <p:spPr>
          <a:xfrm>
            <a:off x="3836332" y="3950697"/>
            <a:ext cx="4072726" cy="192855"/>
          </a:xfrm>
          <a:prstGeom prst="leftRightArrow">
            <a:avLst/>
          </a:prstGeom>
          <a:gradFill flip="none" rotWithShape="1">
            <a:gsLst>
              <a:gs pos="0">
                <a:schemeClr val="accent3">
                  <a:lumMod val="40000"/>
                  <a:lumOff val="60000"/>
                  <a:shade val="30000"/>
                  <a:satMod val="115000"/>
                </a:schemeClr>
              </a:gs>
              <a:gs pos="50000">
                <a:schemeClr val="accent3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3">
                  <a:lumMod val="40000"/>
                  <a:lumOff val="60000"/>
                  <a:shade val="100000"/>
                  <a:satMod val="115000"/>
                </a:schemeClr>
              </a:gs>
            </a:gsLst>
            <a:lin ang="16200000" scaled="1"/>
            <a:tileRect/>
          </a:gra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72" name="Freccia bidirezionale orizzontale 71"/>
          <p:cNvSpPr/>
          <p:nvPr/>
        </p:nvSpPr>
        <p:spPr>
          <a:xfrm>
            <a:off x="2544500" y="3974542"/>
            <a:ext cx="909785" cy="176464"/>
          </a:xfrm>
          <a:prstGeom prst="leftRightArrow">
            <a:avLst/>
          </a:prstGeom>
          <a:gradFill flip="none" rotWithShape="1">
            <a:gsLst>
              <a:gs pos="0">
                <a:schemeClr val="accent3">
                  <a:lumMod val="40000"/>
                  <a:lumOff val="60000"/>
                  <a:shade val="30000"/>
                  <a:satMod val="115000"/>
                </a:schemeClr>
              </a:gs>
              <a:gs pos="50000">
                <a:schemeClr val="accent3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3">
                  <a:lumMod val="40000"/>
                  <a:lumOff val="60000"/>
                  <a:shade val="100000"/>
                  <a:satMod val="115000"/>
                </a:schemeClr>
              </a:gs>
            </a:gsLst>
            <a:lin ang="16200000" scaled="1"/>
            <a:tileRect/>
          </a:gra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5" name="CasellaDiTesto 4"/>
          <p:cNvSpPr txBox="1"/>
          <p:nvPr/>
        </p:nvSpPr>
        <p:spPr>
          <a:xfrm>
            <a:off x="4941655" y="3246214"/>
            <a:ext cx="2475934" cy="369332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it-IT" b="1" dirty="0" smtClean="0"/>
              <a:t>INTEROPERABILITA’</a:t>
            </a:r>
            <a:endParaRPr lang="it-IT" b="1" dirty="0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001E1EF-871E-48D5-B257-C073C526E92B}" type="slidenum">
              <a:rPr lang="it-IT" smtClean="0"/>
              <a:pPr>
                <a:defRPr/>
              </a:pPr>
              <a:t>2</a:t>
            </a:fld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7248293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4300" y="3429000"/>
            <a:ext cx="4915807" cy="3429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Rettangolo 4"/>
          <p:cNvSpPr/>
          <p:nvPr/>
        </p:nvSpPr>
        <p:spPr>
          <a:xfrm>
            <a:off x="2684210" y="162338"/>
            <a:ext cx="6362953" cy="442348"/>
          </a:xfrm>
          <a:prstGeom prst="rect">
            <a:avLst/>
          </a:prstGeom>
          <a:ln w="34925">
            <a:solidFill>
              <a:srgbClr val="FFFFFF"/>
            </a:solidFill>
          </a:ln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>
              <a:rot lat="0" lon="0" rev="0"/>
            </a:lightRig>
          </a:scene3d>
          <a:sp3d extrusionH="38100" prstMaterial="clear">
            <a:bevelT w="260350" h="50800" prst="coolSlant"/>
            <a:bevelB prst="softRound"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it-IT" b="1" dirty="0" smtClean="0"/>
              <a:t>IL PERCORSO DI EVOLUZIONE DEL S.I.</a:t>
            </a:r>
            <a:endParaRPr lang="it-IT" b="1" dirty="0"/>
          </a:p>
        </p:txBody>
      </p:sp>
      <p:sp>
        <p:nvSpPr>
          <p:cNvPr id="6" name="Rectangle 8"/>
          <p:cNvSpPr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0" y="0"/>
            <a:ext cx="2553352" cy="604686"/>
          </a:xfrm>
          <a:prstGeom prst="rect">
            <a:avLst/>
          </a:prstGeom>
          <a:solidFill>
            <a:schemeClr val="accent1">
              <a:lumMod val="75000"/>
            </a:schemeClr>
          </a:solidFill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it-IT" sz="1100" b="1" dirty="0">
                <a:solidFill>
                  <a:schemeClr val="bg1"/>
                </a:solidFill>
              </a:rPr>
              <a:t>PROGETTARE IL RAGGIUNGIMENTO </a:t>
            </a:r>
          </a:p>
          <a:p>
            <a:pPr algn="ctr">
              <a:defRPr/>
            </a:pPr>
            <a:r>
              <a:rPr lang="it-IT" sz="1100" b="1" dirty="0">
                <a:solidFill>
                  <a:schemeClr val="bg1"/>
                </a:solidFill>
              </a:rPr>
              <a:t>DEGLI OBIETTIVI  «PUBBLIC</a:t>
            </a:r>
            <a:r>
              <a:rPr lang="it-IT" sz="1100" b="1" dirty="0" smtClean="0">
                <a:solidFill>
                  <a:schemeClr val="bg1"/>
                </a:solidFill>
              </a:rPr>
              <a:t>» IN </a:t>
            </a:r>
            <a:r>
              <a:rPr lang="it-IT" sz="1100" b="1" dirty="0">
                <a:solidFill>
                  <a:schemeClr val="bg1"/>
                </a:solidFill>
              </a:rPr>
              <a:t>UN  PERCORSO DI EVOLUZIONE DEL S.I</a:t>
            </a:r>
            <a:r>
              <a:rPr lang="it-IT" sz="1100" b="1" dirty="0" smtClean="0">
                <a:solidFill>
                  <a:schemeClr val="bg1"/>
                </a:solidFill>
              </a:rPr>
              <a:t>. P.A</a:t>
            </a:r>
            <a:r>
              <a:rPr lang="it-IT" sz="1100" b="1" dirty="0">
                <a:solidFill>
                  <a:schemeClr val="bg1"/>
                </a:solidFill>
              </a:rPr>
              <a:t>.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239" y="741107"/>
            <a:ext cx="4572000" cy="3429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Freccia curva 6"/>
          <p:cNvSpPr/>
          <p:nvPr/>
        </p:nvSpPr>
        <p:spPr>
          <a:xfrm rot="5400000">
            <a:off x="5406345" y="2486819"/>
            <a:ext cx="639762" cy="1655762"/>
          </a:xfrm>
          <a:prstGeom prst="bentArrow">
            <a:avLst>
              <a:gd name="adj1" fmla="val 26415"/>
              <a:gd name="adj2" fmla="val 25000"/>
              <a:gd name="adj3" fmla="val 25000"/>
              <a:gd name="adj4" fmla="val 43750"/>
            </a:avLst>
          </a:prstGeom>
          <a:gradFill flip="none" rotWithShape="1">
            <a:gsLst>
              <a:gs pos="0">
                <a:schemeClr val="tx2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sz="1200" b="1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CasellaDiTesto 1"/>
          <p:cNvSpPr txBox="1"/>
          <p:nvPr/>
        </p:nvSpPr>
        <p:spPr>
          <a:xfrm>
            <a:off x="6554107" y="2596896"/>
            <a:ext cx="206030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b="1" dirty="0" smtClean="0">
                <a:latin typeface="+mj-lt"/>
              </a:rPr>
              <a:t>MODELLO A STELLA</a:t>
            </a:r>
            <a:endParaRPr lang="it-IT" b="1" dirty="0">
              <a:latin typeface="+mj-lt"/>
            </a:endParaRPr>
          </a:p>
        </p:txBody>
      </p:sp>
      <p:sp>
        <p:nvSpPr>
          <p:cNvPr id="10" name="Segnaposto numero diapositiva 6"/>
          <p:cNvSpPr txBox="1">
            <a:spLocks/>
          </p:cNvSpPr>
          <p:nvPr/>
        </p:nvSpPr>
        <p:spPr>
          <a:xfrm>
            <a:off x="70104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it-IT"/>
            </a:defPPr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fld id="{B001E1EF-871E-48D5-B257-C073C526E92B}" type="slidenum">
              <a:rPr lang="it-IT"/>
              <a:pPr/>
              <a:t>3</a:t>
            </a:fld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8572733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CasellaDiTesto 97"/>
          <p:cNvSpPr txBox="1"/>
          <p:nvPr/>
        </p:nvSpPr>
        <p:spPr>
          <a:xfrm>
            <a:off x="198784" y="5679292"/>
            <a:ext cx="8057320" cy="58477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>
            <a:defPPr>
              <a:defRPr lang="it-IT"/>
            </a:defPPr>
            <a:lvl1pPr algn="ctr">
              <a:defRPr sz="1600" b="1">
                <a:latin typeface="+mj-lt"/>
              </a:defRPr>
            </a:lvl1pPr>
          </a:lstStyle>
          <a:p>
            <a:r>
              <a:rPr lang="it-IT" dirty="0" smtClean="0"/>
              <a:t>AD </a:t>
            </a:r>
            <a:r>
              <a:rPr lang="it-IT" dirty="0"/>
              <a:t>UN MODELLO STRATEGICO DI EVOLUZIONE DEL S.I. DELLA PUBBLICA AMMINISTRAZIONE  </a:t>
            </a:r>
          </a:p>
          <a:p>
            <a:r>
              <a:rPr lang="it-IT" dirty="0"/>
              <a:t>CHE </a:t>
            </a:r>
            <a:r>
              <a:rPr lang="it-IT" dirty="0" smtClean="0"/>
              <a:t>FAVORISCA </a:t>
            </a:r>
            <a:r>
              <a:rPr lang="it-IT" dirty="0"/>
              <a:t>LA REALIZZAZIONE DI INFRASTRUTTURE APPLICATIVE CONDIVISE</a:t>
            </a:r>
          </a:p>
        </p:txBody>
      </p:sp>
      <p:sp>
        <p:nvSpPr>
          <p:cNvPr id="10242" name="AutoShape 2" descr="data:image/jpeg;base64,/9j/4AAQSkZJRgABAQAAAQABAAD/2wCEAAkGBhQSEBQUEhQVFBQWFBQUFRcUFBQUFRQUFRQVFBQUFRQXHCYeFxkjGRQUIC8gIycpLCwsFh4xNTAqNSYrLCkBCQoKDgwOGg8PGikfHB4sKSkpKSksKSkpKSkpKSwpKSkpKSkpLCkpKSkpKSksKSkpKSksKSwpKSksKSwpKSwpKf/AABEIALgBEgMBIgACEQEDEQH/xAAcAAABBQEBAQAAAAAAAAAAAAAEAAIDBQYBBwj/xABHEAABAwIEAgcECAIIBAcAAAABAAIDBBEFEiExQVEGEyJhcYGRMqGx0QcUQlJyksHwI+EVQ2KCk6LS8RYkNFMzVGN0g5Sz/8QAGgEAAgMBAQAAAAAAAAAAAAAAAAECAwQFBv/EACMRAAICAgICAgMBAAAAAAAAAAABAhEDIRIxBEETUSIyYRT/2gAMAwEAAhEDEQA/APNf+Iam/wD1NR/9ib/Uj241UWv9Yn/x5v8AUqHq9UZHLpZUsvRLVdIam+lTUf483+pEU+N1On/MT/48v+pVcseqLjFgCqMsnRr8eKcj0DolUzFwLpZXD+1JI74lb2Cqd1sfadbML9o8+SwPRWq7IWziOrT3gqnFJ2b88I8Ojds24IPETYttpodvEImnddoPcgsdflj6zgw3d+F3ZJ8rg+S3z/WzhY/2SImPN9z6lTBxVb9avsj4XXaCs0XZslGjtzzKgnceZ9SiLKKZuik7IqgUyO5n1K5M8uaRd23AkHyXXaJpaoqTRNxRkaiuljeWukfcf23ajgRrySZjj/vv/M75qx6SUGZmcbt3/B/JZNsoPFaIu0ZJx4s0TMXeftu/M75oqGueftu/M75rORP70XFUEKwgaJlY63tO/M75qOXE3cHu/MVRmvKGkrymIuTiD9y9/wCd3zQVTjD72Ejx/fd81S1OKHmq84iSUwo08GISE6ySfnf81c4dVPd9t35nfNZGjqCR3ce5bHBIezcqSRBlxC53M+pRTXnmUMKho4o6mpydXeQ+aGA+JpPNTtZ4+qeAuEpAcXHarjimklADXNPOx4Hge4hCVLy1ucX0PaFzaxNj+iKee/4IHGJ8kLydQdCNBe+mh4FAHgf0j4lUQYnUMjqJwwubI0CeUACRofYAO0AJIWaHSWq/8zUf48v+panpbTQ1lW95lfTykNblmaHxHKAAOsj7TNuLT4rHYrhEtNIGStsTq0ghzHt4OY8aOHeEhnvfRutkdRUznPeSaeEklziSTG0kkncpKDouf+Rpf/bQf/k1JKwo8YkanAJPdcLjQqDQiZ0Wl1OGdldZEXCzd1PUMyNHduqJ7RqxakaDolJqAvRXHsheNYRjOWVtua9bpqnNFfuVUFT2b5u4WbnDH3jb4KaohD2OY7ZzS0+BBB+Kr8PrmdU3tDbx+Ce7F4/va3A2PHZdJVR59unaMdDUvpT1VSC22jH7tcO53PuWlwOubIw5XA2PA331Clqq8WLXNDhyNiPQ6KDCMoc4MiZGLX7IaMxvbXKFl+Hg7T0bPnU1TWyzUcp0upAmltwQmxoFco3RkeCGrp8jR42KMilDmAqvtlrVIgljuL7j9DoQszJ0Fie7sue2/Ig27hcLSRylrrEaFQQ1mSV7OIs4DiWHiPePJWRkkV5Mba0ZyT6PHD2J3DxaD8FC/oTVD2Z2H8TXD5retlvqNk+4Wkw7PMZ+jde3/tO8HW+IVbUYXXj+ov8Ahc0/qvXJWAhCmmRsLPF6mnqx7VPIP7hPwQoke09pjh4tI/Re4GnUb4OadgeOxYuW8bK+w/pLI6zW3cb2AC3j8LjfoY2O8WNP6KzwjozFE4PEbGv4WaBb+aaYmCdG8EksJKj2jq1n3e8960oCcFy6YhXTSulNJQBBNuD+wTt8k9xXbqF9wdD+oQBIf3+/NYv6TcQMVPEeHWgkcXZQTb1t6LWueeFvWyEnLXkCRgNr242PMX2QI+dcQq80z3feNyCRx13WpmwIz4RPdpLmPidANzmdkzhvi1xv4L0TEejMREhbA1798j7WJ/u6+9CYvpTxZWhrWuIDQMoaMh0tw1CAB+jMJFFSgg3+rw3/AMNq4n9Hqi9HTnnBCfWNqSiM8UcxJpUznLsceqzWa0i1wiLUIzFsOJan4RDey1lPhoeBdZ29muK0YrA+iMjiHbardxv6tuQ72VjDThgACq8UAc9NLdk5TajRpcJd/CCkki7QJ2PZPgdj5FRYE3+CFYOZot8ejjy7OOGYanXj4omgOU+5B5L/AAPiEXTNQ0CdBv1gXtzUUk1nd1k6ajvvoeCiqYSW67jjzWecWjbjnGWgXFaXML+qrKfFxEbP0Zfflwv4I6lr7SdU/wC0DkPMtFy099rkeBVTjtHoeI19Fmk62jbBX+LNDUsuMwWf6SYc+RjZYb9bHcWG7mHcW7t/Mq7wGlDaSMNNwG21NzYkkXPMX9yGMpZIe7dWvVWVRe3XopcL6VvYA2ZjgdswafeFsqOZsjA9ux7iPip6eUPaDuprLTCLXsxZskZeqZB1aYYkQQmFWGYHdGoHtABJuAOQv6BT1NQGi59OJVTNUOdr6DgFRlyqCNGHC8j/AIWdLiEDTrmafvPGnrewVvflssYXHii8OrnRez2mcWcr8WHh4beCrx+RupGjL4tK4mmJTbpscoc0OabgqKefKtpgJ8yic5QmYZc19v35oTrXv2u1v+Y+XBBElnqu0Gg2JvY8Mwt2b8CquqxOUGwsOZO/vKsTRtLcmUOsQ+zjvqL689Pmk7DWn2sjQLaEWI5bFICvZVutq+/kT+iMw7tHtuDt7EXBA4BSGlaBYW8RqP5rkNOWuvm8rCyACmxBoy6E3J4aggfzUFXQRyNs8BwPA7cvVSaAEm3w0SpGkm52IuBy129yYEVLgULI2MZG0Na1rWi50a0AAa67BJWICSBnyuI0dAxIU6nijXPs3xRc4W2xC2eGO0WMwxh0Wxww6Kq9mmK0GzFUNcLvsFdTlZysLutuDopLsjPo2mAtIhbdWJQWFH+E3wRZK3ro5cuznH9+St6ZrbAhUzlZYXNcFp4fBTTIlqGgjVQT0+mqliKnBQ1aocXTsxfSOiOTNHo9hD2Hk5puPLceafFVNqIGytFrjtNO7XDRzT4H9FoK/DifZFwe8C3qgsP6PCNr+12nuzEfZB20HO1te5Y3idnSWaPFNvYPhE4iYW2uBfS/zUc9P1lngW3BBO3jzsuVWCTZrtsfAqww/DnNYestmPAG4AH6o4tqn6BzhF8k+wfBJcpy+XqrklZp8hbJyC0DJbtB5q3DLVGfyYU+X2Oc5B1taGNufIcSnzzWBWdqZi+TX/bwSy5OK12QwYXN/wAJnzOccx3+Cc1q6yLTVSsOqxU27Z01SVIYIbhDuY5huNkczRQ11xE8gXIaSPLuU+FkedBGDYhl64E9kZHeDnNOYf5WnzUcmJmUER6m/tfZb81m6KncWgPJDCczh9qRx3c8jys3YADkr6lNhYC3gt8NRo5WR3JtFjSU9h2iXHmflwRrSAg4YyeKLZRczdTKyGYNc5vat7geOvchcUc4Hs6t3B9o7WPwVmyFoO21/QixIVa97i42ItbTQWO+5HBAgMyy5Rl08Wkj4Iyle/7eXxaffbmpBmHj5lDum7Y1J/Db3HigA4UTXgiM7G5B5999/JEdZc3425W9AoIwQTu0DnsRwIspy2+17eHyQBKCurjW6JIGfPTKVEx0Sso6aymDAuTyOuokNNBZX2GuVQ3dWtAVFPZYlSDKx9gSsk6qLpbDYmy02OSZYj4LNYFB1k7R33K0QjbM+SWj0agbaNo7kRdRMFgurajnMRKkpZsrgeGx8CoSERRUxPaPsj3/AMkXQ0rdF02oGa3PbvRbHKibJmlaBzufJXMbkQdonlgoNUEAoWHEYZSQyWN5GlmPY4juIBWB6SdJZcQnOH4ceztUTj2Wt2c0OHDgbauOg4rY4H0Vp6WBsMcbS0akua0ue7i9xtudPDYKZUWLm23TSuHD2/ZL2fgcQPym7fch3UkzfZkY7ukZY/mYbf5UhFfiGG53HhYX5qalJDcp3FvA3GllK+SUG7ojyvE9r9D3Oyu8kEMThYcri6NxP9ax0RceFswAPgCVUocdmmWXlGmQ4rWZBfgNdOPP3Kpgk/inx0XcfqTo0DVzgB5uT6ZgzOcefuWGcnKR08cFGGgt01zl8ypqYi59Fl4ulELJZXyvDRmaxvMm9hYcdStTGACpR2Ql9DTIOsy8Qps2v6c1TS3bXu5OZG73Fmn5fenuqT9dc07CNgaPxXLj629FJOmRcbQK+Askc3gDp+E6hWNK9S1VLmdfuAXI6QhbInOmtllTzo6OqVXTxI1samVEzqkclBKQTfLz1vl8SSphGq/GoRLBLERo9jmHX7wsgVAVTj9O3R1TE3uMjCfcboL/AI2oo7kzB3eyORx014Nt714rik8kVU+NrXBzQ1gDhewa1rfaJ7TSBe/eFLG5+7jr3c0wLzF/pEq5pHOincyIu7Ajs2zfsgnfNbfVBQ9LqiKdpkmmkGmdr5XnMDoRYnccO+yywk6iV7SCWu1buLA7OBGxabe9AyV73OuTck8tSTxQB9RYXUsdBE5r2lro2OaS7cFoIOvcksv0YzfUaXQ/9PBw/wDSakmBQZlwL0Co6LRO3FvDRBV3QhpBMTiDyOoK5z8aaOmvJg+zHtVlQSi6ErsPfE7K8EfA+BSoXgPF1nqns0JprRzphU5Yx4hXvQjotIIhI9mVztddDbhopKXB2TTMfKRkZqBvc8CtiMTYBZjXO8Bp7l0cMNWc7yJ7pA7cEPFwHvUzcIbxJKd9dkPsxkd7tPkufxie0Q0cm7+tle6RmSb0ONExvD1QNdUZRYImWXdVRjdLIGt3J9BxJWaTs2YoqO2T4ES5xdbu87hZbpJ0llr6g4fhxvuKiceyxoNnAOHAbEjUnsjiQulHSKSpl/ozC9XHs1E49mNmzwHDbiHO3+yNStr0T6KRYfAIoRcmxkeQA6R/3jyG9hsB6q+KpUZ8k+UrH9GOjMNDAIoR3vefakdxc4/AbAK3XFwuTKxxKY4rmZMLkwOlyiqX2Y7wT1DU2yG+gtc30AHeoy6JQ7MdURXnadw0F/mBYe8+5VuNYnkidY6kFWdLUCWSc2sGljBcWNrEm44a/BZ/FaYSSsZewJAN+Q1PwXNlHdHcTSjZl5OidQ53W2hkzWIaXuY9t7WGoIJuea9QxGXKAAdgNfAWVNBG3rmMBvY5jY/d14d9lZ1hzPA8lonqkjNiu3IDkxC9Uy+4jbc77kkD0sfNOxCqyVuYC46tnxcqSpxaNjpJXG4JOVrbFzrdlrWjibAdw3VngGHyVYdJKJIMw7JLRmGlm5Qbjs8zyUIxciyc4x2zZU8Ie0O2uLp/1M+Pgs9S9Gq+PSHEjIBazammZJ5F7CHIwT4pHo6ClqBzgmfC/wAQyUEE/wB4eK31SOQ3bLN0gb+/iq2p6TNZJ1Zs1xbmbf7QvbTnqR6psUhLCHb5iCLjRwOxIJ1twWX6bwxGOJ0gc/qpA8NY/I9zbWcwOGouPgFjnkb6Zuhhgu1ZqP8AiO7gwOBcdmixd6DVTOxFgc1r3tDnlwaHEAuc0DMGXtntcbX2XncfT8MIip2xUtyAGxgSzuPDO/2GnxLirXAOjxuJJHElhPV5jnLAeGewJNjbuQ5ce2HDn6pFp0i6JMqCHdW57ht1bsjudrkWI42O17iyqYfoz5wH/wCSpefUMYB71t6Gvyd+lirdlQHC4P70K0Y5JoxZIOLPOh9F7SLuipx4sklPlneuD6MBsHMYCCD1UMLHW02eG5gb8br0brbpjttFcVFRh3R4RwxxhzjkjYy5uScrQLk37klcsdoPAckkAD3TsyeYU3q0DB6zDY5m5ZGhw+Hh6BUU/QlgN2E+G60zQnKuWOMuyyGSUegLA8PDW9poJ5kK3DFDC5EXUkqVEZO3ZzKhZnaImV1gq+plsq5v0Txr2COfcn5rKdIK6pllGH0LS2WVgfPUG4bFASWgNduL63O/Aa3I0hk3U1HXFgOUDU6m2vd8VBOuy+UW1om6J9EoaCARQi5NjJIQM8jubuQ5N2A9VdWVU3FH8mn1Gic/GCB7I9f5Kzmin4pFkXLjnKplxwgXyttx1KjGOk7BvqUvkQ1gmy2N1w77qpZ0gvuBfxI+KsIJs7bjzBtodNLqSkn0QnilHbJrrt1FqmuepFaKHpGRFmcwC78ua3Ei4ufIhZGkcXSvNtm6X2uSNfcVsMUpRI52a+UBo3sbm/LgLe9UrMKd1oaz2buBcRrYG7f8ocsjg3PkdSMlHCC0OGODy5u5371bx4NI43va99b6i+l/FXVBQZeRtyVgAB3fBX/GrtmX/RKqRncI6GQQatjaDz3PqVeEsjBLi1rWi5JIaA3mSTaymna4NJYAXWOUONgTwueS83rPo/xHEHZq+qZGy9xFEC9rfwtFm37ySe9WJV0Z3Ll2F9IfplpYLtgaah/MEtiv+Ii7/IW71hqnpPi+LEsha8RnQthBjZb+3Je50+87yXomB/RRQw6ljpnjczai/PILAjxutXJVMihORrQGaZW2DQdgLDgh6VsIpydL2Y3of0cno6MQVDmF+Z7wGG+VrzcAkC182c6IHpVhziwkaix8EfgmKSS1M5cbjIPXNp7rq3c5rgWm2q50mp7OqoSxfiz58jpQx/IB1vDke5eydE6kupmlxJIuCeeu9/Ahee9L+irm1VmHsPOlz2Wnjey9EwahbBSxxM2a0XP3jxd5lRda+yz0Ey1mu6IwfF3h4a43CqZ40VQQ9rMpQbshLi1TNpTVbJNtDyP71UsgFjyWaoZT9Ybyvr71op4y61jbX9+a345ckczLDg9HI36DXgOPySTo2OsN9hx/mkrConLU0tUxCaWpAQ5U0hSkJtkDIyuiUpxYo3BADnyXVZXg2R90iAVBwTJxnxM4ZFMx9kfV4UHajdASwlu6plFo1QmpI4+pOtuRXKqcmF1hc5SQOZGtlHLoDZKGSxsq2/RfBe0UlNjcjm2ZFK48LMdr7lNBS1f/AG2sHJ8jGn0vcK1xCoIbmLjpwLja3goabFG23CqpXtl3KT2kCQ4PUuvnfCBcm4c5/HuatRg5bEwML8xGrjlIB0sABy+SpZMaYDq4D59yX9JvfbJG4957I9/yVsZKPRVkjLIuMmazrQRcG47khT89+Py8FVYXIbnNaxFjY8f3f1VsHAix8L8/ktUZckc3JDhKiGWnF9XAX5gG4Hj5pfVmty5bbk89QCNPVFNYP3smxtI5cNr76309FKkR5PoHFKRsAb6bZSBcn9fjzRPV6fv3p91w6pkRsTdB++J/knrq4gQyRvG9jwP6d6hqKVrmvBFw72u/Yb8Nh6Ka+vh8f5BNffXTYacyeXwS7GnTtGf/AKAjpmudEXHOdS63C9rWHiqOqeQ5bDFP/DPiP1WUr4tFizRSejo4cjluRX1UDJLF4uQbjxU01YLC2w08EJPJYIV8hssl7NTLJs10REO/ZU0NTwCtaORWqRXQfh8/a7wbfqFrrrGtFrfvktfC67GnmAfctuBmLyETNGiSQSVxk2EJJJJjGuaonKcqFwQBxgSmj0UjGrsuyAK5xXMyTzqmXSJEzHpzowVHEpSmIrqrD7A2VTLFZ1+QAWougq2gB1G6pnjvaNOPNWmZTpNhpqIWta90eV+Z2WwL22Itc7b3UOF4HThoBDncy57yfcQPcrLHLsiORodISGtBdlbd3EnkLKlosFqLgvlY38DXOt5ut8Fkad7OhBpxLuOGOInKxreNwAD67p39KNvoR6hAHCo2nM9zpCbXzu7Pk0WHrdWFARnDWtaRuBYaW4gcPFTS2RdJWH4VE4vzEFreF9Lk7kDkrxhUUQNtU89y2JUcvJNzdslS/e6bdcumVkgCeCog5OD0wH3XCVH1n+y7nQAiPEcFwjkee/euGVJz0ACYkD1btv8AbuWXqjdayRoOnPRZDEIiyQtPDbvB2Ky517Nnjv0VlUy6raqQbXR84NyVTkHPdc5vZvSJ4I7bK6opNEJShp0zBHQQ5Tqpx2DLCmizO93wWpikBADTtp6dyy+HPufMqza9dHCqVnMzu5UXgSUEMhyjXgPgkrjPQddcuuJIGOulZNCeECOhRTlSEoeocmADIdU0LjzqutSJBMQUzmpkIU1kxA4KjllspJBYqGVt0AC1MTXjVUWLYe8C8Z21tvoOSvZGWULZbKuUU+y6GSUejy+XpgWz5KxktPECO2I+sJse42A9V6J0e6Q0MjQKeeNx43OV58Q+xRs2HRTCz2Nd4gFQM6LwN9mJo8giMFHoUskpdsvWuuu3VbBRhmjRYdxRYVhUEZ1zOh3vI4XXGy34JCoK6xcc+6gzJpJQBK53f+qjc/bYb6jhx2KjzJZkDJusv4fEruZRBPzgakgDmdAgCQ6LPdIADY8R7xyVrJXsOjXNJ7nA/ArN41UXBVc1aLcfdgzobhMpsE6w9lpJ8NPVS9GGmozAghrHWJ+9pcAfqtlBGGiwFgFjj4/J2zXPPx0uzJx9DZhqCweZ/QIh+FSRj+INB9oG4C1bSngrQvGiuij/AFTfZkqFtif3ujw5EV+HBl3MFgdxyPPwQjSrox4qiiUuTsuYPZb4D4JLlOew38I+CSkRDyUsy4VxMB+ZISJiSBErig6pyJJ0QFU9AAx3UsQUTQiYmpEgmNSJjE4uTIkUoQ7kSSh37oGQl/NQyQXT5WpgekMUOiMBQzUQAmJnc6WZNsuFyBD7pAqLMl1iBkrl3goesT43oEMm01tfwVUektOH9W6VrH8GyHIT4ZrX8lcOeqvHOjsNWwslYCD7jzRQw+OQHUG47lnukrnGQDXLlBHLfU+KxVf9HtdRuLqCqeGbhhcRbusbtPogJem2KwDLUwNmaOJYQfEPZ8kgL6qpC48rfvgoarGerfDC9xe+Z4Yzi4XNgXf2bkD/AGVVSfSjTnSaGSI9xDx+h9yr+gtb9dx1srhYNbI9jTrlDWlrB49q570PZJOj27DaFsMTWN4bnm47kokFRhy6CktCeydr0/rEMZw0do2QsmNxA+0PLVSI0WbnAjuVNU0+Q93D5KaPG4j9q3iCinBsrNCDyI4JUA+m9hv4W/BcT4IyGtFuA+CSKAMukkkmA66V0kkgOPVdUhJJMCONFRpJIGS51FJKupIEKJ10pmpJIF7BXIY6FJJBIljU4KSSAGPlULpUkkxDOtXOtSSQM6JVLBIkkgQpXpgmSSQB3rwga+ha4XC4kkwMtiXR+CW4kiYTzsL+qgwLotBR1Mc0bSC+7DrcND7gb+AXElUSR6Cx6ZPUBoJSSViEYvF8Zc5xbrva3NKhwSeQA3yDv3SSQSekWcHRuQf1vu0RbKOaLXRw5s0PokkgVmhpaomNhJ3a07HiAkkkgKP/2Q=="/>
          <p:cNvSpPr>
            <a:spLocks noChangeAspect="1" noChangeArrowheads="1"/>
          </p:cNvSpPr>
          <p:nvPr/>
        </p:nvSpPr>
        <p:spPr bwMode="auto">
          <a:xfrm>
            <a:off x="0" y="-847725"/>
            <a:ext cx="2609850" cy="1752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it-IT"/>
          </a:p>
        </p:txBody>
      </p:sp>
      <p:sp>
        <p:nvSpPr>
          <p:cNvPr id="24" name="Rectangle 44"/>
          <p:cNvSpPr>
            <a:spLocks noChangeArrowheads="1"/>
          </p:cNvSpPr>
          <p:nvPr/>
        </p:nvSpPr>
        <p:spPr bwMode="auto">
          <a:xfrm>
            <a:off x="3522941" y="3865710"/>
            <a:ext cx="4102100" cy="172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36000" tIns="36000" rIns="36000" bIns="36000" anchor="ctr"/>
          <a:lstStyle/>
          <a:p>
            <a:endParaRPr lang="it-IT"/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861" y="937614"/>
            <a:ext cx="1626828" cy="17682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CasellaDiTesto 5"/>
          <p:cNvSpPr txBox="1"/>
          <p:nvPr/>
        </p:nvSpPr>
        <p:spPr>
          <a:xfrm>
            <a:off x="1812128" y="839514"/>
            <a:ext cx="6063509" cy="58477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>
            <a:defPPr>
              <a:defRPr lang="it-IT"/>
            </a:defPPr>
            <a:lvl1pPr algn="ctr">
              <a:defRPr sz="600" b="1">
                <a:solidFill>
                  <a:schemeClr val="bg1"/>
                </a:solidFill>
              </a:defRPr>
            </a:lvl1pPr>
          </a:lstStyle>
          <a:p>
            <a:r>
              <a:rPr lang="it-IT" sz="1600" dirty="0">
                <a:solidFill>
                  <a:schemeClr val="tx1"/>
                </a:solidFill>
                <a:latin typeface="+mj-lt"/>
              </a:rPr>
              <a:t>DAL MODELLO:  «</a:t>
            </a:r>
            <a:r>
              <a:rPr lang="it-IT" sz="1600" i="1" dirty="0">
                <a:solidFill>
                  <a:schemeClr val="tx1"/>
                </a:solidFill>
                <a:latin typeface="+mj-lt"/>
              </a:rPr>
              <a:t>OGNI AMMINISTRAZIONE FA COME CREDE E POI L’INTEROPERABILITÀ E QUALCHE REGOLA CI SALVERANNO</a:t>
            </a:r>
            <a:r>
              <a:rPr lang="it-IT" sz="1600" dirty="0">
                <a:solidFill>
                  <a:schemeClr val="tx1"/>
                </a:solidFill>
                <a:latin typeface="+mj-lt"/>
              </a:rPr>
              <a:t>»</a:t>
            </a:r>
          </a:p>
        </p:txBody>
      </p:sp>
      <p:sp>
        <p:nvSpPr>
          <p:cNvPr id="106" name="Rectangle 8"/>
          <p:cNvSpPr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0" y="0"/>
            <a:ext cx="2553352" cy="604686"/>
          </a:xfrm>
          <a:prstGeom prst="rect">
            <a:avLst/>
          </a:prstGeom>
          <a:solidFill>
            <a:schemeClr val="accent1">
              <a:lumMod val="75000"/>
            </a:schemeClr>
          </a:solidFill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it-IT" sz="1100" b="1" dirty="0">
                <a:solidFill>
                  <a:schemeClr val="bg1"/>
                </a:solidFill>
              </a:rPr>
              <a:t>PROGETTARE IL RAGGIUNGIMENTO </a:t>
            </a:r>
          </a:p>
          <a:p>
            <a:pPr algn="ctr">
              <a:defRPr/>
            </a:pPr>
            <a:r>
              <a:rPr lang="it-IT" sz="1100" b="1" dirty="0">
                <a:solidFill>
                  <a:schemeClr val="bg1"/>
                </a:solidFill>
              </a:rPr>
              <a:t>DEGLI OBIETTIVI  «PUBBLIC</a:t>
            </a:r>
            <a:r>
              <a:rPr lang="it-IT" sz="1100" b="1" dirty="0" smtClean="0">
                <a:solidFill>
                  <a:schemeClr val="bg1"/>
                </a:solidFill>
              </a:rPr>
              <a:t>» IN </a:t>
            </a:r>
            <a:r>
              <a:rPr lang="it-IT" sz="1100" b="1" dirty="0">
                <a:solidFill>
                  <a:schemeClr val="bg1"/>
                </a:solidFill>
              </a:rPr>
              <a:t>UN  PERCORSO DI EVOLUZIONE DEL S.I</a:t>
            </a:r>
            <a:r>
              <a:rPr lang="it-IT" sz="1100" b="1" dirty="0" smtClean="0">
                <a:solidFill>
                  <a:schemeClr val="bg1"/>
                </a:solidFill>
              </a:rPr>
              <a:t>. P.A</a:t>
            </a:r>
            <a:r>
              <a:rPr lang="it-IT" sz="1100" b="1" dirty="0">
                <a:solidFill>
                  <a:schemeClr val="bg1"/>
                </a:solidFill>
              </a:rPr>
              <a:t>.</a:t>
            </a:r>
          </a:p>
        </p:txBody>
      </p:sp>
      <p:sp>
        <p:nvSpPr>
          <p:cNvPr id="11" name="Rettangolo 10"/>
          <p:cNvSpPr/>
          <p:nvPr/>
        </p:nvSpPr>
        <p:spPr>
          <a:xfrm>
            <a:off x="2684210" y="162338"/>
            <a:ext cx="6362953" cy="442348"/>
          </a:xfrm>
          <a:prstGeom prst="rect">
            <a:avLst/>
          </a:prstGeom>
          <a:ln w="34925">
            <a:solidFill>
              <a:srgbClr val="FFFFFF"/>
            </a:solidFill>
          </a:ln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>
              <a:rot lat="0" lon="0" rev="0"/>
            </a:lightRig>
          </a:scene3d>
          <a:sp3d extrusionH="38100" prstMaterial="clear">
            <a:bevelT w="260350" h="50800" prst="coolSlant"/>
            <a:bevelB prst="softRound"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it-IT" b="1" dirty="0" smtClean="0"/>
              <a:t>IL PERCORSO DI EVOLUZIONE DEL S.I.</a:t>
            </a:r>
            <a:endParaRPr lang="it-IT" b="1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001E1EF-871E-48D5-B257-C073C526E92B}" type="slidenum">
              <a:rPr lang="it-IT" smtClean="0"/>
              <a:pPr>
                <a:defRPr/>
              </a:pPr>
              <a:t>4</a:t>
            </a:fld>
            <a:endParaRPr lang="it-IT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037" y="1131901"/>
            <a:ext cx="6613908" cy="4723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0" name="Freccia a destra 39"/>
          <p:cNvSpPr/>
          <p:nvPr/>
        </p:nvSpPr>
        <p:spPr>
          <a:xfrm rot="1845505">
            <a:off x="1724407" y="2742220"/>
            <a:ext cx="797781" cy="341309"/>
          </a:xfrm>
          <a:prstGeom prst="rightArrow">
            <a:avLst/>
          </a:prstGeom>
          <a:gradFill flip="none" rotWithShape="1">
            <a:gsLst>
              <a:gs pos="0">
                <a:schemeClr val="tx2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sz="1200" b="1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511157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62375" y="3328015"/>
            <a:ext cx="5077732" cy="3429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242" name="AutoShape 2" descr="data:image/jpeg;base64,/9j/4AAQSkZJRgABAQAAAQABAAD/2wCEAAkGBhQSEBQUEhQVFBQWFBQUFRcUFBQUFRQUFRQVFBQUFRQXHCYeFxkjGRQUIC8gIycpLCwsFh4xNTAqNSYrLCkBCQoKDgwOGg8PGikfHB4sKSkpKSksKSkpKSkpKSwpKSkpKSkpLCkpKSkpKSksKSkpKSksKSwpKSksKSwpKSwpKf/AABEIALgBEgMBIgACEQEDEQH/xAAcAAABBQEBAQAAAAAAAAAAAAAEAAIDBQYBBwj/xABHEAABAwIEAgcECAIIBAcAAAABAAIDBBEFEiExQVEGEyJhcYGRMqGx0QcUQlJyksHwI+EVQ2KCk6LS8RYkNFMzVGN0g5Sz/8QAGgEAAgMBAQAAAAAAAAAAAAAAAAECAwQFBv/EACMRAAICAgICAgMBAAAAAAAAAAABAhEDIRIxBEETUSIyYRT/2gAMAwEAAhEDEQA/APNf+Iam/wD1NR/9ib/Uj241UWv9Yn/x5v8AUqHq9UZHLpZUsvRLVdIam+lTUf483+pEU+N1On/MT/48v+pVcseqLjFgCqMsnRr8eKcj0DolUzFwLpZXD+1JI74lb2Cqd1sfadbML9o8+SwPRWq7IWziOrT3gqnFJ2b88I8Ojds24IPETYttpodvEImnddoPcgsdflj6zgw3d+F3ZJ8rg+S3z/WzhY/2SImPN9z6lTBxVb9avsj4XXaCs0XZslGjtzzKgnceZ9SiLKKZuik7IqgUyO5n1K5M8uaRd23AkHyXXaJpaoqTRNxRkaiuljeWukfcf23ajgRrySZjj/vv/M75qx6SUGZmcbt3/B/JZNsoPFaIu0ZJx4s0TMXeftu/M75oqGueftu/M75rORP70XFUEKwgaJlY63tO/M75qOXE3cHu/MVRmvKGkrymIuTiD9y9/wCd3zQVTjD72Ejx/fd81S1OKHmq84iSUwo08GISE6ySfnf81c4dVPd9t35nfNZGjqCR3ce5bHBIezcqSRBlxC53M+pRTXnmUMKho4o6mpydXeQ+aGA+JpPNTtZ4+qeAuEpAcXHarjimklADXNPOx4Hge4hCVLy1ucX0PaFzaxNj+iKee/4IHGJ8kLydQdCNBe+mh4FAHgf0j4lUQYnUMjqJwwubI0CeUACRofYAO0AJIWaHSWq/8zUf48v+panpbTQ1lW95lfTykNblmaHxHKAAOsj7TNuLT4rHYrhEtNIGStsTq0ghzHt4OY8aOHeEhnvfRutkdRUznPeSaeEklziSTG0kkncpKDouf+Rpf/bQf/k1JKwo8YkanAJPdcLjQqDQiZ0Wl1OGdldZEXCzd1PUMyNHduqJ7RqxakaDolJqAvRXHsheNYRjOWVtua9bpqnNFfuVUFT2b5u4WbnDH3jb4KaohD2OY7ZzS0+BBB+Kr8PrmdU3tDbx+Ce7F4/va3A2PHZdJVR59unaMdDUvpT1VSC22jH7tcO53PuWlwOubIw5XA2PA331Clqq8WLXNDhyNiPQ6KDCMoc4MiZGLX7IaMxvbXKFl+Hg7T0bPnU1TWyzUcp0upAmltwQmxoFco3RkeCGrp8jR42KMilDmAqvtlrVIgljuL7j9DoQszJ0Fie7sue2/Ig27hcLSRylrrEaFQQ1mSV7OIs4DiWHiPePJWRkkV5Mba0ZyT6PHD2J3DxaD8FC/oTVD2Z2H8TXD5retlvqNk+4Wkw7PMZ+jde3/tO8HW+IVbUYXXj+ov8Ahc0/qvXJWAhCmmRsLPF6mnqx7VPIP7hPwQoke09pjh4tI/Re4GnUb4OadgeOxYuW8bK+w/pLI6zW3cb2AC3j8LjfoY2O8WNP6KzwjozFE4PEbGv4WaBb+aaYmCdG8EksJKj2jq1n3e8960oCcFy6YhXTSulNJQBBNuD+wTt8k9xXbqF9wdD+oQBIf3+/NYv6TcQMVPEeHWgkcXZQTb1t6LWueeFvWyEnLXkCRgNr242PMX2QI+dcQq80z3feNyCRx13WpmwIz4RPdpLmPidANzmdkzhvi1xv4L0TEejMREhbA1798j7WJ/u6+9CYvpTxZWhrWuIDQMoaMh0tw1CAB+jMJFFSgg3+rw3/AMNq4n9Hqi9HTnnBCfWNqSiM8UcxJpUznLsceqzWa0i1wiLUIzFsOJan4RDey1lPhoeBdZ29muK0YrA+iMjiHbardxv6tuQ72VjDThgACq8UAc9NLdk5TajRpcJd/CCkki7QJ2PZPgdj5FRYE3+CFYOZot8ejjy7OOGYanXj4omgOU+5B5L/AAPiEXTNQ0CdBv1gXtzUUk1nd1k6ajvvoeCiqYSW67jjzWecWjbjnGWgXFaXML+qrKfFxEbP0Zfflwv4I6lr7SdU/wC0DkPMtFy099rkeBVTjtHoeI19Fmk62jbBX+LNDUsuMwWf6SYc+RjZYb9bHcWG7mHcW7t/Mq7wGlDaSMNNwG21NzYkkXPMX9yGMpZIe7dWvVWVRe3XopcL6VvYA2ZjgdswafeFsqOZsjA9ux7iPip6eUPaDuprLTCLXsxZskZeqZB1aYYkQQmFWGYHdGoHtABJuAOQv6BT1NQGi59OJVTNUOdr6DgFRlyqCNGHC8j/AIWdLiEDTrmafvPGnrewVvflssYXHii8OrnRez2mcWcr8WHh4beCrx+RupGjL4tK4mmJTbpscoc0OabgqKefKtpgJ8yic5QmYZc19v35oTrXv2u1v+Y+XBBElnqu0Gg2JvY8Mwt2b8CquqxOUGwsOZO/vKsTRtLcmUOsQ+zjvqL689Pmk7DWn2sjQLaEWI5bFICvZVutq+/kT+iMw7tHtuDt7EXBA4BSGlaBYW8RqP5rkNOWuvm8rCyACmxBoy6E3J4aggfzUFXQRyNs8BwPA7cvVSaAEm3w0SpGkm52IuBy129yYEVLgULI2MZG0Na1rWi50a0AAa67BJWICSBnyuI0dAxIU6nijXPs3xRc4W2xC2eGO0WMwxh0Wxww6Kq9mmK0GzFUNcLvsFdTlZysLutuDopLsjPo2mAtIhbdWJQWFH+E3wRZK3ro5cuznH9+St6ZrbAhUzlZYXNcFp4fBTTIlqGgjVQT0+mqliKnBQ1aocXTsxfSOiOTNHo9hD2Hk5puPLceafFVNqIGytFrjtNO7XDRzT4H9FoK/DifZFwe8C3qgsP6PCNr+12nuzEfZB20HO1te5Y3idnSWaPFNvYPhE4iYW2uBfS/zUc9P1lngW3BBO3jzsuVWCTZrtsfAqww/DnNYestmPAG4AH6o4tqn6BzhF8k+wfBJcpy+XqrklZp8hbJyC0DJbtB5q3DLVGfyYU+X2Oc5B1taGNufIcSnzzWBWdqZi+TX/bwSy5OK12QwYXN/wAJnzOccx3+Cc1q6yLTVSsOqxU27Z01SVIYIbhDuY5huNkczRQ11xE8gXIaSPLuU+FkedBGDYhl64E9kZHeDnNOYf5WnzUcmJmUER6m/tfZb81m6KncWgPJDCczh9qRx3c8jys3YADkr6lNhYC3gt8NRo5WR3JtFjSU9h2iXHmflwRrSAg4YyeKLZRczdTKyGYNc5vat7geOvchcUc4Hs6t3B9o7WPwVmyFoO21/QixIVa97i42ItbTQWO+5HBAgMyy5Rl08Wkj4Iyle/7eXxaffbmpBmHj5lDum7Y1J/Db3HigA4UTXgiM7G5B5999/JEdZc3425W9AoIwQTu0DnsRwIspy2+17eHyQBKCurjW6JIGfPTKVEx0Sso6aymDAuTyOuokNNBZX2GuVQ3dWtAVFPZYlSDKx9gSsk6qLpbDYmy02OSZYj4LNYFB1k7R33K0QjbM+SWj0agbaNo7kRdRMFgurajnMRKkpZsrgeGx8CoSERRUxPaPsj3/AMkXQ0rdF02oGa3PbvRbHKibJmlaBzufJXMbkQdonlgoNUEAoWHEYZSQyWN5GlmPY4juIBWB6SdJZcQnOH4ceztUTj2Wt2c0OHDgbauOg4rY4H0Vp6WBsMcbS0akua0ue7i9xtudPDYKZUWLm23TSuHD2/ZL2fgcQPym7fch3UkzfZkY7ukZY/mYbf5UhFfiGG53HhYX5qalJDcp3FvA3GllK+SUG7ojyvE9r9D3Oyu8kEMThYcri6NxP9ax0RceFswAPgCVUocdmmWXlGmQ4rWZBfgNdOPP3Kpgk/inx0XcfqTo0DVzgB5uT6ZgzOcefuWGcnKR08cFGGgt01zl8ypqYi59Fl4ulELJZXyvDRmaxvMm9hYcdStTGACpR2Ql9DTIOsy8Qps2v6c1TS3bXu5OZG73Fmn5fenuqT9dc07CNgaPxXLj629FJOmRcbQK+Askc3gDp+E6hWNK9S1VLmdfuAXI6QhbInOmtllTzo6OqVXTxI1samVEzqkclBKQTfLz1vl8SSphGq/GoRLBLERo9jmHX7wsgVAVTj9O3R1TE3uMjCfcboL/AI2oo7kzB3eyORx014Nt714rik8kVU+NrXBzQ1gDhewa1rfaJ7TSBe/eFLG5+7jr3c0wLzF/pEq5pHOincyIu7Ajs2zfsgnfNbfVBQ9LqiKdpkmmkGmdr5XnMDoRYnccO+yywk6iV7SCWu1buLA7OBGxabe9AyV73OuTck8tSTxQB9RYXUsdBE5r2lro2OaS7cFoIOvcksv0YzfUaXQ/9PBw/wDSakmBQZlwL0Co6LRO3FvDRBV3QhpBMTiDyOoK5z8aaOmvJg+zHtVlQSi6ErsPfE7K8EfA+BSoXgPF1nqns0JprRzphU5Yx4hXvQjotIIhI9mVztddDbhopKXB2TTMfKRkZqBvc8CtiMTYBZjXO8Bp7l0cMNWc7yJ7pA7cEPFwHvUzcIbxJKd9dkPsxkd7tPkufxie0Q0cm7+tle6RmSb0ONExvD1QNdUZRYImWXdVRjdLIGt3J9BxJWaTs2YoqO2T4ES5xdbu87hZbpJ0llr6g4fhxvuKiceyxoNnAOHAbEjUnsjiQulHSKSpl/ozC9XHs1E49mNmzwHDbiHO3+yNStr0T6KRYfAIoRcmxkeQA6R/3jyG9hsB6q+KpUZ8k+UrH9GOjMNDAIoR3vefakdxc4/AbAK3XFwuTKxxKY4rmZMLkwOlyiqX2Y7wT1DU2yG+gtc30AHeoy6JQ7MdURXnadw0F/mBYe8+5VuNYnkidY6kFWdLUCWSc2sGljBcWNrEm44a/BZ/FaYSSsZewJAN+Q1PwXNlHdHcTSjZl5OidQ53W2hkzWIaXuY9t7WGoIJuea9QxGXKAAdgNfAWVNBG3rmMBvY5jY/d14d9lZ1hzPA8lonqkjNiu3IDkxC9Uy+4jbc77kkD0sfNOxCqyVuYC46tnxcqSpxaNjpJXG4JOVrbFzrdlrWjibAdw3VngGHyVYdJKJIMw7JLRmGlm5Qbjs8zyUIxciyc4x2zZU8Ie0O2uLp/1M+Pgs9S9Gq+PSHEjIBazammZJ5F7CHIwT4pHo6ClqBzgmfC/wAQyUEE/wB4eK31SOQ3bLN0gb+/iq2p6TNZJ1Zs1xbmbf7QvbTnqR6psUhLCHb5iCLjRwOxIJ1twWX6bwxGOJ0gc/qpA8NY/I9zbWcwOGouPgFjnkb6Zuhhgu1ZqP8AiO7gwOBcdmixd6DVTOxFgc1r3tDnlwaHEAuc0DMGXtntcbX2XncfT8MIip2xUtyAGxgSzuPDO/2GnxLirXAOjxuJJHElhPV5jnLAeGewJNjbuQ5ce2HDn6pFp0i6JMqCHdW57ht1bsjudrkWI42O17iyqYfoz5wH/wCSpefUMYB71t6Gvyd+lirdlQHC4P70K0Y5JoxZIOLPOh9F7SLuipx4sklPlneuD6MBsHMYCCD1UMLHW02eG5gb8br0brbpjttFcVFRh3R4RwxxhzjkjYy5uScrQLk37klcsdoPAckkAD3TsyeYU3q0DB6zDY5m5ZGhw+Hh6BUU/QlgN2E+G60zQnKuWOMuyyGSUegLA8PDW9poJ5kK3DFDC5EXUkqVEZO3ZzKhZnaImV1gq+plsq5v0Txr2COfcn5rKdIK6pllGH0LS2WVgfPUG4bFASWgNduL63O/Aa3I0hk3U1HXFgOUDU6m2vd8VBOuy+UW1om6J9EoaCARQi5NjJIQM8jubuQ5N2A9VdWVU3FH8mn1Gic/GCB7I9f5Kzmin4pFkXLjnKplxwgXyttx1KjGOk7BvqUvkQ1gmy2N1w77qpZ0gvuBfxI+KsIJs7bjzBtodNLqSkn0QnilHbJrrt1FqmuepFaKHpGRFmcwC78ua3Ei4ufIhZGkcXSvNtm6X2uSNfcVsMUpRI52a+UBo3sbm/LgLe9UrMKd1oaz2buBcRrYG7f8ocsjg3PkdSMlHCC0OGODy5u5371bx4NI43va99b6i+l/FXVBQZeRtyVgAB3fBX/GrtmX/RKqRncI6GQQatjaDz3PqVeEsjBLi1rWi5JIaA3mSTaymna4NJYAXWOUONgTwueS83rPo/xHEHZq+qZGy9xFEC9rfwtFm37ySe9WJV0Z3Ll2F9IfplpYLtgaah/MEtiv+Ii7/IW71hqnpPi+LEsha8RnQthBjZb+3Je50+87yXomB/RRQw6ljpnjczai/PILAjxutXJVMihORrQGaZW2DQdgLDgh6VsIpydL2Y3of0cno6MQVDmF+Z7wGG+VrzcAkC182c6IHpVhziwkaix8EfgmKSS1M5cbjIPXNp7rq3c5rgWm2q50mp7OqoSxfiz58jpQx/IB1vDke5eydE6kupmlxJIuCeeu9/Ahee9L+irm1VmHsPOlz2Wnjey9EwahbBSxxM2a0XP3jxd5lRda+yz0Ey1mu6IwfF3h4a43CqZ40VQQ9rMpQbshLi1TNpTVbJNtDyP71UsgFjyWaoZT9Ybyvr71op4y61jbX9+a345ckczLDg9HI36DXgOPySTo2OsN9hx/mkrConLU0tUxCaWpAQ5U0hSkJtkDIyuiUpxYo3BADnyXVZXg2R90iAVBwTJxnxM4ZFMx9kfV4UHajdASwlu6plFo1QmpI4+pOtuRXKqcmF1hc5SQOZGtlHLoDZKGSxsq2/RfBe0UlNjcjm2ZFK48LMdr7lNBS1f/AG2sHJ8jGn0vcK1xCoIbmLjpwLja3goabFG23CqpXtl3KT2kCQ4PUuvnfCBcm4c5/HuatRg5bEwML8xGrjlIB0sABy+SpZMaYDq4D59yX9JvfbJG4957I9/yVsZKPRVkjLIuMmazrQRcG47khT89+Py8FVYXIbnNaxFjY8f3f1VsHAix8L8/ktUZckc3JDhKiGWnF9XAX5gG4Hj5pfVmty5bbk89QCNPVFNYP3smxtI5cNr76309FKkR5PoHFKRsAb6bZSBcn9fjzRPV6fv3p91w6pkRsTdB++J/knrq4gQyRvG9jwP6d6hqKVrmvBFw72u/Yb8Nh6Ka+vh8f5BNffXTYacyeXwS7GnTtGf/AKAjpmudEXHOdS63C9rWHiqOqeQ5bDFP/DPiP1WUr4tFizRSejo4cjluRX1UDJLF4uQbjxU01YLC2w08EJPJYIV8hssl7NTLJs10REO/ZU0NTwCtaORWqRXQfh8/a7wbfqFrrrGtFrfvktfC67GnmAfctuBmLyETNGiSQSVxk2EJJJJjGuaonKcqFwQBxgSmj0UjGrsuyAK5xXMyTzqmXSJEzHpzowVHEpSmIrqrD7A2VTLFZ1+QAWougq2gB1G6pnjvaNOPNWmZTpNhpqIWta90eV+Z2WwL22Itc7b3UOF4HThoBDncy57yfcQPcrLHLsiORodISGtBdlbd3EnkLKlosFqLgvlY38DXOt5ut8Fkad7OhBpxLuOGOInKxreNwAD67p39KNvoR6hAHCo2nM9zpCbXzu7Pk0WHrdWFARnDWtaRuBYaW4gcPFTS2RdJWH4VE4vzEFreF9Lk7kDkrxhUUQNtU89y2JUcvJNzdslS/e6bdcumVkgCeCog5OD0wH3XCVH1n+y7nQAiPEcFwjkee/euGVJz0ACYkD1btv8AbuWXqjdayRoOnPRZDEIiyQtPDbvB2Ky517Nnjv0VlUy6raqQbXR84NyVTkHPdc5vZvSJ4I7bK6opNEJShp0zBHQQ5Tqpx2DLCmizO93wWpikBADTtp6dyy+HPufMqza9dHCqVnMzu5UXgSUEMhyjXgPgkrjPQddcuuJIGOulZNCeECOhRTlSEoeocmADIdU0LjzqutSJBMQUzmpkIU1kxA4KjllspJBYqGVt0AC1MTXjVUWLYe8C8Z21tvoOSvZGWULZbKuUU+y6GSUejy+XpgWz5KxktPECO2I+sJse42A9V6J0e6Q0MjQKeeNx43OV58Q+xRs2HRTCz2Nd4gFQM6LwN9mJo8giMFHoUskpdsvWuuu3VbBRhmjRYdxRYVhUEZ1zOh3vI4XXGy34JCoK6xcc+6gzJpJQBK53f+qjc/bYb6jhx2KjzJZkDJusv4fEruZRBPzgakgDmdAgCQ6LPdIADY8R7xyVrJXsOjXNJ7nA/ArN41UXBVc1aLcfdgzobhMpsE6w9lpJ8NPVS9GGmozAghrHWJ+9pcAfqtlBGGiwFgFjj4/J2zXPPx0uzJx9DZhqCweZ/QIh+FSRj+INB9oG4C1bSngrQvGiuij/AFTfZkqFtif3ujw5EV+HBl3MFgdxyPPwQjSrox4qiiUuTsuYPZb4D4JLlOew38I+CSkRDyUsy4VxMB+ZISJiSBErig6pyJJ0QFU9AAx3UsQUTQiYmpEgmNSJjE4uTIkUoQ7kSSh37oGQl/NQyQXT5WpgekMUOiMBQzUQAmJnc6WZNsuFyBD7pAqLMl1iBkrl3goesT43oEMm01tfwVUektOH9W6VrH8GyHIT4ZrX8lcOeqvHOjsNWwslYCD7jzRQw+OQHUG47lnukrnGQDXLlBHLfU+KxVf9HtdRuLqCqeGbhhcRbusbtPogJem2KwDLUwNmaOJYQfEPZ8kgL6qpC48rfvgoarGerfDC9xe+Z4Yzi4XNgXf2bkD/AGVVSfSjTnSaGSI9xDx+h9yr+gtb9dx1srhYNbI9jTrlDWlrB49q570PZJOj27DaFsMTWN4bnm47kokFRhy6CktCeydr0/rEMZw0do2QsmNxA+0PLVSI0WbnAjuVNU0+Q93D5KaPG4j9q3iCinBsrNCDyI4JUA+m9hv4W/BcT4IyGtFuA+CSKAMukkkmA66V0kkgOPVdUhJJMCONFRpJIGS51FJKupIEKJ10pmpJIF7BXIY6FJJBIljU4KSSAGPlULpUkkxDOtXOtSSQM6JVLBIkkgQpXpgmSSQB3rwga+ha4XC4kkwMtiXR+CW4kiYTzsL+qgwLotBR1Mc0bSC+7DrcND7gb+AXElUSR6Cx6ZPUBoJSSViEYvF8Zc5xbrva3NKhwSeQA3yDv3SSQSekWcHRuQf1vu0RbKOaLXRw5s0PokkgVmhpaomNhJ3a07HiAkkkgKP/2Q=="/>
          <p:cNvSpPr>
            <a:spLocks noChangeAspect="1" noChangeArrowheads="1"/>
          </p:cNvSpPr>
          <p:nvPr/>
        </p:nvSpPr>
        <p:spPr bwMode="auto">
          <a:xfrm>
            <a:off x="0" y="-847725"/>
            <a:ext cx="2609850" cy="1752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it-IT"/>
          </a:p>
        </p:txBody>
      </p:sp>
      <p:sp>
        <p:nvSpPr>
          <p:cNvPr id="106" name="Rectangle 8"/>
          <p:cNvSpPr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0" y="28575"/>
            <a:ext cx="2553352" cy="604686"/>
          </a:xfrm>
          <a:prstGeom prst="rect">
            <a:avLst/>
          </a:prstGeom>
          <a:solidFill>
            <a:schemeClr val="accent1">
              <a:lumMod val="75000"/>
            </a:schemeClr>
          </a:solidFill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it-IT" sz="1100" b="1" dirty="0">
                <a:solidFill>
                  <a:schemeClr val="bg1"/>
                </a:solidFill>
              </a:rPr>
              <a:t>PROGETTARE IL RAGGIUNGIMENTO </a:t>
            </a:r>
          </a:p>
          <a:p>
            <a:pPr algn="ctr">
              <a:defRPr/>
            </a:pPr>
            <a:r>
              <a:rPr lang="it-IT" sz="1100" b="1" dirty="0">
                <a:solidFill>
                  <a:schemeClr val="bg1"/>
                </a:solidFill>
              </a:rPr>
              <a:t>DEGLI OBIETTIVI  «PUBBLIC</a:t>
            </a:r>
            <a:r>
              <a:rPr lang="it-IT" sz="1100" b="1" dirty="0" smtClean="0">
                <a:solidFill>
                  <a:schemeClr val="bg1"/>
                </a:solidFill>
              </a:rPr>
              <a:t>» IN </a:t>
            </a:r>
            <a:r>
              <a:rPr lang="it-IT" sz="1100" b="1" dirty="0">
                <a:solidFill>
                  <a:schemeClr val="bg1"/>
                </a:solidFill>
              </a:rPr>
              <a:t>UN  PERCORSO DI EVOLUZIONE DEL S.I</a:t>
            </a:r>
            <a:r>
              <a:rPr lang="it-IT" sz="1100" b="1" dirty="0" smtClean="0">
                <a:solidFill>
                  <a:schemeClr val="bg1"/>
                </a:solidFill>
              </a:rPr>
              <a:t>. P.A</a:t>
            </a:r>
            <a:r>
              <a:rPr lang="it-IT" sz="1100" b="1" dirty="0">
                <a:solidFill>
                  <a:schemeClr val="bg1"/>
                </a:solidFill>
              </a:rPr>
              <a:t>.</a:t>
            </a:r>
          </a:p>
        </p:txBody>
      </p:sp>
      <p:sp>
        <p:nvSpPr>
          <p:cNvPr id="2235" name="Rettangolo 2234"/>
          <p:cNvSpPr/>
          <p:nvPr/>
        </p:nvSpPr>
        <p:spPr>
          <a:xfrm>
            <a:off x="2684210" y="190913"/>
            <a:ext cx="6362953" cy="442348"/>
          </a:xfrm>
          <a:prstGeom prst="rect">
            <a:avLst/>
          </a:prstGeom>
          <a:ln w="34925">
            <a:solidFill>
              <a:srgbClr val="FFFFFF"/>
            </a:solidFill>
          </a:ln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>
              <a:rot lat="0" lon="0" rev="0"/>
            </a:lightRig>
          </a:scene3d>
          <a:sp3d extrusionH="38100" prstMaterial="clear">
            <a:bevelT w="260350" h="50800" prst="coolSlant"/>
            <a:bevelB prst="softRound"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it-IT" b="1" dirty="0" smtClean="0"/>
              <a:t>IL PERCORSO DI EVOLUZIONE DEL S.I.</a:t>
            </a:r>
            <a:endParaRPr lang="it-IT" b="1" dirty="0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04686"/>
            <a:ext cx="4657725" cy="33672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Freccia curva 11"/>
          <p:cNvSpPr/>
          <p:nvPr/>
        </p:nvSpPr>
        <p:spPr>
          <a:xfrm rot="5400000">
            <a:off x="5272995" y="2404884"/>
            <a:ext cx="639762" cy="1655762"/>
          </a:xfrm>
          <a:prstGeom prst="bentArrow">
            <a:avLst>
              <a:gd name="adj1" fmla="val 26415"/>
              <a:gd name="adj2" fmla="val 25000"/>
              <a:gd name="adj3" fmla="val 25000"/>
              <a:gd name="adj4" fmla="val 43750"/>
            </a:avLst>
          </a:prstGeom>
          <a:gradFill flip="none" rotWithShape="1">
            <a:gsLst>
              <a:gs pos="0">
                <a:schemeClr val="tx2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sz="1200" b="1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>
          <a:xfrm>
            <a:off x="7010400" y="6384925"/>
            <a:ext cx="2133600" cy="365125"/>
          </a:xfrm>
        </p:spPr>
        <p:txBody>
          <a:bodyPr/>
          <a:lstStyle/>
          <a:p>
            <a:pPr>
              <a:defRPr/>
            </a:pPr>
            <a:fld id="{B001E1EF-871E-48D5-B257-C073C526E92B}" type="slidenum">
              <a:rPr lang="it-IT" smtClean="0"/>
              <a:pPr>
                <a:defRPr/>
              </a:pPr>
              <a:t>5</a:t>
            </a:fld>
            <a:endParaRPr lang="it-IT" dirty="0"/>
          </a:p>
        </p:txBody>
      </p:sp>
      <p:sp>
        <p:nvSpPr>
          <p:cNvPr id="9" name="CasellaDiTesto 8"/>
          <p:cNvSpPr txBox="1"/>
          <p:nvPr/>
        </p:nvSpPr>
        <p:spPr>
          <a:xfrm>
            <a:off x="6301241" y="2288328"/>
            <a:ext cx="249715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it-IT" b="1" dirty="0" smtClean="0">
                <a:latin typeface="+mj-lt"/>
              </a:rPr>
              <a:t>MODELLO </a:t>
            </a:r>
          </a:p>
          <a:p>
            <a:pPr algn="ctr"/>
            <a:r>
              <a:rPr lang="it-IT" b="1" dirty="0" smtClean="0">
                <a:latin typeface="+mj-lt"/>
              </a:rPr>
              <a:t>NODI DI INTERSCAMBIO</a:t>
            </a:r>
            <a:endParaRPr lang="it-IT" b="1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870084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157" name="AutoShape 101"/>
          <p:cNvSpPr>
            <a:spLocks noChangeArrowheads="1"/>
          </p:cNvSpPr>
          <p:nvPr/>
        </p:nvSpPr>
        <p:spPr bwMode="auto">
          <a:xfrm rot="10800000" flipV="1">
            <a:off x="1241606" y="2145145"/>
            <a:ext cx="724012" cy="205006"/>
          </a:xfrm>
          <a:prstGeom prst="leftArrow">
            <a:avLst>
              <a:gd name="adj1" fmla="val 50000"/>
              <a:gd name="adj2" fmla="val 93578"/>
            </a:avLst>
          </a:prstGeom>
          <a:solidFill>
            <a:srgbClr val="024EBE"/>
          </a:solidFill>
          <a:ln w="9525" algn="ctr">
            <a:solidFill>
              <a:srgbClr val="808080"/>
            </a:solidFill>
            <a:miter lim="800000"/>
            <a:headEnd/>
            <a:tailEnd/>
          </a:ln>
          <a:effectLst/>
        </p:spPr>
        <p:txBody>
          <a:bodyPr vert="eaVert" wrap="none" anchor="ctr"/>
          <a:lstStyle/>
          <a:p>
            <a:endParaRPr lang="it-IT" sz="2000"/>
          </a:p>
        </p:txBody>
      </p:sp>
      <p:sp>
        <p:nvSpPr>
          <p:cNvPr id="45158" name="Text Box 102"/>
          <p:cNvSpPr txBox="1">
            <a:spLocks noChangeArrowheads="1"/>
          </p:cNvSpPr>
          <p:nvPr/>
        </p:nvSpPr>
        <p:spPr bwMode="auto">
          <a:xfrm>
            <a:off x="418044" y="1560370"/>
            <a:ext cx="1987824" cy="58477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46800" rIns="46800">
            <a:spAutoFit/>
          </a:bodyPr>
          <a:lstStyle>
            <a:defPPr>
              <a:defRPr lang="it-IT"/>
            </a:defPPr>
            <a:lvl1pPr>
              <a:lnSpc>
                <a:spcPct val="50000"/>
              </a:lnSpc>
              <a:spcBef>
                <a:spcPct val="50000"/>
              </a:spcBef>
              <a:defRPr sz="1600" b="1">
                <a:solidFill>
                  <a:srgbClr val="003366"/>
                </a:solidFill>
              </a:defRPr>
            </a:lvl1pPr>
          </a:lstStyle>
          <a:p>
            <a:pPr>
              <a:lnSpc>
                <a:spcPct val="100000"/>
              </a:lnSpc>
            </a:pPr>
            <a:r>
              <a:rPr lang="it-IT" altLang="it-IT" dirty="0"/>
              <a:t>Innovazione </a:t>
            </a:r>
            <a:r>
              <a:rPr lang="it-IT" altLang="it-IT" dirty="0" smtClean="0"/>
              <a:t>processiva  </a:t>
            </a:r>
            <a:endParaRPr lang="it-IT" altLang="it-IT" dirty="0"/>
          </a:p>
        </p:txBody>
      </p:sp>
      <p:sp>
        <p:nvSpPr>
          <p:cNvPr id="45163" name="Rectangle 107"/>
          <p:cNvSpPr>
            <a:spLocks noChangeAspect="1" noChangeArrowheads="1"/>
          </p:cNvSpPr>
          <p:nvPr/>
        </p:nvSpPr>
        <p:spPr bwMode="auto">
          <a:xfrm>
            <a:off x="2131955" y="1328173"/>
            <a:ext cx="4303993" cy="545427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altLang="it-IT" sz="1600" b="1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5164" name="Text Box 108"/>
          <p:cNvSpPr txBox="1">
            <a:spLocks noChangeAspect="1" noChangeArrowheads="1"/>
          </p:cNvSpPr>
          <p:nvPr/>
        </p:nvSpPr>
        <p:spPr bwMode="auto">
          <a:xfrm>
            <a:off x="3032591" y="1328173"/>
            <a:ext cx="2605030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2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 eaLnBrk="1" hangingPunct="1"/>
            <a:r>
              <a:rPr lang="it-IT" altLang="it-IT" sz="16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Obiettivi Strategici </a:t>
            </a:r>
            <a:endParaRPr lang="it-IT" altLang="it-IT" sz="1600" b="1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 eaLnBrk="1" hangingPunct="1"/>
            <a:r>
              <a:rPr lang="it-IT" altLang="it-IT" sz="16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</a:t>
            </a:r>
            <a:r>
              <a:rPr lang="it-IT" altLang="it-IT" sz="16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medio – lungo termine </a:t>
            </a:r>
          </a:p>
        </p:txBody>
      </p:sp>
      <p:sp>
        <p:nvSpPr>
          <p:cNvPr id="45165" name="Text Box 109"/>
          <p:cNvSpPr txBox="1">
            <a:spLocks noChangeAspect="1" noChangeArrowheads="1"/>
          </p:cNvSpPr>
          <p:nvPr/>
        </p:nvSpPr>
        <p:spPr bwMode="auto">
          <a:xfrm>
            <a:off x="2131957" y="2560820"/>
            <a:ext cx="4303992" cy="324417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algn="ctr">
              <a:defRPr sz="1200" b="1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it-IT" altLang="it-IT" sz="1600" dirty="0"/>
              <a:t>Monitoraggio Risultati</a:t>
            </a:r>
          </a:p>
        </p:txBody>
      </p:sp>
      <p:sp>
        <p:nvSpPr>
          <p:cNvPr id="45166" name="Text Box 110"/>
          <p:cNvSpPr txBox="1">
            <a:spLocks noChangeAspect="1" noChangeArrowheads="1"/>
          </p:cNvSpPr>
          <p:nvPr/>
        </p:nvSpPr>
        <p:spPr bwMode="auto">
          <a:xfrm>
            <a:off x="2131955" y="4977514"/>
            <a:ext cx="4327386" cy="281654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algn="ctr">
              <a:defRPr sz="1200" b="1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it-IT" altLang="it-IT" sz="1600" dirty="0"/>
              <a:t>Pianificazione</a:t>
            </a:r>
          </a:p>
        </p:txBody>
      </p:sp>
      <p:sp>
        <p:nvSpPr>
          <p:cNvPr id="45167" name="Text Box 111"/>
          <p:cNvSpPr txBox="1">
            <a:spLocks noChangeAspect="1" noChangeArrowheads="1"/>
          </p:cNvSpPr>
          <p:nvPr/>
        </p:nvSpPr>
        <p:spPr bwMode="auto">
          <a:xfrm>
            <a:off x="2158999" y="1943173"/>
            <a:ext cx="4276949" cy="529159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algn="ctr">
              <a:defRPr sz="1200" b="1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it-IT" altLang="it-IT" sz="1600" dirty="0"/>
              <a:t>Individuazione Progetti Strategici</a:t>
            </a:r>
          </a:p>
          <a:p>
            <a:r>
              <a:rPr lang="it-IT" altLang="it-IT" sz="1600" dirty="0"/>
              <a:t> (analisi costi/benefici)</a:t>
            </a:r>
          </a:p>
        </p:txBody>
      </p:sp>
      <p:sp>
        <p:nvSpPr>
          <p:cNvPr id="45160" name="Text Box 104"/>
          <p:cNvSpPr txBox="1">
            <a:spLocks noChangeArrowheads="1"/>
          </p:cNvSpPr>
          <p:nvPr/>
        </p:nvSpPr>
        <p:spPr bwMode="auto">
          <a:xfrm>
            <a:off x="6566745" y="3549011"/>
            <a:ext cx="1171732" cy="461665"/>
          </a:xfrm>
          <a:prstGeom prst="rect">
            <a:avLst/>
          </a:prstGeom>
          <a:solidFill>
            <a:srgbClr val="DDDDDD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46800" rIns="46800">
            <a:spAutoFit/>
          </a:bodyPr>
          <a:lstStyle>
            <a:lvl1pPr marL="100013" indent="-100013">
              <a:defRPr sz="12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1pPr>
            <a:lvl2pPr>
              <a:defRPr sz="12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2pPr>
            <a:lvl3pPr>
              <a:defRPr sz="12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3pPr>
            <a:lvl4pPr>
              <a:defRPr sz="12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4pPr>
            <a:lvl5pPr>
              <a:defRPr sz="12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5pPr>
            <a:lvl6pPr algn="ctr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6pPr>
            <a:lvl7pPr algn="ctr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7pPr>
            <a:lvl8pPr algn="ctr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8pPr>
            <a:lvl9pPr algn="ctr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pPr algn="l">
              <a:spcBef>
                <a:spcPct val="50000"/>
              </a:spcBef>
            </a:pPr>
            <a:r>
              <a:rPr lang="it-IT" altLang="it-IT" sz="2400" b="1" dirty="0">
                <a:solidFill>
                  <a:srgbClr val="003366"/>
                </a:solidFill>
              </a:rPr>
              <a:t>FOCUS</a:t>
            </a:r>
          </a:p>
        </p:txBody>
      </p:sp>
      <p:sp>
        <p:nvSpPr>
          <p:cNvPr id="45161" name="Rectangle 105"/>
          <p:cNvSpPr>
            <a:spLocks noChangeAspect="1" noChangeArrowheads="1"/>
          </p:cNvSpPr>
          <p:nvPr/>
        </p:nvSpPr>
        <p:spPr bwMode="auto">
          <a:xfrm>
            <a:off x="2131957" y="3015496"/>
            <a:ext cx="4303992" cy="1893946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 w="6350">
            <a:solidFill>
              <a:schemeClr val="tx1"/>
            </a:solidFill>
            <a:miter lim="800000"/>
            <a:headEnd/>
            <a:tailEnd/>
          </a:ln>
          <a:effectLst/>
          <a:extLst/>
        </p:spPr>
        <p:txBody>
          <a:bodyPr wrap="none" lIns="46800" rIns="46800" anchor="ctr"/>
          <a:lstStyle/>
          <a:p>
            <a:endParaRPr lang="it-IT" sz="1600" b="1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45162" name="AutoShape 106"/>
          <p:cNvCxnSpPr>
            <a:cxnSpLocks noChangeAspect="1" noChangeShapeType="1"/>
            <a:stCxn id="45160" idx="0"/>
            <a:endCxn id="45175" idx="6"/>
          </p:cNvCxnSpPr>
          <p:nvPr/>
        </p:nvCxnSpPr>
        <p:spPr bwMode="auto">
          <a:xfrm rot="16200000" flipV="1">
            <a:off x="6522325" y="2918724"/>
            <a:ext cx="112427" cy="1148147"/>
          </a:xfrm>
          <a:prstGeom prst="bentConnector2">
            <a:avLst/>
          </a:prstGeom>
          <a:noFill/>
          <a:ln w="12700">
            <a:solidFill>
              <a:schemeClr val="tx1"/>
            </a:solidFill>
            <a:miter lim="800000"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45168" name="Line 112"/>
          <p:cNvSpPr>
            <a:spLocks noChangeAspect="1" noChangeShapeType="1"/>
          </p:cNvSpPr>
          <p:nvPr/>
        </p:nvSpPr>
        <p:spPr bwMode="auto">
          <a:xfrm>
            <a:off x="4392395" y="3495095"/>
            <a:ext cx="2990" cy="1301501"/>
          </a:xfrm>
          <a:prstGeom prst="line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46800" rIns="46800" anchor="ctr"/>
          <a:lstStyle/>
          <a:p>
            <a:endParaRPr lang="it-IT" sz="1600" b="1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5169" name="Line 113"/>
          <p:cNvSpPr>
            <a:spLocks noChangeAspect="1" noChangeShapeType="1"/>
          </p:cNvSpPr>
          <p:nvPr/>
        </p:nvSpPr>
        <p:spPr bwMode="auto">
          <a:xfrm flipV="1">
            <a:off x="2131957" y="4000521"/>
            <a:ext cx="4303992" cy="0"/>
          </a:xfrm>
          <a:prstGeom prst="line">
            <a:avLst/>
          </a:prstGeom>
          <a:noFill/>
          <a:ln w="12700" cap="rnd">
            <a:solidFill>
              <a:schemeClr val="tx1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46800" rIns="46800" anchor="ctr"/>
          <a:lstStyle/>
          <a:p>
            <a:endParaRPr lang="it-IT" sz="1600" b="1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5170" name="Line 114"/>
          <p:cNvSpPr>
            <a:spLocks noChangeAspect="1" noChangeShapeType="1"/>
          </p:cNvSpPr>
          <p:nvPr/>
        </p:nvSpPr>
        <p:spPr bwMode="auto">
          <a:xfrm flipH="1">
            <a:off x="4287610" y="2885237"/>
            <a:ext cx="0" cy="1978582"/>
          </a:xfrm>
          <a:prstGeom prst="line">
            <a:avLst/>
          </a:prstGeom>
          <a:noFill/>
          <a:ln w="12700" cap="rnd">
            <a:solidFill>
              <a:schemeClr val="tx1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46800" rIns="46800" anchor="ctr"/>
          <a:lstStyle/>
          <a:p>
            <a:endParaRPr lang="it-IT" sz="1600" b="1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5171" name="Rectangle 115"/>
          <p:cNvSpPr>
            <a:spLocks noChangeAspect="1" noChangeArrowheads="1"/>
          </p:cNvSpPr>
          <p:nvPr/>
        </p:nvSpPr>
        <p:spPr bwMode="auto">
          <a:xfrm>
            <a:off x="3926949" y="3859072"/>
            <a:ext cx="720797" cy="295282"/>
          </a:xfrm>
          <a:prstGeom prst="rect">
            <a:avLst/>
          </a:prstGeom>
          <a:solidFill>
            <a:schemeClr val="bg1"/>
          </a:solidFill>
          <a:ln w="12700" cap="rnd">
            <a:solidFill>
              <a:schemeClr val="tx1"/>
            </a:solidFill>
            <a:prstDash val="sysDot"/>
            <a:miter lim="800000"/>
            <a:headEnd/>
            <a:tailEnd/>
          </a:ln>
          <a:effectLst/>
          <a:extLst/>
        </p:spPr>
        <p:txBody>
          <a:bodyPr wrap="none" lIns="46800" rIns="46800" anchor="ctr"/>
          <a:lstStyle>
            <a:lvl1pPr marL="100013" indent="-100013">
              <a:defRPr sz="12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1pPr>
            <a:lvl2pPr>
              <a:defRPr sz="12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2pPr>
            <a:lvl3pPr>
              <a:defRPr sz="12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3pPr>
            <a:lvl4pPr>
              <a:defRPr sz="12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4pPr>
            <a:lvl5pPr>
              <a:defRPr sz="12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5pPr>
            <a:lvl6pPr algn="ctr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6pPr>
            <a:lvl7pPr algn="ctr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7pPr>
            <a:lvl8pPr algn="ctr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8pPr>
            <a:lvl9pPr algn="ctr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it-IT" altLang="it-IT" sz="1600" b="1" dirty="0">
                <a:cs typeface="Arial" panose="020B0604020202020204" pitchFamily="34" charset="0"/>
              </a:rPr>
              <a:t>S</a:t>
            </a:r>
            <a:r>
              <a:rPr lang="it-IT" altLang="it-IT" sz="1600" b="1" dirty="0" smtClean="0">
                <a:cs typeface="Arial" panose="020B0604020202020204" pitchFamily="34" charset="0"/>
              </a:rPr>
              <a:t>.I</a:t>
            </a:r>
            <a:r>
              <a:rPr lang="it-IT" altLang="it-IT" sz="1600" b="1" dirty="0">
                <a:cs typeface="Arial" panose="020B0604020202020204" pitchFamily="34" charset="0"/>
              </a:rPr>
              <a:t>.</a:t>
            </a:r>
          </a:p>
        </p:txBody>
      </p:sp>
      <p:sp>
        <p:nvSpPr>
          <p:cNvPr id="45172" name="Text Box 116"/>
          <p:cNvSpPr txBox="1">
            <a:spLocks noChangeAspect="1" noChangeArrowheads="1"/>
          </p:cNvSpPr>
          <p:nvPr/>
        </p:nvSpPr>
        <p:spPr bwMode="auto">
          <a:xfrm>
            <a:off x="2714742" y="3015496"/>
            <a:ext cx="1328313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DDDDDD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46800" rIns="46800">
            <a:spAutoFit/>
          </a:bodyPr>
          <a:lstStyle>
            <a:lvl1pPr marL="100013" indent="-100013">
              <a:defRPr sz="12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1pPr>
            <a:lvl2pPr>
              <a:defRPr sz="12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2pPr>
            <a:lvl3pPr>
              <a:defRPr sz="12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3pPr>
            <a:lvl4pPr>
              <a:defRPr sz="12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4pPr>
            <a:lvl5pPr>
              <a:defRPr sz="12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5pPr>
            <a:lvl6pPr algn="ctr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6pPr>
            <a:lvl7pPr algn="ctr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7pPr>
            <a:lvl8pPr algn="ctr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8pPr>
            <a:lvl9pPr algn="ctr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pPr>
              <a:spcBef>
                <a:spcPct val="50000"/>
              </a:spcBef>
            </a:pPr>
            <a:r>
              <a:rPr lang="it-IT" altLang="it-IT" sz="1400" b="1" dirty="0">
                <a:solidFill>
                  <a:srgbClr val="003366"/>
                </a:solidFill>
                <a:cs typeface="Arial" panose="020B0604020202020204" pitchFamily="34" charset="0"/>
              </a:rPr>
              <a:t>INNOVAZIONE</a:t>
            </a:r>
          </a:p>
        </p:txBody>
      </p:sp>
      <p:sp>
        <p:nvSpPr>
          <p:cNvPr id="45173" name="Text Box 117"/>
          <p:cNvSpPr txBox="1">
            <a:spLocks noChangeAspect="1" noChangeArrowheads="1"/>
          </p:cNvSpPr>
          <p:nvPr/>
        </p:nvSpPr>
        <p:spPr bwMode="auto">
          <a:xfrm>
            <a:off x="4684671" y="3015496"/>
            <a:ext cx="1003417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DDDDDD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46800" rIns="46800">
            <a:spAutoFit/>
          </a:bodyPr>
          <a:lstStyle>
            <a:lvl1pPr marL="100013" indent="-100013">
              <a:defRPr sz="12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1pPr>
            <a:lvl2pPr>
              <a:defRPr sz="12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2pPr>
            <a:lvl3pPr>
              <a:defRPr sz="12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3pPr>
            <a:lvl4pPr>
              <a:defRPr sz="12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4pPr>
            <a:lvl5pPr>
              <a:defRPr sz="12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5pPr>
            <a:lvl6pPr algn="ctr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6pPr>
            <a:lvl7pPr algn="ctr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7pPr>
            <a:lvl8pPr algn="ctr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8pPr>
            <a:lvl9pPr algn="ctr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pPr>
              <a:spcBef>
                <a:spcPct val="50000"/>
              </a:spcBef>
            </a:pPr>
            <a:r>
              <a:rPr lang="it-IT" altLang="it-IT" sz="1400" b="1" dirty="0">
                <a:solidFill>
                  <a:srgbClr val="003366"/>
                </a:solidFill>
                <a:cs typeface="Arial" panose="020B0604020202020204" pitchFamily="34" charset="0"/>
              </a:rPr>
              <a:t>SVILUPPO</a:t>
            </a:r>
          </a:p>
        </p:txBody>
      </p:sp>
      <p:sp>
        <p:nvSpPr>
          <p:cNvPr id="45174" name="Oval 118"/>
          <p:cNvSpPr>
            <a:spLocks noChangeAspect="1" noChangeArrowheads="1"/>
          </p:cNvSpPr>
          <p:nvPr/>
        </p:nvSpPr>
        <p:spPr bwMode="auto">
          <a:xfrm>
            <a:off x="2743226" y="3357798"/>
            <a:ext cx="619109" cy="274594"/>
          </a:xfrm>
          <a:prstGeom prst="ellipse">
            <a:avLst/>
          </a:prstGeom>
          <a:solidFill>
            <a:srgbClr val="DDDDDD"/>
          </a:solidFill>
          <a:ln w="12700">
            <a:solidFill>
              <a:srgbClr val="0033CC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46800" rIns="46800" anchor="ctr"/>
          <a:lstStyle/>
          <a:p>
            <a:endParaRPr lang="it-IT" sz="1600" b="1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5175" name="Oval 119"/>
          <p:cNvSpPr>
            <a:spLocks noChangeAspect="1" noChangeArrowheads="1"/>
          </p:cNvSpPr>
          <p:nvPr/>
        </p:nvSpPr>
        <p:spPr bwMode="auto">
          <a:xfrm>
            <a:off x="5424238" y="3299287"/>
            <a:ext cx="580226" cy="274594"/>
          </a:xfrm>
          <a:prstGeom prst="ellipse">
            <a:avLst/>
          </a:prstGeom>
          <a:solidFill>
            <a:srgbClr val="DDDDDD"/>
          </a:solidFill>
          <a:ln w="12700">
            <a:solidFill>
              <a:srgbClr val="0033CC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46800" rIns="46800" anchor="ctr"/>
          <a:lstStyle/>
          <a:p>
            <a:endParaRPr lang="it-IT" sz="1600" b="1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45176" name="AutoShape 120"/>
          <p:cNvCxnSpPr>
            <a:cxnSpLocks noChangeAspect="1" noChangeShapeType="1"/>
            <a:stCxn id="45160" idx="1"/>
            <a:endCxn id="45174" idx="4"/>
          </p:cNvCxnSpPr>
          <p:nvPr/>
        </p:nvCxnSpPr>
        <p:spPr bwMode="auto">
          <a:xfrm rot="10800000">
            <a:off x="3052781" y="3632392"/>
            <a:ext cx="3513964" cy="147452"/>
          </a:xfrm>
          <a:prstGeom prst="bentConnector2">
            <a:avLst/>
          </a:prstGeom>
          <a:noFill/>
          <a:ln w="12700">
            <a:solidFill>
              <a:schemeClr val="tx1"/>
            </a:solidFill>
            <a:miter lim="800000"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45177" name="Text Box 121"/>
          <p:cNvSpPr txBox="1">
            <a:spLocks noChangeAspect="1" noChangeArrowheads="1"/>
          </p:cNvSpPr>
          <p:nvPr/>
        </p:nvSpPr>
        <p:spPr bwMode="auto">
          <a:xfrm>
            <a:off x="4654016" y="4642707"/>
            <a:ext cx="1261500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DDDDDD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46800" rIns="46800">
            <a:spAutoFit/>
          </a:bodyPr>
          <a:lstStyle>
            <a:lvl1pPr marL="100013" indent="-100013">
              <a:defRPr sz="12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1pPr>
            <a:lvl2pPr>
              <a:defRPr sz="12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2pPr>
            <a:lvl3pPr>
              <a:defRPr sz="12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3pPr>
            <a:lvl4pPr>
              <a:defRPr sz="12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4pPr>
            <a:lvl5pPr>
              <a:defRPr sz="12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5pPr>
            <a:lvl6pPr algn="ctr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6pPr>
            <a:lvl7pPr algn="ctr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7pPr>
            <a:lvl8pPr algn="ctr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8pPr>
            <a:lvl9pPr algn="ctr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pPr>
              <a:spcBef>
                <a:spcPct val="50000"/>
              </a:spcBef>
            </a:pPr>
            <a:r>
              <a:rPr lang="it-IT" altLang="it-IT" sz="1400" b="1" dirty="0">
                <a:cs typeface="Arial" panose="020B0604020202020204" pitchFamily="34" charset="0"/>
              </a:rPr>
              <a:t>EVOLUZIONE</a:t>
            </a:r>
          </a:p>
        </p:txBody>
      </p:sp>
      <p:sp>
        <p:nvSpPr>
          <p:cNvPr id="45178" name="Text Box 122"/>
          <p:cNvSpPr txBox="1">
            <a:spLocks noChangeAspect="1" noChangeArrowheads="1"/>
          </p:cNvSpPr>
          <p:nvPr/>
        </p:nvSpPr>
        <p:spPr bwMode="auto">
          <a:xfrm>
            <a:off x="2666671" y="4637567"/>
            <a:ext cx="1556389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DDDDDD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46800" rIns="46800">
            <a:spAutoFit/>
          </a:bodyPr>
          <a:lstStyle>
            <a:lvl1pPr marL="100013" indent="-100013">
              <a:defRPr sz="12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1pPr>
            <a:lvl2pPr>
              <a:defRPr sz="12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2pPr>
            <a:lvl3pPr>
              <a:defRPr sz="12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3pPr>
            <a:lvl4pPr>
              <a:defRPr sz="12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4pPr>
            <a:lvl5pPr>
              <a:defRPr sz="12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5pPr>
            <a:lvl6pPr algn="ctr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6pPr>
            <a:lvl7pPr algn="ctr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7pPr>
            <a:lvl8pPr algn="ctr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8pPr>
            <a:lvl9pPr algn="ctr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pPr>
              <a:spcBef>
                <a:spcPct val="50000"/>
              </a:spcBef>
            </a:pPr>
            <a:r>
              <a:rPr lang="it-IT" altLang="it-IT" sz="1400" b="1" dirty="0">
                <a:cs typeface="Arial" panose="020B0604020202020204" pitchFamily="34" charset="0"/>
              </a:rPr>
              <a:t>MANTENIMENTO</a:t>
            </a:r>
          </a:p>
        </p:txBody>
      </p:sp>
      <p:sp>
        <p:nvSpPr>
          <p:cNvPr id="45179" name="Oval 123"/>
          <p:cNvSpPr>
            <a:spLocks noChangeAspect="1" noChangeArrowheads="1"/>
          </p:cNvSpPr>
          <p:nvPr/>
        </p:nvSpPr>
        <p:spPr bwMode="auto">
          <a:xfrm>
            <a:off x="2962867" y="4234241"/>
            <a:ext cx="412738" cy="210648"/>
          </a:xfrm>
          <a:prstGeom prst="ellipse">
            <a:avLst/>
          </a:prstGeom>
          <a:solidFill>
            <a:srgbClr val="DDDDDD"/>
          </a:solidFill>
          <a:ln w="12700">
            <a:solidFill>
              <a:srgbClr val="0033CC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46800" rIns="46800" anchor="ctr"/>
          <a:lstStyle/>
          <a:p>
            <a:endParaRPr lang="it-IT" sz="1600" b="1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5180" name="Oval 124"/>
          <p:cNvSpPr>
            <a:spLocks noChangeAspect="1" noChangeArrowheads="1"/>
          </p:cNvSpPr>
          <p:nvPr/>
        </p:nvSpPr>
        <p:spPr bwMode="auto">
          <a:xfrm>
            <a:off x="4953127" y="4234242"/>
            <a:ext cx="412738" cy="216291"/>
          </a:xfrm>
          <a:prstGeom prst="ellipse">
            <a:avLst/>
          </a:prstGeom>
          <a:solidFill>
            <a:srgbClr val="DDDDDD"/>
          </a:solidFill>
          <a:ln w="12700">
            <a:solidFill>
              <a:srgbClr val="0033CC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46800" rIns="46800" anchor="ctr"/>
          <a:lstStyle/>
          <a:p>
            <a:endParaRPr lang="it-IT" sz="1600" b="1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6" name="Text Box 102"/>
          <p:cNvSpPr txBox="1">
            <a:spLocks noChangeArrowheads="1"/>
          </p:cNvSpPr>
          <p:nvPr/>
        </p:nvSpPr>
        <p:spPr bwMode="auto">
          <a:xfrm>
            <a:off x="6435949" y="2332853"/>
            <a:ext cx="1945704" cy="58477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46800" rIns="46800">
            <a:spAutoFit/>
          </a:bodyPr>
          <a:lstStyle>
            <a:defPPr>
              <a:defRPr lang="it-IT"/>
            </a:defPPr>
            <a:lvl1pPr>
              <a:lnSpc>
                <a:spcPct val="50000"/>
              </a:lnSpc>
              <a:spcBef>
                <a:spcPct val="50000"/>
              </a:spcBef>
              <a:defRPr sz="1400" b="1">
                <a:solidFill>
                  <a:srgbClr val="003366"/>
                </a:solidFill>
              </a:defRPr>
            </a:lvl1pPr>
          </a:lstStyle>
          <a:p>
            <a:pPr>
              <a:lnSpc>
                <a:spcPct val="100000"/>
              </a:lnSpc>
            </a:pPr>
            <a:r>
              <a:rPr lang="it-IT" altLang="it-IT" sz="1600" dirty="0"/>
              <a:t>Innovazione  </a:t>
            </a:r>
            <a:r>
              <a:rPr lang="it-IT" altLang="it-IT" sz="1600" dirty="0" smtClean="0"/>
              <a:t>tecnologica  </a:t>
            </a:r>
            <a:endParaRPr lang="it-IT" altLang="it-IT" sz="1600" dirty="0"/>
          </a:p>
        </p:txBody>
      </p:sp>
      <p:sp>
        <p:nvSpPr>
          <p:cNvPr id="45159" name="AutoShape 103"/>
          <p:cNvSpPr>
            <a:spLocks noChangeArrowheads="1"/>
          </p:cNvSpPr>
          <p:nvPr/>
        </p:nvSpPr>
        <p:spPr bwMode="auto">
          <a:xfrm flipV="1">
            <a:off x="6606821" y="2092048"/>
            <a:ext cx="724012" cy="205005"/>
          </a:xfrm>
          <a:prstGeom prst="leftArrow">
            <a:avLst>
              <a:gd name="adj1" fmla="val 50000"/>
              <a:gd name="adj2" fmla="val 93578"/>
            </a:avLst>
          </a:prstGeom>
          <a:solidFill>
            <a:srgbClr val="FFB547"/>
          </a:solidFill>
          <a:ln w="9525" algn="ctr">
            <a:solidFill>
              <a:srgbClr val="80808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 wrap="none" anchor="ctr"/>
          <a:lstStyle/>
          <a:p>
            <a:endParaRPr lang="it-IT" sz="2000"/>
          </a:p>
        </p:txBody>
      </p:sp>
      <p:sp>
        <p:nvSpPr>
          <p:cNvPr id="50" name="Text Box 110"/>
          <p:cNvSpPr txBox="1">
            <a:spLocks noChangeAspect="1" noChangeArrowheads="1"/>
          </p:cNvSpPr>
          <p:nvPr/>
        </p:nvSpPr>
        <p:spPr bwMode="auto">
          <a:xfrm>
            <a:off x="2159000" y="5338242"/>
            <a:ext cx="4276949" cy="461665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algn="ctr">
              <a:defRPr sz="1200" b="1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it-IT" altLang="it-IT" sz="1600" dirty="0"/>
              <a:t>Monitoraggio Stato  Avanzamento Lavori</a:t>
            </a:r>
          </a:p>
        </p:txBody>
      </p:sp>
      <p:sp>
        <p:nvSpPr>
          <p:cNvPr id="51" name="CasellaDiTesto 50"/>
          <p:cNvSpPr txBox="1"/>
          <p:nvPr/>
        </p:nvSpPr>
        <p:spPr>
          <a:xfrm>
            <a:off x="614834" y="839514"/>
            <a:ext cx="7887482" cy="33855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>
            <a:defPPr>
              <a:defRPr lang="it-IT"/>
            </a:defPPr>
            <a:lvl1pPr algn="ctr">
              <a:defRPr sz="600" b="1">
                <a:solidFill>
                  <a:schemeClr val="bg1"/>
                </a:solidFill>
              </a:defRPr>
            </a:lvl1pPr>
          </a:lstStyle>
          <a:p>
            <a:r>
              <a:rPr lang="it-IT" sz="1600" dirty="0">
                <a:solidFill>
                  <a:schemeClr val="tx1"/>
                </a:solidFill>
                <a:latin typeface="+mj-lt"/>
              </a:rPr>
              <a:t>DAL MODELLO:  </a:t>
            </a:r>
            <a:r>
              <a:rPr lang="it-IT" sz="1600" dirty="0" smtClean="0">
                <a:solidFill>
                  <a:schemeClr val="tx1"/>
                </a:solidFill>
                <a:latin typeface="+mj-lt"/>
              </a:rPr>
              <a:t>«ICT COME INVESTIMENTI INDISTINTI E QUINDI SOLO COSTI DELLA PA»</a:t>
            </a:r>
          </a:p>
        </p:txBody>
      </p:sp>
      <p:sp>
        <p:nvSpPr>
          <p:cNvPr id="53" name="CasellaDiTesto 52"/>
          <p:cNvSpPr txBox="1"/>
          <p:nvPr/>
        </p:nvSpPr>
        <p:spPr>
          <a:xfrm>
            <a:off x="2033187" y="6032182"/>
            <a:ext cx="6665356" cy="33855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>
            <a:defPPr>
              <a:defRPr lang="it-IT"/>
            </a:defPPr>
            <a:lvl1pPr algn="ctr">
              <a:defRPr sz="600" b="1">
                <a:solidFill>
                  <a:schemeClr val="bg1"/>
                </a:solidFill>
              </a:defRPr>
            </a:lvl1pPr>
          </a:lstStyle>
          <a:p>
            <a:r>
              <a:rPr lang="it-IT" sz="1600" dirty="0" smtClean="0">
                <a:solidFill>
                  <a:schemeClr val="tx1"/>
                </a:solidFill>
                <a:latin typeface="+mj-lt"/>
              </a:rPr>
              <a:t>AL </a:t>
            </a:r>
            <a:r>
              <a:rPr lang="it-IT" sz="1600" dirty="0">
                <a:solidFill>
                  <a:schemeClr val="tx1"/>
                </a:solidFill>
                <a:latin typeface="+mj-lt"/>
              </a:rPr>
              <a:t>MODELLO:  </a:t>
            </a:r>
            <a:r>
              <a:rPr lang="it-IT" sz="1600" dirty="0" smtClean="0">
                <a:solidFill>
                  <a:schemeClr val="tx1"/>
                </a:solidFill>
                <a:latin typeface="+mj-lt"/>
              </a:rPr>
              <a:t>«SELEZIONE DEGLI INVESTIMENTI STRATEGICI ICT»</a:t>
            </a:r>
          </a:p>
        </p:txBody>
      </p:sp>
      <p:sp>
        <p:nvSpPr>
          <p:cNvPr id="54" name="Rettangolo 53"/>
          <p:cNvSpPr/>
          <p:nvPr/>
        </p:nvSpPr>
        <p:spPr>
          <a:xfrm>
            <a:off x="2684210" y="162338"/>
            <a:ext cx="6308978" cy="442348"/>
          </a:xfrm>
          <a:prstGeom prst="rect">
            <a:avLst/>
          </a:prstGeom>
          <a:ln w="34925">
            <a:solidFill>
              <a:srgbClr val="FFFFFF"/>
            </a:solidFill>
          </a:ln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>
              <a:rot lat="0" lon="0" rev="0"/>
            </a:lightRig>
          </a:scene3d>
          <a:sp3d extrusionH="38100" prstMaterial="clear">
            <a:bevelT w="260350" h="50800" prst="coolSlant"/>
            <a:bevelB prst="softRound"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it-IT" sz="2000" b="1" dirty="0" smtClean="0"/>
              <a:t>LA GOVERNANCE</a:t>
            </a:r>
            <a:endParaRPr lang="it-IT" sz="2000" b="1" dirty="0"/>
          </a:p>
        </p:txBody>
      </p:sp>
      <p:sp>
        <p:nvSpPr>
          <p:cNvPr id="55" name="Rectangle 8"/>
          <p:cNvSpPr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0" y="0"/>
            <a:ext cx="2553352" cy="604686"/>
          </a:xfrm>
          <a:prstGeom prst="rect">
            <a:avLst/>
          </a:prstGeom>
          <a:solidFill>
            <a:schemeClr val="bg1"/>
          </a:solidFill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it-IT" sz="1100" b="1" dirty="0">
                <a:solidFill>
                  <a:schemeClr val="tx1"/>
                </a:solidFill>
              </a:rPr>
              <a:t>ORGANIZZARE LA </a:t>
            </a:r>
            <a:r>
              <a:rPr lang="it-IT" sz="1100" b="1" dirty="0" smtClean="0">
                <a:solidFill>
                  <a:schemeClr val="tx1"/>
                </a:solidFill>
              </a:rPr>
              <a:t>GOVERNANCE ICT</a:t>
            </a:r>
            <a:endParaRPr lang="it-IT" sz="1100" b="1" dirty="0">
              <a:solidFill>
                <a:schemeClr val="tx1"/>
              </a:solidFill>
            </a:endParaRPr>
          </a:p>
        </p:txBody>
      </p:sp>
      <p:sp>
        <p:nvSpPr>
          <p:cNvPr id="36" name="Segnaposto numero diapositiva 6"/>
          <p:cNvSpPr txBox="1">
            <a:spLocks/>
          </p:cNvSpPr>
          <p:nvPr/>
        </p:nvSpPr>
        <p:spPr>
          <a:xfrm>
            <a:off x="7010400" y="637109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it-IT"/>
            </a:defPPr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fld id="{B001E1EF-871E-48D5-B257-C073C526E92B}" type="slidenum">
              <a:rPr lang="it-IT"/>
              <a:pPr/>
              <a:t>6</a:t>
            </a:fld>
            <a:endParaRPr lang="it-IT" dirty="0"/>
          </a:p>
        </p:txBody>
      </p:sp>
      <p:sp>
        <p:nvSpPr>
          <p:cNvPr id="43" name="Text Box 102"/>
          <p:cNvSpPr txBox="1">
            <a:spLocks noChangeArrowheads="1"/>
          </p:cNvSpPr>
          <p:nvPr/>
        </p:nvSpPr>
        <p:spPr bwMode="auto">
          <a:xfrm>
            <a:off x="6507941" y="1469236"/>
            <a:ext cx="1945704" cy="58477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46800" rIns="46800">
            <a:spAutoFit/>
          </a:bodyPr>
          <a:lstStyle>
            <a:defPPr>
              <a:defRPr lang="it-IT"/>
            </a:defPPr>
            <a:lvl1pPr>
              <a:lnSpc>
                <a:spcPct val="50000"/>
              </a:lnSpc>
              <a:spcBef>
                <a:spcPct val="50000"/>
              </a:spcBef>
              <a:defRPr sz="1400" b="1">
                <a:solidFill>
                  <a:srgbClr val="003366"/>
                </a:solidFill>
              </a:defRPr>
            </a:lvl1pPr>
          </a:lstStyle>
          <a:p>
            <a:pPr>
              <a:lnSpc>
                <a:spcPct val="100000"/>
              </a:lnSpc>
            </a:pPr>
            <a:r>
              <a:rPr lang="it-IT" altLang="it-IT" sz="1600" dirty="0"/>
              <a:t>Innovazione  </a:t>
            </a:r>
            <a:r>
              <a:rPr lang="it-IT" altLang="it-IT" sz="1600" dirty="0" smtClean="0"/>
              <a:t>architetturale</a:t>
            </a:r>
            <a:endParaRPr lang="it-IT" altLang="it-IT" sz="1600" dirty="0"/>
          </a:p>
        </p:txBody>
      </p:sp>
    </p:spTree>
    <p:extLst>
      <p:ext uri="{BB962C8B-B14F-4D97-AF65-F5344CB8AC3E}">
        <p14:creationId xmlns:p14="http://schemas.microsoft.com/office/powerpoint/2010/main" val="38870170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Rettangolo 95"/>
          <p:cNvSpPr/>
          <p:nvPr/>
        </p:nvSpPr>
        <p:spPr>
          <a:xfrm>
            <a:off x="2684210" y="162338"/>
            <a:ext cx="6308978" cy="442348"/>
          </a:xfrm>
          <a:prstGeom prst="rect">
            <a:avLst/>
          </a:prstGeom>
          <a:ln w="34925">
            <a:solidFill>
              <a:srgbClr val="FFFFFF"/>
            </a:solidFill>
          </a:ln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>
              <a:rot lat="0" lon="0" rev="0"/>
            </a:lightRig>
          </a:scene3d>
          <a:sp3d extrusionH="38100" prstMaterial="clear">
            <a:bevelT w="260350" h="50800" prst="coolSlant"/>
            <a:bevelB prst="softRound"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it-IT" sz="2000" b="1" dirty="0" smtClean="0"/>
              <a:t>LA GOVERNANCE</a:t>
            </a:r>
            <a:endParaRPr lang="it-IT" sz="2000" b="1" dirty="0"/>
          </a:p>
        </p:txBody>
      </p:sp>
      <p:sp>
        <p:nvSpPr>
          <p:cNvPr id="97" name="Rectangle 8"/>
          <p:cNvSpPr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0" y="0"/>
            <a:ext cx="2553352" cy="604686"/>
          </a:xfrm>
          <a:prstGeom prst="rect">
            <a:avLst/>
          </a:prstGeom>
          <a:solidFill>
            <a:schemeClr val="bg1"/>
          </a:solidFill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it-IT" sz="1100" b="1" dirty="0">
                <a:solidFill>
                  <a:schemeClr val="tx1"/>
                </a:solidFill>
              </a:rPr>
              <a:t>ORGANIZZARE LA </a:t>
            </a:r>
            <a:r>
              <a:rPr lang="it-IT" sz="1100" b="1" dirty="0" smtClean="0">
                <a:solidFill>
                  <a:schemeClr val="tx1"/>
                </a:solidFill>
              </a:rPr>
              <a:t>GOVERNANCE ICT</a:t>
            </a:r>
            <a:endParaRPr lang="it-IT" sz="1100" b="1" dirty="0">
              <a:solidFill>
                <a:schemeClr val="tx1"/>
              </a:solidFill>
            </a:endParaRPr>
          </a:p>
        </p:txBody>
      </p:sp>
      <p:grpSp>
        <p:nvGrpSpPr>
          <p:cNvPr id="5" name="Gruppo 4"/>
          <p:cNvGrpSpPr/>
          <p:nvPr/>
        </p:nvGrpSpPr>
        <p:grpSpPr>
          <a:xfrm>
            <a:off x="688976" y="1425244"/>
            <a:ext cx="7908175" cy="4165504"/>
            <a:chOff x="688976" y="1425244"/>
            <a:chExt cx="7908175" cy="4165504"/>
          </a:xfrm>
        </p:grpSpPr>
        <p:sp>
          <p:nvSpPr>
            <p:cNvPr id="28" name="Rettangolo arrotondato 27"/>
            <p:cNvSpPr/>
            <p:nvPr/>
          </p:nvSpPr>
          <p:spPr>
            <a:xfrm>
              <a:off x="5317919" y="1425244"/>
              <a:ext cx="1164344" cy="379657"/>
            </a:xfrm>
            <a:prstGeom prst="roundRect">
              <a:avLst/>
            </a:prstGeom>
            <a:solidFill>
              <a:schemeClr val="bg1"/>
            </a:solidFill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 sz="1600"/>
            </a:p>
          </p:txBody>
        </p:sp>
        <p:sp>
          <p:nvSpPr>
            <p:cNvPr id="29" name="CasellaDiTesto 28"/>
            <p:cNvSpPr txBox="1"/>
            <p:nvPr/>
          </p:nvSpPr>
          <p:spPr>
            <a:xfrm>
              <a:off x="5330986" y="1447216"/>
              <a:ext cx="1151277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it-IT" sz="1400" b="1" dirty="0" smtClean="0"/>
                <a:t>Partner ICT</a:t>
              </a:r>
              <a:endParaRPr lang="it-IT" sz="1400" b="1" dirty="0"/>
            </a:p>
          </p:txBody>
        </p:sp>
        <p:cxnSp>
          <p:nvCxnSpPr>
            <p:cNvPr id="4122" name="Connettore 2 4121"/>
            <p:cNvCxnSpPr/>
            <p:nvPr/>
          </p:nvCxnSpPr>
          <p:spPr>
            <a:xfrm>
              <a:off x="3932727" y="2009692"/>
              <a:ext cx="4577847" cy="10568"/>
            </a:xfrm>
            <a:prstGeom prst="straightConnector1">
              <a:avLst/>
            </a:prstGeom>
            <a:ln>
              <a:headEnd type="arrow"/>
              <a:tailEnd type="arrow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pic>
          <p:nvPicPr>
            <p:cNvPr id="98" name="Picture 2" descr="Home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47838" y="1651869"/>
              <a:ext cx="2923167" cy="662551"/>
            </a:xfrm>
            <a:prstGeom prst="rect">
              <a:avLst/>
            </a:prstGeom>
            <a:gradFill flip="none" rotWithShape="1">
              <a:gsLst>
                <a:gs pos="0">
                  <a:schemeClr val="tx2">
                    <a:lumMod val="60000"/>
                    <a:lumOff val="40000"/>
                    <a:shade val="30000"/>
                    <a:satMod val="115000"/>
                  </a:schemeClr>
                </a:gs>
                <a:gs pos="50000">
                  <a:schemeClr val="tx2">
                    <a:lumMod val="60000"/>
                    <a:lumOff val="40000"/>
                    <a:shade val="67500"/>
                    <a:satMod val="115000"/>
                  </a:schemeClr>
                </a:gs>
                <a:gs pos="100000">
                  <a:schemeClr val="tx2">
                    <a:lumMod val="60000"/>
                    <a:lumOff val="40000"/>
                    <a:shade val="100000"/>
                    <a:satMod val="115000"/>
                  </a:schemeClr>
                </a:gs>
              </a:gsLst>
              <a:lin ang="16200000" scaled="1"/>
              <a:tileRect/>
            </a:gradFill>
            <a:extLst/>
          </p:spPr>
        </p:pic>
        <p:sp>
          <p:nvSpPr>
            <p:cNvPr id="99" name="Rettangolo arrotondato 98"/>
            <p:cNvSpPr/>
            <p:nvPr/>
          </p:nvSpPr>
          <p:spPr>
            <a:xfrm>
              <a:off x="4219667" y="4302248"/>
              <a:ext cx="3613318" cy="978352"/>
            </a:xfrm>
            <a:prstGeom prst="roundRect">
              <a:avLst/>
            </a:prstGeom>
            <a:gradFill flip="none" rotWithShape="1">
              <a:gsLst>
                <a:gs pos="0">
                  <a:schemeClr val="tx2">
                    <a:lumMod val="60000"/>
                    <a:lumOff val="40000"/>
                    <a:shade val="30000"/>
                    <a:satMod val="115000"/>
                  </a:schemeClr>
                </a:gs>
                <a:gs pos="50000">
                  <a:schemeClr val="tx2">
                    <a:lumMod val="60000"/>
                    <a:lumOff val="40000"/>
                    <a:shade val="67500"/>
                    <a:satMod val="115000"/>
                  </a:schemeClr>
                </a:gs>
                <a:gs pos="100000">
                  <a:schemeClr val="tx2">
                    <a:lumMod val="60000"/>
                    <a:lumOff val="40000"/>
                    <a:shade val="100000"/>
                    <a:satMod val="115000"/>
                  </a:schemeClr>
                </a:gs>
              </a:gsLst>
              <a:lin ang="16200000" scaled="1"/>
              <a:tileRect/>
            </a:gradFill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 sz="1200" b="1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00" name="CasellaDiTesto 99"/>
            <p:cNvSpPr txBox="1"/>
            <p:nvPr/>
          </p:nvSpPr>
          <p:spPr>
            <a:xfrm>
              <a:off x="4608515" y="1715532"/>
              <a:ext cx="1519281" cy="637146"/>
            </a:xfrm>
            <a:prstGeom prst="rect">
              <a:avLst/>
            </a:prstGeom>
            <a:solidFill>
              <a:schemeClr val="bg1"/>
            </a:solidFill>
            <a:ln>
              <a:solidFill>
                <a:srgbClr val="024EBE"/>
              </a:solidFill>
            </a:ln>
          </p:spPr>
          <p:txBody>
            <a:bodyPr wrap="none" rtlCol="0">
              <a:spAutoFit/>
            </a:bodyPr>
            <a:lstStyle/>
            <a:p>
              <a:pPr algn="ctr"/>
              <a:r>
                <a:rPr lang="it-IT" sz="1600" b="1" dirty="0" smtClean="0">
                  <a:latin typeface="+mj-lt"/>
                </a:rPr>
                <a:t>     MINISTRI     </a:t>
              </a:r>
            </a:p>
            <a:p>
              <a:pPr algn="ctr"/>
              <a:r>
                <a:rPr lang="it-IT" sz="1600" b="1" dirty="0" smtClean="0">
                  <a:latin typeface="+mj-lt"/>
                </a:rPr>
                <a:t>Interessati</a:t>
              </a:r>
              <a:endParaRPr lang="it-IT" sz="1600" b="1" dirty="0">
                <a:latin typeface="+mj-lt"/>
              </a:endParaRPr>
            </a:p>
          </p:txBody>
        </p:sp>
        <p:sp>
          <p:nvSpPr>
            <p:cNvPr id="105" name="CasellaDiTesto 104"/>
            <p:cNvSpPr txBox="1"/>
            <p:nvPr/>
          </p:nvSpPr>
          <p:spPr>
            <a:xfrm>
              <a:off x="1184284" y="3142139"/>
              <a:ext cx="2589254" cy="368875"/>
            </a:xfrm>
            <a:prstGeom prst="rect">
              <a:avLst/>
            </a:prstGeom>
            <a:noFill/>
            <a:ln>
              <a:solidFill>
                <a:schemeClr val="tx2"/>
              </a:solidFill>
            </a:ln>
          </p:spPr>
          <p:txBody>
            <a:bodyPr wrap="none" rtlCol="0">
              <a:spAutoFit/>
            </a:bodyPr>
            <a:lstStyle/>
            <a:p>
              <a:pPr algn="ctr"/>
              <a:r>
                <a:rPr lang="it-IT" sz="1600" b="1" dirty="0" smtClean="0">
                  <a:latin typeface="+mj-lt"/>
                </a:rPr>
                <a:t>Agenzia per l’Italia Digitale</a:t>
              </a:r>
              <a:endParaRPr lang="it-IT" sz="1600" b="1" dirty="0">
                <a:latin typeface="+mj-lt"/>
              </a:endParaRPr>
            </a:p>
          </p:txBody>
        </p:sp>
        <p:cxnSp>
          <p:nvCxnSpPr>
            <p:cNvPr id="4103" name="Connettore 4 4102"/>
            <p:cNvCxnSpPr/>
            <p:nvPr/>
          </p:nvCxnSpPr>
          <p:spPr>
            <a:xfrm rot="16200000" flipH="1">
              <a:off x="3132992" y="3763740"/>
              <a:ext cx="1302975" cy="870377"/>
            </a:xfrm>
            <a:prstGeom prst="bentConnector2">
              <a:avLst/>
            </a:prstGeom>
            <a:ln>
              <a:tailEnd type="arrow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06" name="Connettore 2 4105"/>
            <p:cNvCxnSpPr>
              <a:endCxn id="105" idx="0"/>
            </p:cNvCxnSpPr>
            <p:nvPr/>
          </p:nvCxnSpPr>
          <p:spPr>
            <a:xfrm>
              <a:off x="2471742" y="2303854"/>
              <a:ext cx="7170" cy="838285"/>
            </a:xfrm>
            <a:prstGeom prst="straightConnector1">
              <a:avLst/>
            </a:prstGeom>
            <a:ln>
              <a:tailEnd type="arrow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4118" name="Rettangolo arrotondato 4117"/>
            <p:cNvSpPr/>
            <p:nvPr/>
          </p:nvSpPr>
          <p:spPr>
            <a:xfrm>
              <a:off x="688976" y="1484013"/>
              <a:ext cx="3775924" cy="2818235"/>
            </a:xfrm>
            <a:prstGeom prst="roundRect">
              <a:avLst/>
            </a:prstGeom>
            <a:noFill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 sz="1600">
                <a:latin typeface="+mj-lt"/>
              </a:endParaRPr>
            </a:p>
          </p:txBody>
        </p:sp>
        <p:sp>
          <p:nvSpPr>
            <p:cNvPr id="4119" name="CasellaDiTesto 4118"/>
            <p:cNvSpPr txBox="1"/>
            <p:nvPr/>
          </p:nvSpPr>
          <p:spPr>
            <a:xfrm>
              <a:off x="688976" y="2326815"/>
              <a:ext cx="1588535" cy="30180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it-IT"/>
              </a:defPPr>
              <a:lvl1pPr algn="ctr">
                <a:defRPr sz="1600">
                  <a:latin typeface="+mj-lt"/>
                </a:defRPr>
              </a:lvl1pPr>
            </a:lstStyle>
            <a:p>
              <a:r>
                <a:rPr lang="it-IT" sz="1200" b="1" dirty="0">
                  <a:solidFill>
                    <a:srgbClr val="C00000"/>
                  </a:solidFill>
                </a:rPr>
                <a:t>Indirizzo e Vigilanza</a:t>
              </a:r>
            </a:p>
          </p:txBody>
        </p:sp>
        <p:cxnSp>
          <p:nvCxnSpPr>
            <p:cNvPr id="4128" name="Connettore 2 4127"/>
            <p:cNvCxnSpPr/>
            <p:nvPr/>
          </p:nvCxnSpPr>
          <p:spPr>
            <a:xfrm>
              <a:off x="5171417" y="2356021"/>
              <a:ext cx="14052" cy="1915435"/>
            </a:xfrm>
            <a:prstGeom prst="straightConnector1">
              <a:avLst/>
            </a:prstGeom>
            <a:ln>
              <a:tailEnd type="arrow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38" name="CasellaDiTesto 137"/>
            <p:cNvSpPr txBox="1"/>
            <p:nvPr/>
          </p:nvSpPr>
          <p:spPr>
            <a:xfrm>
              <a:off x="1814052" y="4944417"/>
              <a:ext cx="2249809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it-IT"/>
              </a:defPPr>
              <a:lvl1pPr algn="ctr">
                <a:defRPr sz="1600">
                  <a:latin typeface="+mj-lt"/>
                </a:defRPr>
              </a:lvl1pPr>
            </a:lstStyle>
            <a:p>
              <a:r>
                <a:rPr lang="it-IT" sz="1200" b="1" i="1" dirty="0" smtClean="0"/>
                <a:t>Responsabile di Progetto AGID</a:t>
              </a:r>
            </a:p>
            <a:p>
              <a:r>
                <a:rPr lang="it-IT" sz="1200" dirty="0" smtClean="0"/>
                <a:t>Coordinamento , verifiche </a:t>
              </a:r>
            </a:p>
            <a:p>
              <a:r>
                <a:rPr lang="it-IT" sz="1200" dirty="0" smtClean="0"/>
                <a:t>e </a:t>
              </a:r>
              <a:r>
                <a:rPr lang="it-IT" sz="1200" dirty="0"/>
                <a:t>Supporto</a:t>
              </a:r>
            </a:p>
          </p:txBody>
        </p:sp>
        <p:sp>
          <p:nvSpPr>
            <p:cNvPr id="139" name="CasellaDiTesto 138"/>
            <p:cNvSpPr txBox="1"/>
            <p:nvPr/>
          </p:nvSpPr>
          <p:spPr>
            <a:xfrm>
              <a:off x="5133072" y="3597065"/>
              <a:ext cx="2490504" cy="70421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endParaRPr lang="it-IT" sz="1200" dirty="0" smtClean="0">
                <a:latin typeface="+mj-lt"/>
              </a:endParaRPr>
            </a:p>
            <a:p>
              <a:pPr algn="ctr"/>
              <a:r>
                <a:rPr lang="it-IT" sz="1200" b="1" i="1" dirty="0" err="1" smtClean="0">
                  <a:latin typeface="+mj-lt"/>
                </a:rPr>
                <a:t>Steering</a:t>
              </a:r>
              <a:r>
                <a:rPr lang="it-IT" sz="1200" b="1" i="1" dirty="0" smtClean="0">
                  <a:latin typeface="+mj-lt"/>
                </a:rPr>
                <a:t> </a:t>
              </a:r>
              <a:r>
                <a:rPr lang="it-IT" sz="1200" b="1" i="1" dirty="0" err="1" smtClean="0">
                  <a:latin typeface="+mj-lt"/>
                </a:rPr>
                <a:t>Committee</a:t>
              </a:r>
              <a:endParaRPr lang="it-IT" sz="1200" b="1" i="1" dirty="0" smtClean="0">
                <a:latin typeface="+mj-lt"/>
              </a:endParaRPr>
            </a:p>
            <a:p>
              <a:pPr algn="ctr"/>
              <a:r>
                <a:rPr lang="it-IT" sz="1200" dirty="0" smtClean="0">
                  <a:latin typeface="+mj-lt"/>
                </a:rPr>
                <a:t>Gestione e monitoraggio attuativo</a:t>
              </a:r>
            </a:p>
          </p:txBody>
        </p:sp>
        <p:cxnSp>
          <p:nvCxnSpPr>
            <p:cNvPr id="141" name="Connettore 2 140"/>
            <p:cNvCxnSpPr/>
            <p:nvPr/>
          </p:nvCxnSpPr>
          <p:spPr>
            <a:xfrm>
              <a:off x="7567368" y="2386813"/>
              <a:ext cx="14052" cy="1915435"/>
            </a:xfrm>
            <a:prstGeom prst="straightConnector1">
              <a:avLst/>
            </a:prstGeom>
            <a:ln>
              <a:tailEnd type="arrow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42" name="Rettangolo arrotondato 141"/>
            <p:cNvSpPr/>
            <p:nvPr/>
          </p:nvSpPr>
          <p:spPr>
            <a:xfrm>
              <a:off x="4353166" y="4440970"/>
              <a:ext cx="3613318" cy="978352"/>
            </a:xfrm>
            <a:prstGeom prst="roundRect">
              <a:avLst/>
            </a:prstGeom>
            <a:gradFill flip="none" rotWithShape="1">
              <a:gsLst>
                <a:gs pos="0">
                  <a:schemeClr val="tx2">
                    <a:lumMod val="60000"/>
                    <a:lumOff val="40000"/>
                    <a:shade val="30000"/>
                    <a:satMod val="115000"/>
                  </a:schemeClr>
                </a:gs>
                <a:gs pos="50000">
                  <a:schemeClr val="tx2">
                    <a:lumMod val="60000"/>
                    <a:lumOff val="40000"/>
                    <a:shade val="67500"/>
                    <a:satMod val="115000"/>
                  </a:schemeClr>
                </a:gs>
                <a:gs pos="100000">
                  <a:schemeClr val="tx2">
                    <a:lumMod val="60000"/>
                    <a:lumOff val="40000"/>
                    <a:shade val="100000"/>
                    <a:satMod val="115000"/>
                  </a:schemeClr>
                </a:gs>
              </a:gsLst>
              <a:lin ang="16200000" scaled="1"/>
              <a:tileRect/>
            </a:gradFill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 sz="1200" b="1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43" name="Rettangolo arrotondato 142"/>
            <p:cNvSpPr/>
            <p:nvPr/>
          </p:nvSpPr>
          <p:spPr>
            <a:xfrm>
              <a:off x="4486665" y="4579691"/>
              <a:ext cx="3613318" cy="978352"/>
            </a:xfrm>
            <a:prstGeom prst="roundRect">
              <a:avLst/>
            </a:prstGeom>
            <a:gradFill flip="none" rotWithShape="1">
              <a:gsLst>
                <a:gs pos="0">
                  <a:schemeClr val="tx2">
                    <a:lumMod val="60000"/>
                    <a:lumOff val="40000"/>
                    <a:shade val="30000"/>
                    <a:satMod val="115000"/>
                  </a:schemeClr>
                </a:gs>
                <a:gs pos="50000">
                  <a:schemeClr val="tx2">
                    <a:lumMod val="60000"/>
                    <a:lumOff val="40000"/>
                    <a:shade val="67500"/>
                    <a:satMod val="115000"/>
                  </a:schemeClr>
                </a:gs>
                <a:gs pos="100000">
                  <a:schemeClr val="tx2">
                    <a:lumMod val="60000"/>
                    <a:lumOff val="40000"/>
                    <a:shade val="100000"/>
                    <a:satMod val="115000"/>
                  </a:schemeClr>
                </a:gs>
              </a:gsLst>
              <a:lin ang="16200000" scaled="1"/>
              <a:tileRect/>
            </a:gradFill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 sz="1200" b="1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131" name="CasellaDiTesto 4130"/>
            <p:cNvSpPr txBox="1"/>
            <p:nvPr/>
          </p:nvSpPr>
          <p:spPr>
            <a:xfrm>
              <a:off x="4950059" y="4745701"/>
              <a:ext cx="2631361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it-IT" b="1" dirty="0" smtClean="0">
                  <a:solidFill>
                    <a:schemeClr val="bg1"/>
                  </a:solidFill>
                  <a:latin typeface="+mj-lt"/>
                </a:rPr>
                <a:t>Gestione </a:t>
              </a:r>
            </a:p>
            <a:p>
              <a:pPr algn="ctr"/>
              <a:r>
                <a:rPr lang="it-IT" b="1" dirty="0" smtClean="0">
                  <a:solidFill>
                    <a:schemeClr val="bg1"/>
                  </a:solidFill>
                  <a:latin typeface="+mj-lt"/>
                </a:rPr>
                <a:t>PROGETTI STRATEGICI ICT</a:t>
              </a:r>
              <a:endParaRPr lang="it-IT" b="1" dirty="0">
                <a:solidFill>
                  <a:schemeClr val="bg1"/>
                </a:solidFill>
                <a:latin typeface="+mj-lt"/>
              </a:endParaRPr>
            </a:p>
          </p:txBody>
        </p:sp>
        <p:sp>
          <p:nvSpPr>
            <p:cNvPr id="22" name="CasellaDiTesto 21"/>
            <p:cNvSpPr txBox="1"/>
            <p:nvPr/>
          </p:nvSpPr>
          <p:spPr>
            <a:xfrm>
              <a:off x="2509421" y="2380786"/>
              <a:ext cx="2095836" cy="50301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it-IT"/>
              </a:defPPr>
              <a:lvl1pPr algn="ctr">
                <a:defRPr sz="1600">
                  <a:latin typeface="+mj-lt"/>
                </a:defRPr>
              </a:lvl1pPr>
            </a:lstStyle>
            <a:p>
              <a:pPr algn="l"/>
              <a:r>
                <a:rPr lang="it-IT" sz="1200" dirty="0" smtClean="0"/>
                <a:t>Verifiche avanzamento</a:t>
              </a:r>
            </a:p>
            <a:p>
              <a:pPr algn="l"/>
              <a:r>
                <a:rPr lang="it-IT" sz="1200" dirty="0" smtClean="0"/>
                <a:t>Progetti Strategici</a:t>
              </a:r>
            </a:p>
          </p:txBody>
        </p:sp>
        <p:sp>
          <p:nvSpPr>
            <p:cNvPr id="23" name="CasellaDiTesto 22"/>
            <p:cNvSpPr txBox="1"/>
            <p:nvPr/>
          </p:nvSpPr>
          <p:spPr>
            <a:xfrm>
              <a:off x="688976" y="3532257"/>
              <a:ext cx="2660315" cy="50301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it-IT"/>
              </a:defPPr>
              <a:lvl1pPr algn="ctr">
                <a:defRPr sz="1600">
                  <a:latin typeface="+mj-lt"/>
                </a:defRPr>
              </a:lvl1pPr>
            </a:lstStyle>
            <a:p>
              <a:r>
                <a:rPr lang="it-IT" sz="1200" b="1" dirty="0" smtClean="0">
                  <a:solidFill>
                    <a:srgbClr val="C00000"/>
                  </a:solidFill>
                </a:rPr>
                <a:t>Gestione Modello Evolutivo S.I.</a:t>
              </a:r>
            </a:p>
            <a:p>
              <a:r>
                <a:rPr lang="it-IT" sz="1200" b="1" dirty="0" smtClean="0">
                  <a:solidFill>
                    <a:srgbClr val="C00000"/>
                  </a:solidFill>
                </a:rPr>
                <a:t>Coordinamento  ICT Amministrazioni</a:t>
              </a:r>
              <a:endParaRPr lang="it-IT" sz="1200" b="1" dirty="0">
                <a:solidFill>
                  <a:srgbClr val="C00000"/>
                </a:solidFill>
              </a:endParaRPr>
            </a:p>
          </p:txBody>
        </p:sp>
        <p:sp>
          <p:nvSpPr>
            <p:cNvPr id="25" name="CasellaDiTesto 24"/>
            <p:cNvSpPr txBox="1"/>
            <p:nvPr/>
          </p:nvSpPr>
          <p:spPr>
            <a:xfrm>
              <a:off x="5083889" y="2354333"/>
              <a:ext cx="2490504" cy="30180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it-IT" sz="1200" b="1" dirty="0" smtClean="0">
                  <a:solidFill>
                    <a:srgbClr val="C00000"/>
                  </a:solidFill>
                  <a:latin typeface="+mj-lt"/>
                </a:rPr>
                <a:t>Competenze Istituzionali</a:t>
              </a:r>
            </a:p>
          </p:txBody>
        </p:sp>
        <p:sp>
          <p:nvSpPr>
            <p:cNvPr id="3" name="Rettangolo arrotondato 2"/>
            <p:cNvSpPr/>
            <p:nvPr/>
          </p:nvSpPr>
          <p:spPr>
            <a:xfrm>
              <a:off x="7432806" y="1432544"/>
              <a:ext cx="1164345" cy="379657"/>
            </a:xfrm>
            <a:prstGeom prst="roundRect">
              <a:avLst/>
            </a:prstGeom>
            <a:solidFill>
              <a:schemeClr val="bg1"/>
            </a:solidFill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 sz="1600"/>
            </a:p>
          </p:txBody>
        </p:sp>
        <p:sp>
          <p:nvSpPr>
            <p:cNvPr id="140" name="CasellaDiTesto 139"/>
            <p:cNvSpPr txBox="1"/>
            <p:nvPr/>
          </p:nvSpPr>
          <p:spPr>
            <a:xfrm>
              <a:off x="6697731" y="1726100"/>
              <a:ext cx="1354488" cy="637146"/>
            </a:xfrm>
            <a:prstGeom prst="rect">
              <a:avLst/>
            </a:prstGeom>
            <a:solidFill>
              <a:schemeClr val="bg1"/>
            </a:solidFill>
            <a:ln>
              <a:solidFill>
                <a:srgbClr val="024EBE"/>
              </a:solidFill>
            </a:ln>
          </p:spPr>
          <p:txBody>
            <a:bodyPr wrap="none" rtlCol="0">
              <a:spAutoFit/>
            </a:bodyPr>
            <a:lstStyle/>
            <a:p>
              <a:pPr algn="ctr"/>
              <a:r>
                <a:rPr lang="it-IT" sz="1600" b="1" dirty="0" smtClean="0">
                  <a:latin typeface="+mj-lt"/>
                </a:rPr>
                <a:t>AUTONOMIE</a:t>
              </a:r>
            </a:p>
            <a:p>
              <a:pPr algn="ctr"/>
              <a:r>
                <a:rPr lang="it-IT" sz="1600" b="1" dirty="0" smtClean="0">
                  <a:latin typeface="+mj-lt"/>
                </a:rPr>
                <a:t>Interessate</a:t>
              </a:r>
              <a:endParaRPr lang="it-IT" sz="1600" b="1" dirty="0">
                <a:latin typeface="+mj-lt"/>
              </a:endParaRPr>
            </a:p>
          </p:txBody>
        </p:sp>
        <p:sp>
          <p:nvSpPr>
            <p:cNvPr id="4" name="CasellaDiTesto 3"/>
            <p:cNvSpPr txBox="1"/>
            <p:nvPr/>
          </p:nvSpPr>
          <p:spPr>
            <a:xfrm>
              <a:off x="7445874" y="1454518"/>
              <a:ext cx="1151277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it-IT" sz="1400" b="1" dirty="0" smtClean="0"/>
                <a:t>Partner ICT</a:t>
              </a:r>
              <a:endParaRPr lang="it-IT" sz="1400" b="1" dirty="0"/>
            </a:p>
          </p:txBody>
        </p:sp>
      </p:grpSp>
      <p:sp>
        <p:nvSpPr>
          <p:cNvPr id="32" name="Segnaposto numero diapositiva 6"/>
          <p:cNvSpPr txBox="1">
            <a:spLocks/>
          </p:cNvSpPr>
          <p:nvPr/>
        </p:nvSpPr>
        <p:spPr>
          <a:xfrm>
            <a:off x="70104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it-IT"/>
            </a:defPPr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fld id="{B001E1EF-871E-48D5-B257-C073C526E92B}" type="slidenum">
              <a:rPr lang="it-IT"/>
              <a:pPr/>
              <a:t>7</a:t>
            </a:fld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5516185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4270" y="2890664"/>
            <a:ext cx="2831694" cy="2123771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Rettangolo 8"/>
          <p:cNvSpPr/>
          <p:nvPr/>
        </p:nvSpPr>
        <p:spPr>
          <a:xfrm>
            <a:off x="2684210" y="162338"/>
            <a:ext cx="6366128" cy="442348"/>
          </a:xfrm>
          <a:prstGeom prst="rect">
            <a:avLst/>
          </a:prstGeom>
          <a:ln w="34925">
            <a:solidFill>
              <a:srgbClr val="FFFFFF"/>
            </a:solidFill>
          </a:ln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>
              <a:rot lat="0" lon="0" rev="0"/>
            </a:lightRig>
          </a:scene3d>
          <a:sp3d extrusionH="38100" prstMaterial="clear">
            <a:bevelT w="260350" h="50800" prst="coolSlant"/>
            <a:bevelB prst="softRound"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it-IT" b="1" dirty="0" smtClean="0"/>
              <a:t>PROGETTI DI MAGGIORE PRIORITA’</a:t>
            </a:r>
            <a:endParaRPr lang="it-IT" b="1" dirty="0"/>
          </a:p>
        </p:txBody>
      </p:sp>
      <p:sp>
        <p:nvSpPr>
          <p:cNvPr id="11" name="Rectangle 8"/>
          <p:cNvSpPr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0" y="0"/>
            <a:ext cx="2553352" cy="604686"/>
          </a:xfrm>
          <a:prstGeom prst="rect">
            <a:avLst/>
          </a:prstGeom>
          <a:solidFill>
            <a:schemeClr val="accent3">
              <a:lumMod val="75000"/>
            </a:schemeClr>
          </a:solidFill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it-IT" sz="1100" b="1" dirty="0">
                <a:solidFill>
                  <a:schemeClr val="bg1"/>
                </a:solidFill>
              </a:rPr>
              <a:t>IDENTIFICARE E </a:t>
            </a:r>
            <a:r>
              <a:rPr lang="it-IT" sz="1100" b="1" dirty="0" smtClean="0">
                <a:solidFill>
                  <a:schemeClr val="bg1"/>
                </a:solidFill>
              </a:rPr>
              <a:t>PORRE </a:t>
            </a:r>
            <a:r>
              <a:rPr lang="it-IT" sz="1100" b="1" dirty="0">
                <a:solidFill>
                  <a:schemeClr val="bg1"/>
                </a:solidFill>
              </a:rPr>
              <a:t>SOTTO </a:t>
            </a:r>
            <a:r>
              <a:rPr lang="it-IT" sz="1100" b="1" dirty="0" smtClean="0">
                <a:solidFill>
                  <a:schemeClr val="bg1"/>
                </a:solidFill>
              </a:rPr>
              <a:t>CONTROLLO I PROGETTI </a:t>
            </a:r>
          </a:p>
          <a:p>
            <a:pPr algn="ctr">
              <a:defRPr/>
            </a:pPr>
            <a:r>
              <a:rPr lang="it-IT" sz="1100" b="1" dirty="0" smtClean="0">
                <a:solidFill>
                  <a:schemeClr val="bg1"/>
                </a:solidFill>
              </a:rPr>
              <a:t>DELL’ </a:t>
            </a:r>
            <a:r>
              <a:rPr lang="it-IT" sz="1100" b="1" dirty="0">
                <a:solidFill>
                  <a:schemeClr val="bg1"/>
                </a:solidFill>
              </a:rPr>
              <a:t>AGENDA DIGITALE</a:t>
            </a:r>
          </a:p>
        </p:txBody>
      </p:sp>
      <p:pic>
        <p:nvPicPr>
          <p:cNvPr id="8198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21472" y="2636055"/>
            <a:ext cx="3207898" cy="2405924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7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2786" y="3489812"/>
            <a:ext cx="2836606" cy="2127456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3" name="CasellaDiTesto 32"/>
          <p:cNvSpPr txBox="1"/>
          <p:nvPr/>
        </p:nvSpPr>
        <p:spPr>
          <a:xfrm>
            <a:off x="2553352" y="943240"/>
            <a:ext cx="4347411" cy="33855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>
            <a:defPPr>
              <a:defRPr lang="it-IT"/>
            </a:defPPr>
            <a:lvl1pPr algn="ctr">
              <a:defRPr sz="1600" b="1">
                <a:latin typeface="+mj-lt"/>
              </a:defRPr>
            </a:lvl1pPr>
          </a:lstStyle>
          <a:p>
            <a:r>
              <a:rPr lang="it-IT" dirty="0" smtClean="0"/>
              <a:t>DALLE RELAZIONI  «PALUDATE»</a:t>
            </a:r>
            <a:endParaRPr lang="it-IT" dirty="0"/>
          </a:p>
        </p:txBody>
      </p:sp>
      <p:sp>
        <p:nvSpPr>
          <p:cNvPr id="37" name="CasellaDiTesto 36"/>
          <p:cNvSpPr txBox="1"/>
          <p:nvPr/>
        </p:nvSpPr>
        <p:spPr>
          <a:xfrm>
            <a:off x="558919" y="1431742"/>
            <a:ext cx="7864339" cy="83099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>
            <a:defPPr>
              <a:defRPr lang="it-IT"/>
            </a:defPPr>
            <a:lvl1pPr algn="ctr">
              <a:defRPr sz="1600" b="1">
                <a:latin typeface="+mj-lt"/>
              </a:defRPr>
            </a:lvl1pPr>
          </a:lstStyle>
          <a:p>
            <a:r>
              <a:rPr lang="it-IT" dirty="0" smtClean="0"/>
              <a:t>A METODI E STRUMENTI DI «PROJECT MANAGEMENT»  DA RENDERE VISIBILI PER IDENTIFIUCARE RAPIDAMENTE LE ESIGENZE DI INTRODURRE CORRETTIVI</a:t>
            </a:r>
          </a:p>
          <a:p>
            <a:r>
              <a:rPr lang="it-IT" dirty="0" smtClean="0"/>
              <a:t>E RIUNIONI DI VERIFICA PERIODICA DI «STATO AVANZAMENTO LAVORI»</a:t>
            </a:r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001E1EF-871E-48D5-B257-C073C526E92B}" type="slidenum">
              <a:rPr lang="it-IT" smtClean="0"/>
              <a:pPr>
                <a:defRPr/>
              </a:pPr>
              <a:t>8</a:t>
            </a:fld>
            <a:endParaRPr lang="it-IT" dirty="0"/>
          </a:p>
        </p:txBody>
      </p:sp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917" y="3925817"/>
            <a:ext cx="2902979" cy="217723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1306" y="2791113"/>
            <a:ext cx="3097161" cy="2322871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6" name="Picture 4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5751" y="4072476"/>
            <a:ext cx="2950491" cy="208301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350506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ttangolo 8"/>
          <p:cNvSpPr/>
          <p:nvPr/>
        </p:nvSpPr>
        <p:spPr>
          <a:xfrm>
            <a:off x="2684210" y="162338"/>
            <a:ext cx="6366128" cy="442348"/>
          </a:xfrm>
          <a:prstGeom prst="rect">
            <a:avLst/>
          </a:prstGeom>
          <a:ln w="34925">
            <a:solidFill>
              <a:srgbClr val="FFFFFF"/>
            </a:solidFill>
          </a:ln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>
              <a:rot lat="0" lon="0" rev="0"/>
            </a:lightRig>
          </a:scene3d>
          <a:sp3d extrusionH="38100" prstMaterial="clear">
            <a:bevelT w="260350" h="50800" prst="coolSlant"/>
            <a:bevelB prst="softRound"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it-IT" b="1" dirty="0" smtClean="0"/>
              <a:t>PROGETTI DI MAGGIORE PRIORITA’</a:t>
            </a:r>
            <a:endParaRPr lang="it-IT" b="1" dirty="0"/>
          </a:p>
        </p:txBody>
      </p:sp>
      <p:sp>
        <p:nvSpPr>
          <p:cNvPr id="11" name="Rectangle 8"/>
          <p:cNvSpPr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0" y="0"/>
            <a:ext cx="2553352" cy="604686"/>
          </a:xfrm>
          <a:prstGeom prst="rect">
            <a:avLst/>
          </a:prstGeom>
          <a:solidFill>
            <a:schemeClr val="accent3">
              <a:lumMod val="75000"/>
            </a:schemeClr>
          </a:solidFill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it-IT" sz="1100" b="1" dirty="0">
                <a:solidFill>
                  <a:schemeClr val="bg1"/>
                </a:solidFill>
              </a:rPr>
              <a:t>IDENTIFICARE E </a:t>
            </a:r>
            <a:r>
              <a:rPr lang="it-IT" sz="1100" b="1" dirty="0" smtClean="0">
                <a:solidFill>
                  <a:schemeClr val="bg1"/>
                </a:solidFill>
              </a:rPr>
              <a:t>PORRE </a:t>
            </a:r>
            <a:r>
              <a:rPr lang="it-IT" sz="1100" b="1" dirty="0">
                <a:solidFill>
                  <a:schemeClr val="bg1"/>
                </a:solidFill>
              </a:rPr>
              <a:t>SOTTO </a:t>
            </a:r>
            <a:r>
              <a:rPr lang="it-IT" sz="1100" b="1" dirty="0" smtClean="0">
                <a:solidFill>
                  <a:schemeClr val="bg1"/>
                </a:solidFill>
              </a:rPr>
              <a:t>CONTROLLO I PROGETTI </a:t>
            </a:r>
          </a:p>
          <a:p>
            <a:pPr algn="ctr">
              <a:defRPr/>
            </a:pPr>
            <a:r>
              <a:rPr lang="it-IT" sz="1100" b="1" dirty="0" smtClean="0">
                <a:solidFill>
                  <a:schemeClr val="bg1"/>
                </a:solidFill>
              </a:rPr>
              <a:t>DELL’ </a:t>
            </a:r>
            <a:r>
              <a:rPr lang="it-IT" sz="1100" b="1" dirty="0">
                <a:solidFill>
                  <a:schemeClr val="bg1"/>
                </a:solidFill>
              </a:rPr>
              <a:t>AGENDA DIGITALE</a:t>
            </a:r>
          </a:p>
        </p:txBody>
      </p:sp>
      <p:sp>
        <p:nvSpPr>
          <p:cNvPr id="38" name="CasellaDiTesto 37"/>
          <p:cNvSpPr txBox="1"/>
          <p:nvPr/>
        </p:nvSpPr>
        <p:spPr>
          <a:xfrm>
            <a:off x="1526020" y="4760776"/>
            <a:ext cx="702291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600" b="1" dirty="0" smtClean="0">
                <a:solidFill>
                  <a:srgbClr val="C00000"/>
                </a:solidFill>
                <a:latin typeface="+mj-lt"/>
              </a:rPr>
              <a:t>MINISTERO ECONOMIA E FINANZE </a:t>
            </a:r>
            <a:r>
              <a:rPr lang="it-IT" sz="1600" b="1" dirty="0" smtClean="0">
                <a:solidFill>
                  <a:srgbClr val="C00000"/>
                </a:solidFill>
                <a:latin typeface="+mj-lt"/>
                <a:sym typeface="Wingdings" panose="05000000000000000000" pitchFamily="2" charset="2"/>
              </a:rPr>
              <a:t> </a:t>
            </a:r>
            <a:r>
              <a:rPr lang="it-IT" sz="1600" b="1" dirty="0" smtClean="0">
                <a:solidFill>
                  <a:srgbClr val="C00000"/>
                </a:solidFill>
                <a:latin typeface="+mj-lt"/>
              </a:rPr>
              <a:t>PDCM  (AGENZIA ITALIA DIGITALE)</a:t>
            </a:r>
            <a:endParaRPr lang="it-IT" sz="1600" b="1" dirty="0">
              <a:solidFill>
                <a:srgbClr val="C00000"/>
              </a:solidFill>
              <a:latin typeface="+mj-lt"/>
            </a:endParaRPr>
          </a:p>
        </p:txBody>
      </p:sp>
      <p:grpSp>
        <p:nvGrpSpPr>
          <p:cNvPr id="5" name="Gruppo 4"/>
          <p:cNvGrpSpPr/>
          <p:nvPr/>
        </p:nvGrpSpPr>
        <p:grpSpPr>
          <a:xfrm>
            <a:off x="708557" y="1138027"/>
            <a:ext cx="7863157" cy="4899047"/>
            <a:chOff x="288759" y="712882"/>
            <a:chExt cx="8489386" cy="5671229"/>
          </a:xfrm>
        </p:grpSpPr>
        <p:sp>
          <p:nvSpPr>
            <p:cNvPr id="2" name="CasellaDiTesto 1"/>
            <p:cNvSpPr txBox="1"/>
            <p:nvPr/>
          </p:nvSpPr>
          <p:spPr>
            <a:xfrm>
              <a:off x="1126260" y="3354539"/>
              <a:ext cx="7651884" cy="39191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it-IT" sz="1600" b="1" dirty="0" smtClean="0">
                  <a:solidFill>
                    <a:srgbClr val="C00000"/>
                  </a:solidFill>
                  <a:latin typeface="+mj-lt"/>
                </a:rPr>
                <a:t>INTERNO  -  FUNZIONE PUBBLICA </a:t>
              </a:r>
              <a:r>
                <a:rPr lang="it-IT" sz="1600" b="1" dirty="0" smtClean="0">
                  <a:solidFill>
                    <a:srgbClr val="C00000"/>
                  </a:solidFill>
                  <a:latin typeface="+mj-lt"/>
                  <a:sym typeface="Wingdings" panose="05000000000000000000" pitchFamily="2" charset="2"/>
                </a:rPr>
                <a:t>   COMUNI, REGIONI, ISTAT, ENTRATE</a:t>
              </a:r>
              <a:endParaRPr lang="it-IT" sz="1600" b="1" dirty="0">
                <a:solidFill>
                  <a:srgbClr val="C00000"/>
                </a:solidFill>
                <a:latin typeface="+mj-lt"/>
              </a:endParaRPr>
            </a:p>
          </p:txBody>
        </p:sp>
        <p:sp>
          <p:nvSpPr>
            <p:cNvPr id="4" name="Rettangolo 3"/>
            <p:cNvSpPr/>
            <p:nvPr/>
          </p:nvSpPr>
          <p:spPr>
            <a:xfrm>
              <a:off x="296780" y="2771653"/>
              <a:ext cx="8464795" cy="1395551"/>
            </a:xfrm>
            <a:prstGeom prst="rect">
              <a:avLst/>
            </a:prstGeom>
            <a:noFill/>
            <a:ln w="28575">
              <a:solidFill>
                <a:schemeClr val="accent3">
                  <a:lumMod val="50000"/>
                </a:schemeClr>
              </a:solidFill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it-IT" b="1">
                <a:solidFill>
                  <a:schemeClr val="bg1"/>
                </a:solidFill>
                <a:latin typeface="+mj-lt"/>
              </a:endParaRPr>
            </a:p>
          </p:txBody>
        </p:sp>
        <p:sp>
          <p:nvSpPr>
            <p:cNvPr id="23" name="CasellaDiTesto 22"/>
            <p:cNvSpPr txBox="1"/>
            <p:nvPr/>
          </p:nvSpPr>
          <p:spPr>
            <a:xfrm>
              <a:off x="296780" y="2923032"/>
              <a:ext cx="8464795" cy="427546"/>
            </a:xfrm>
            <a:prstGeom prst="rect">
              <a:avLst/>
            </a:prstGeom>
            <a:noFill/>
            <a:ln>
              <a:noFill/>
            </a:ln>
          </p:spPr>
          <p:txBody>
            <a:bodyPr wrap="square">
              <a:spAutoFit/>
            </a:bodyPr>
            <a:lstStyle/>
            <a:p>
              <a:pPr marL="265113" indent="-265113" algn="just">
                <a:spcBef>
                  <a:spcPts val="600"/>
                </a:spcBef>
                <a:buFont typeface="Wingdings" pitchFamily="2" charset="2"/>
                <a:buChar char="§"/>
                <a:defRPr/>
              </a:pPr>
              <a:r>
                <a:rPr lang="it-IT" b="1" dirty="0">
                  <a:solidFill>
                    <a:srgbClr val="024EBE"/>
                  </a:solidFill>
                  <a:latin typeface="+mj-lt"/>
                </a:rPr>
                <a:t> </a:t>
              </a:r>
              <a:r>
                <a:rPr lang="it-IT" sz="1600" b="1" u="sng" dirty="0" smtClean="0">
                  <a:solidFill>
                    <a:srgbClr val="024EBE"/>
                  </a:solidFill>
                  <a:latin typeface="+mj-lt"/>
                  <a:cs typeface="+mn-cs"/>
                </a:rPr>
                <a:t>BANCA DATI DI INTERESSE NAZIONALE</a:t>
              </a:r>
              <a:r>
                <a:rPr lang="it-IT" sz="1600" b="1" dirty="0" smtClean="0">
                  <a:solidFill>
                    <a:srgbClr val="024EBE"/>
                  </a:solidFill>
                  <a:latin typeface="+mj-lt"/>
                  <a:cs typeface="+mn-cs"/>
                </a:rPr>
                <a:t>: ANPR - ANAGRAFE NAZIONALE RESIDENTI</a:t>
              </a:r>
              <a:endParaRPr lang="it-IT" dirty="0" smtClean="0">
                <a:latin typeface="+mj-lt"/>
                <a:cs typeface="+mn-cs"/>
              </a:endParaRPr>
            </a:p>
          </p:txBody>
        </p:sp>
        <p:sp>
          <p:nvSpPr>
            <p:cNvPr id="16" name="Rettangolo 15"/>
            <p:cNvSpPr/>
            <p:nvPr/>
          </p:nvSpPr>
          <p:spPr>
            <a:xfrm>
              <a:off x="313350" y="4346413"/>
              <a:ext cx="8464795" cy="2037698"/>
            </a:xfrm>
            <a:prstGeom prst="rect">
              <a:avLst/>
            </a:prstGeom>
            <a:noFill/>
            <a:ln w="28575">
              <a:solidFill>
                <a:schemeClr val="accent3">
                  <a:lumMod val="50000"/>
                </a:schemeClr>
              </a:solidFill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it-IT" b="1">
                <a:solidFill>
                  <a:schemeClr val="bg1"/>
                </a:solidFill>
                <a:latin typeface="+mj-lt"/>
              </a:endParaRPr>
            </a:p>
          </p:txBody>
        </p:sp>
        <p:sp>
          <p:nvSpPr>
            <p:cNvPr id="20" name="CasellaDiTesto 19"/>
            <p:cNvSpPr txBox="1"/>
            <p:nvPr/>
          </p:nvSpPr>
          <p:spPr>
            <a:xfrm>
              <a:off x="301605" y="4434412"/>
              <a:ext cx="8464795" cy="427546"/>
            </a:xfrm>
            <a:prstGeom prst="rect">
              <a:avLst/>
            </a:prstGeom>
            <a:noFill/>
            <a:ln>
              <a:noFill/>
            </a:ln>
          </p:spPr>
          <p:txBody>
            <a:bodyPr wrap="square">
              <a:spAutoFit/>
            </a:bodyPr>
            <a:lstStyle/>
            <a:p>
              <a:pPr marL="265113" indent="-265113" algn="just">
                <a:spcBef>
                  <a:spcPts val="600"/>
                </a:spcBef>
                <a:buFont typeface="Wingdings" pitchFamily="2" charset="2"/>
                <a:buChar char="§"/>
                <a:defRPr/>
              </a:pPr>
              <a:r>
                <a:rPr lang="it-IT" b="1" dirty="0">
                  <a:solidFill>
                    <a:srgbClr val="024EBE"/>
                  </a:solidFill>
                  <a:latin typeface="+mj-lt"/>
                </a:rPr>
                <a:t> </a:t>
              </a:r>
              <a:r>
                <a:rPr lang="it-IT" sz="1600" b="1" u="sng" dirty="0" smtClean="0">
                  <a:solidFill>
                    <a:srgbClr val="024EBE"/>
                  </a:solidFill>
                  <a:latin typeface="+mj-lt"/>
                  <a:cs typeface="+mn-cs"/>
                </a:rPr>
                <a:t>SISTEMA DI INTERSCAMBIO</a:t>
              </a:r>
              <a:r>
                <a:rPr lang="it-IT" sz="1600" b="1" dirty="0" smtClean="0">
                  <a:solidFill>
                    <a:srgbClr val="024EBE"/>
                  </a:solidFill>
                  <a:latin typeface="+mj-lt"/>
                  <a:cs typeface="+mn-cs"/>
                </a:rPr>
                <a:t>: SDI  – FATTURAZIONE ELETTRONICA PA</a:t>
              </a:r>
              <a:endParaRPr lang="it-IT" sz="1600" dirty="0" smtClean="0">
                <a:latin typeface="+mj-lt"/>
                <a:cs typeface="+mn-cs"/>
              </a:endParaRPr>
            </a:p>
          </p:txBody>
        </p:sp>
        <p:sp>
          <p:nvSpPr>
            <p:cNvPr id="21" name="Rettangolo 20"/>
            <p:cNvSpPr/>
            <p:nvPr/>
          </p:nvSpPr>
          <p:spPr>
            <a:xfrm>
              <a:off x="288759" y="712882"/>
              <a:ext cx="8464795" cy="1885940"/>
            </a:xfrm>
            <a:prstGeom prst="rect">
              <a:avLst/>
            </a:prstGeom>
            <a:noFill/>
            <a:ln w="28575">
              <a:solidFill>
                <a:schemeClr val="accent3">
                  <a:lumMod val="50000"/>
                </a:schemeClr>
              </a:solidFill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it-IT" b="1">
                <a:solidFill>
                  <a:schemeClr val="bg1"/>
                </a:solidFill>
                <a:latin typeface="+mj-lt"/>
              </a:endParaRPr>
            </a:p>
          </p:txBody>
        </p:sp>
        <p:sp>
          <p:nvSpPr>
            <p:cNvPr id="22" name="Freccia a destra 21"/>
            <p:cNvSpPr/>
            <p:nvPr/>
          </p:nvSpPr>
          <p:spPr>
            <a:xfrm>
              <a:off x="694016" y="1558168"/>
              <a:ext cx="375516" cy="158722"/>
            </a:xfrm>
            <a:prstGeom prst="rightArrow">
              <a:avLst/>
            </a:prstGeom>
            <a:solidFill>
              <a:srgbClr val="C00000"/>
            </a:solidFill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>
                <a:latin typeface="+mj-lt"/>
              </a:endParaRPr>
            </a:p>
          </p:txBody>
        </p:sp>
        <p:sp>
          <p:nvSpPr>
            <p:cNvPr id="25" name="CasellaDiTesto 24"/>
            <p:cNvSpPr txBox="1"/>
            <p:nvPr/>
          </p:nvSpPr>
          <p:spPr>
            <a:xfrm>
              <a:off x="288759" y="928428"/>
              <a:ext cx="8464795" cy="391916"/>
            </a:xfrm>
            <a:prstGeom prst="rect">
              <a:avLst/>
            </a:prstGeom>
            <a:noFill/>
            <a:ln>
              <a:noFill/>
            </a:ln>
          </p:spPr>
          <p:txBody>
            <a:bodyPr wrap="square">
              <a:spAutoFit/>
            </a:bodyPr>
            <a:lstStyle/>
            <a:p>
              <a:pPr marL="265113" indent="-265113" algn="just">
                <a:spcBef>
                  <a:spcPts val="600"/>
                </a:spcBef>
                <a:buFont typeface="Wingdings" pitchFamily="2" charset="2"/>
                <a:buChar char="§"/>
                <a:defRPr/>
              </a:pPr>
              <a:r>
                <a:rPr lang="it-IT" sz="1600" b="1" dirty="0" smtClean="0">
                  <a:solidFill>
                    <a:srgbClr val="024EBE"/>
                  </a:solidFill>
                  <a:latin typeface="+mj-lt"/>
                </a:rPr>
                <a:t> </a:t>
              </a:r>
              <a:r>
                <a:rPr lang="it-IT" sz="1600" b="1" u="sng" dirty="0" smtClean="0">
                  <a:solidFill>
                    <a:srgbClr val="024EBE"/>
                  </a:solidFill>
                  <a:latin typeface="+mj-lt"/>
                  <a:cs typeface="+mn-cs"/>
                </a:rPr>
                <a:t>INFRASTRUTTURE PAESE</a:t>
              </a:r>
              <a:r>
                <a:rPr lang="it-IT" sz="1600" b="1" dirty="0" smtClean="0">
                  <a:solidFill>
                    <a:srgbClr val="024EBE"/>
                  </a:solidFill>
                  <a:latin typeface="+mj-lt"/>
                  <a:cs typeface="+mn-cs"/>
                </a:rPr>
                <a:t>: SPID  - IDENTITA’ DIGITALE</a:t>
              </a:r>
              <a:endParaRPr lang="it-IT" sz="1600" dirty="0" smtClean="0">
                <a:latin typeface="+mj-lt"/>
                <a:cs typeface="+mn-cs"/>
              </a:endParaRPr>
            </a:p>
          </p:txBody>
        </p:sp>
        <p:sp>
          <p:nvSpPr>
            <p:cNvPr id="26" name="CasellaDiTesto 25"/>
            <p:cNvSpPr txBox="1"/>
            <p:nvPr/>
          </p:nvSpPr>
          <p:spPr>
            <a:xfrm>
              <a:off x="1093855" y="1433358"/>
              <a:ext cx="7676529" cy="39191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spcBef>
                  <a:spcPts val="600"/>
                </a:spcBef>
                <a:defRPr/>
              </a:pPr>
              <a:r>
                <a:rPr lang="it-IT" sz="1600" b="1" dirty="0">
                  <a:solidFill>
                    <a:srgbClr val="C00000"/>
                  </a:solidFill>
                  <a:latin typeface="+mj-lt"/>
                </a:rPr>
                <a:t>PDCM (AGENZIA PER L’ITALIA DIGITALE)</a:t>
              </a:r>
            </a:p>
          </p:txBody>
        </p:sp>
        <p:sp>
          <p:nvSpPr>
            <p:cNvPr id="28" name="Freccia a destra 27"/>
            <p:cNvSpPr/>
            <p:nvPr/>
          </p:nvSpPr>
          <p:spPr>
            <a:xfrm>
              <a:off x="1239444" y="1947840"/>
              <a:ext cx="375516" cy="158722"/>
            </a:xfrm>
            <a:prstGeom prst="rightArrow">
              <a:avLst/>
            </a:prstGeom>
            <a:gradFill flip="none" rotWithShape="1">
              <a:gsLst>
                <a:gs pos="0">
                  <a:srgbClr val="024EBE">
                    <a:shade val="30000"/>
                    <a:satMod val="115000"/>
                  </a:srgbClr>
                </a:gs>
                <a:gs pos="50000">
                  <a:srgbClr val="024EBE">
                    <a:shade val="67500"/>
                    <a:satMod val="115000"/>
                  </a:srgbClr>
                </a:gs>
                <a:gs pos="100000">
                  <a:srgbClr val="024EBE">
                    <a:shade val="100000"/>
                    <a:satMod val="115000"/>
                  </a:srgbClr>
                </a:gs>
              </a:gsLst>
              <a:lin ang="16200000" scaled="1"/>
              <a:tileRect/>
            </a:gradFill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>
                <a:latin typeface="+mj-lt"/>
              </a:endParaRPr>
            </a:p>
          </p:txBody>
        </p:sp>
        <p:sp>
          <p:nvSpPr>
            <p:cNvPr id="29" name="CasellaDiTesto 28"/>
            <p:cNvSpPr txBox="1"/>
            <p:nvPr/>
          </p:nvSpPr>
          <p:spPr>
            <a:xfrm>
              <a:off x="1647044" y="1848769"/>
              <a:ext cx="6678809" cy="8771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it-IT" sz="1600" b="1" dirty="0" smtClean="0">
                  <a:latin typeface="+mj-lt"/>
                </a:rPr>
                <a:t>Tutte le Amministrazioni 		(SERVICE PROVIDER)</a:t>
              </a:r>
            </a:p>
            <a:p>
              <a:endParaRPr lang="it-IT" sz="200" b="1" dirty="0" smtClean="0">
                <a:latin typeface="+mj-lt"/>
              </a:endParaRPr>
            </a:p>
            <a:p>
              <a:r>
                <a:rPr lang="it-IT" sz="1600" b="1" dirty="0" smtClean="0">
                  <a:latin typeface="+mj-lt"/>
                </a:rPr>
                <a:t>Amministrazioni ed Imprese 	(IDENTITY PROVIDER)</a:t>
              </a:r>
            </a:p>
            <a:p>
              <a:endParaRPr lang="it-IT" sz="1600" b="1" dirty="0">
                <a:latin typeface="+mj-lt"/>
              </a:endParaRPr>
            </a:p>
          </p:txBody>
        </p:sp>
        <p:sp>
          <p:nvSpPr>
            <p:cNvPr id="31" name="Freccia a destra 30"/>
            <p:cNvSpPr/>
            <p:nvPr/>
          </p:nvSpPr>
          <p:spPr>
            <a:xfrm>
              <a:off x="1239444" y="2215031"/>
              <a:ext cx="375516" cy="158722"/>
            </a:xfrm>
            <a:prstGeom prst="rightArrow">
              <a:avLst/>
            </a:prstGeom>
            <a:gradFill flip="none" rotWithShape="1">
              <a:gsLst>
                <a:gs pos="0">
                  <a:srgbClr val="024EBE">
                    <a:shade val="30000"/>
                    <a:satMod val="115000"/>
                  </a:srgbClr>
                </a:gs>
                <a:gs pos="50000">
                  <a:srgbClr val="024EBE">
                    <a:shade val="67500"/>
                    <a:satMod val="115000"/>
                  </a:srgbClr>
                </a:gs>
                <a:gs pos="100000">
                  <a:srgbClr val="024EBE">
                    <a:shade val="100000"/>
                    <a:satMod val="115000"/>
                  </a:srgbClr>
                </a:gs>
              </a:gsLst>
              <a:lin ang="16200000" scaled="1"/>
              <a:tileRect/>
            </a:gradFill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>
                <a:latin typeface="+mj-lt"/>
              </a:endParaRPr>
            </a:p>
          </p:txBody>
        </p:sp>
        <p:sp>
          <p:nvSpPr>
            <p:cNvPr id="34" name="Freccia a destra 33"/>
            <p:cNvSpPr/>
            <p:nvPr/>
          </p:nvSpPr>
          <p:spPr>
            <a:xfrm>
              <a:off x="685996" y="3427062"/>
              <a:ext cx="375516" cy="158722"/>
            </a:xfrm>
            <a:prstGeom prst="rightArrow">
              <a:avLst/>
            </a:prstGeom>
            <a:solidFill>
              <a:srgbClr val="C00000"/>
            </a:solidFill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>
                <a:latin typeface="+mj-lt"/>
              </a:endParaRPr>
            </a:p>
          </p:txBody>
        </p:sp>
        <p:sp>
          <p:nvSpPr>
            <p:cNvPr id="35" name="Freccia a destra 34"/>
            <p:cNvSpPr/>
            <p:nvPr/>
          </p:nvSpPr>
          <p:spPr>
            <a:xfrm>
              <a:off x="1231424" y="3832776"/>
              <a:ext cx="375516" cy="158722"/>
            </a:xfrm>
            <a:prstGeom prst="rightArrow">
              <a:avLst/>
            </a:prstGeom>
            <a:gradFill flip="none" rotWithShape="1">
              <a:gsLst>
                <a:gs pos="0">
                  <a:srgbClr val="024EBE">
                    <a:shade val="30000"/>
                    <a:satMod val="115000"/>
                  </a:srgbClr>
                </a:gs>
                <a:gs pos="50000">
                  <a:srgbClr val="024EBE">
                    <a:shade val="67500"/>
                    <a:satMod val="115000"/>
                  </a:srgbClr>
                </a:gs>
                <a:gs pos="100000">
                  <a:srgbClr val="024EBE">
                    <a:shade val="100000"/>
                    <a:satMod val="115000"/>
                  </a:srgbClr>
                </a:gs>
              </a:gsLst>
              <a:lin ang="16200000" scaled="1"/>
              <a:tileRect/>
            </a:gradFill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>
                <a:latin typeface="+mj-lt"/>
              </a:endParaRPr>
            </a:p>
          </p:txBody>
        </p:sp>
        <p:sp>
          <p:nvSpPr>
            <p:cNvPr id="36" name="CasellaDiTesto 35"/>
            <p:cNvSpPr txBox="1"/>
            <p:nvPr/>
          </p:nvSpPr>
          <p:spPr>
            <a:xfrm>
              <a:off x="1639024" y="3733705"/>
              <a:ext cx="6686829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it-IT" sz="1600" b="1" dirty="0" smtClean="0">
                  <a:latin typeface="+mj-lt"/>
                </a:rPr>
                <a:t>Tutte le Amministrazioni 		(CIRCOLARITA’ ANAGRAFICA)</a:t>
              </a:r>
              <a:endParaRPr lang="it-IT" sz="1600" b="1" dirty="0">
                <a:latin typeface="+mj-lt"/>
              </a:endParaRPr>
            </a:p>
          </p:txBody>
        </p:sp>
        <p:sp>
          <p:nvSpPr>
            <p:cNvPr id="39" name="Freccia a destra 38"/>
            <p:cNvSpPr/>
            <p:nvPr/>
          </p:nvSpPr>
          <p:spPr>
            <a:xfrm>
              <a:off x="710060" y="5023242"/>
              <a:ext cx="375516" cy="158722"/>
            </a:xfrm>
            <a:prstGeom prst="rightArrow">
              <a:avLst/>
            </a:prstGeom>
            <a:solidFill>
              <a:srgbClr val="C00000"/>
            </a:solidFill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>
                <a:latin typeface="+mj-lt"/>
              </a:endParaRPr>
            </a:p>
          </p:txBody>
        </p:sp>
        <p:sp>
          <p:nvSpPr>
            <p:cNvPr id="40" name="Freccia a destra 39"/>
            <p:cNvSpPr/>
            <p:nvPr/>
          </p:nvSpPr>
          <p:spPr>
            <a:xfrm>
              <a:off x="1223404" y="5444998"/>
              <a:ext cx="375516" cy="158722"/>
            </a:xfrm>
            <a:prstGeom prst="rightArrow">
              <a:avLst/>
            </a:prstGeom>
            <a:gradFill flip="none" rotWithShape="1">
              <a:gsLst>
                <a:gs pos="0">
                  <a:srgbClr val="024EBE">
                    <a:shade val="30000"/>
                    <a:satMod val="115000"/>
                  </a:srgbClr>
                </a:gs>
                <a:gs pos="50000">
                  <a:srgbClr val="024EBE">
                    <a:shade val="67500"/>
                    <a:satMod val="115000"/>
                  </a:srgbClr>
                </a:gs>
                <a:gs pos="100000">
                  <a:srgbClr val="024EBE">
                    <a:shade val="100000"/>
                    <a:satMod val="115000"/>
                  </a:srgbClr>
                </a:gs>
              </a:gsLst>
              <a:lin ang="16200000" scaled="1"/>
              <a:tileRect/>
            </a:gradFill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>
                <a:latin typeface="+mj-lt"/>
              </a:endParaRPr>
            </a:p>
          </p:txBody>
        </p:sp>
        <p:sp>
          <p:nvSpPr>
            <p:cNvPr id="41" name="CasellaDiTesto 40"/>
            <p:cNvSpPr txBox="1"/>
            <p:nvPr/>
          </p:nvSpPr>
          <p:spPr>
            <a:xfrm>
              <a:off x="1631005" y="5345927"/>
              <a:ext cx="6919439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it-IT" sz="1600" b="1" dirty="0" smtClean="0">
                  <a:latin typeface="+mj-lt"/>
                </a:rPr>
                <a:t>Tutte le Amministrazioni		(CLIENTI)</a:t>
              </a:r>
              <a:endParaRPr lang="it-IT" sz="1600" b="1" dirty="0">
                <a:latin typeface="+mj-lt"/>
              </a:endParaRPr>
            </a:p>
          </p:txBody>
        </p:sp>
        <p:sp>
          <p:nvSpPr>
            <p:cNvPr id="42" name="Freccia a destra 41"/>
            <p:cNvSpPr/>
            <p:nvPr/>
          </p:nvSpPr>
          <p:spPr>
            <a:xfrm>
              <a:off x="1231426" y="5757818"/>
              <a:ext cx="375516" cy="158722"/>
            </a:xfrm>
            <a:prstGeom prst="rightArrow">
              <a:avLst/>
            </a:prstGeom>
            <a:gradFill flip="none" rotWithShape="1">
              <a:gsLst>
                <a:gs pos="0">
                  <a:srgbClr val="024EBE">
                    <a:shade val="30000"/>
                    <a:satMod val="115000"/>
                  </a:srgbClr>
                </a:gs>
                <a:gs pos="50000">
                  <a:srgbClr val="024EBE">
                    <a:shade val="67500"/>
                    <a:satMod val="115000"/>
                  </a:srgbClr>
                </a:gs>
                <a:gs pos="100000">
                  <a:srgbClr val="024EBE">
                    <a:shade val="100000"/>
                    <a:satMod val="115000"/>
                  </a:srgbClr>
                </a:gs>
              </a:gsLst>
              <a:lin ang="16200000" scaled="1"/>
              <a:tileRect/>
            </a:gradFill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>
                <a:latin typeface="+mj-lt"/>
              </a:endParaRPr>
            </a:p>
          </p:txBody>
        </p:sp>
        <p:sp>
          <p:nvSpPr>
            <p:cNvPr id="43" name="CasellaDiTesto 42"/>
            <p:cNvSpPr txBox="1"/>
            <p:nvPr/>
          </p:nvSpPr>
          <p:spPr>
            <a:xfrm>
              <a:off x="1639027" y="5658747"/>
              <a:ext cx="6919439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it-IT" sz="1600" b="1" dirty="0" smtClean="0">
                  <a:latin typeface="+mj-lt"/>
                </a:rPr>
                <a:t>Imprese e professionisti 		(FORNITORI)</a:t>
              </a:r>
              <a:endParaRPr lang="it-IT" sz="1600" b="1" dirty="0">
                <a:latin typeface="+mj-lt"/>
              </a:endParaRPr>
            </a:p>
          </p:txBody>
        </p:sp>
        <p:sp>
          <p:nvSpPr>
            <p:cNvPr id="44" name="Freccia a destra 43"/>
            <p:cNvSpPr/>
            <p:nvPr/>
          </p:nvSpPr>
          <p:spPr>
            <a:xfrm>
              <a:off x="1239448" y="6054596"/>
              <a:ext cx="375516" cy="158722"/>
            </a:xfrm>
            <a:prstGeom prst="rightArrow">
              <a:avLst/>
            </a:prstGeom>
            <a:gradFill flip="none" rotWithShape="1">
              <a:gsLst>
                <a:gs pos="0">
                  <a:srgbClr val="024EBE">
                    <a:shade val="30000"/>
                    <a:satMod val="115000"/>
                  </a:srgbClr>
                </a:gs>
                <a:gs pos="50000">
                  <a:srgbClr val="024EBE">
                    <a:shade val="67500"/>
                    <a:satMod val="115000"/>
                  </a:srgbClr>
                </a:gs>
                <a:gs pos="100000">
                  <a:srgbClr val="024EBE">
                    <a:shade val="100000"/>
                    <a:satMod val="115000"/>
                  </a:srgbClr>
                </a:gs>
              </a:gsLst>
              <a:lin ang="16200000" scaled="1"/>
              <a:tileRect/>
            </a:gradFill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>
                <a:latin typeface="+mj-lt"/>
              </a:endParaRPr>
            </a:p>
          </p:txBody>
        </p:sp>
        <p:sp>
          <p:nvSpPr>
            <p:cNvPr id="45" name="CasellaDiTesto 44"/>
            <p:cNvSpPr txBox="1"/>
            <p:nvPr/>
          </p:nvSpPr>
          <p:spPr>
            <a:xfrm>
              <a:off x="1647049" y="5987610"/>
              <a:ext cx="6919439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it-IT" sz="1600" b="1" dirty="0" smtClean="0">
                  <a:latin typeface="+mj-lt"/>
                </a:rPr>
                <a:t>NODI pubblici e privati   		(INTERMEDIARI)</a:t>
              </a:r>
              <a:endParaRPr lang="it-IT" sz="1600" b="1" dirty="0">
                <a:latin typeface="+mj-lt"/>
              </a:endParaRPr>
            </a:p>
          </p:txBody>
        </p:sp>
      </p:grp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001E1EF-871E-48D5-B257-C073C526E92B}" type="slidenum">
              <a:rPr lang="it-IT" smtClean="0"/>
              <a:pPr>
                <a:defRPr/>
              </a:pPr>
              <a:t>9</a:t>
            </a:fld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2522736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tangolo 3"/>
          <p:cNvSpPr/>
          <p:nvPr/>
        </p:nvSpPr>
        <p:spPr>
          <a:xfrm>
            <a:off x="296780" y="2129973"/>
            <a:ext cx="8464795" cy="2137231"/>
          </a:xfrm>
          <a:prstGeom prst="rect">
            <a:avLst/>
          </a:prstGeom>
          <a:noFill/>
          <a:ln w="28575">
            <a:solidFill>
              <a:schemeClr val="accent3">
                <a:lumMod val="50000"/>
              </a:schemeClr>
            </a:solidFill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it-IT" b="1">
              <a:solidFill>
                <a:schemeClr val="bg1"/>
              </a:solidFill>
              <a:latin typeface="+mj-lt"/>
            </a:endParaRPr>
          </a:p>
        </p:txBody>
      </p:sp>
      <p:sp>
        <p:nvSpPr>
          <p:cNvPr id="9" name="Rettangolo 8"/>
          <p:cNvSpPr/>
          <p:nvPr/>
        </p:nvSpPr>
        <p:spPr>
          <a:xfrm>
            <a:off x="2684210" y="162338"/>
            <a:ext cx="6366128" cy="442348"/>
          </a:xfrm>
          <a:prstGeom prst="rect">
            <a:avLst/>
          </a:prstGeom>
          <a:ln w="34925">
            <a:solidFill>
              <a:srgbClr val="FFFFFF"/>
            </a:solidFill>
          </a:ln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>
              <a:rot lat="0" lon="0" rev="0"/>
            </a:lightRig>
          </a:scene3d>
          <a:sp3d extrusionH="38100" prstMaterial="clear">
            <a:bevelT w="260350" h="50800" prst="coolSlant"/>
            <a:bevelB prst="softRound"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it-IT" b="1" dirty="0" smtClean="0"/>
              <a:t>PROGETTI DI MAGGIORE PRIORITA’</a:t>
            </a:r>
            <a:endParaRPr lang="it-IT" b="1" dirty="0"/>
          </a:p>
        </p:txBody>
      </p:sp>
      <p:sp>
        <p:nvSpPr>
          <p:cNvPr id="11" name="Rectangle 8"/>
          <p:cNvSpPr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0" y="0"/>
            <a:ext cx="2553352" cy="604686"/>
          </a:xfrm>
          <a:prstGeom prst="rect">
            <a:avLst/>
          </a:prstGeom>
          <a:solidFill>
            <a:schemeClr val="accent3">
              <a:lumMod val="75000"/>
            </a:schemeClr>
          </a:solidFill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it-IT" sz="1100" b="1" dirty="0">
                <a:solidFill>
                  <a:schemeClr val="bg1"/>
                </a:solidFill>
              </a:rPr>
              <a:t>IDENTIFICARE E </a:t>
            </a:r>
            <a:r>
              <a:rPr lang="it-IT" sz="1100" b="1" dirty="0" smtClean="0">
                <a:solidFill>
                  <a:schemeClr val="bg1"/>
                </a:solidFill>
              </a:rPr>
              <a:t>PORRE </a:t>
            </a:r>
            <a:r>
              <a:rPr lang="it-IT" sz="1100" b="1" dirty="0">
                <a:solidFill>
                  <a:schemeClr val="bg1"/>
                </a:solidFill>
              </a:rPr>
              <a:t>SOTTO </a:t>
            </a:r>
            <a:r>
              <a:rPr lang="it-IT" sz="1100" b="1" dirty="0" smtClean="0">
                <a:solidFill>
                  <a:schemeClr val="bg1"/>
                </a:solidFill>
              </a:rPr>
              <a:t>CONTROLLO I PROGETTI </a:t>
            </a:r>
          </a:p>
          <a:p>
            <a:pPr algn="ctr">
              <a:defRPr/>
            </a:pPr>
            <a:r>
              <a:rPr lang="it-IT" sz="1100" b="1" dirty="0" smtClean="0">
                <a:solidFill>
                  <a:schemeClr val="bg1"/>
                </a:solidFill>
              </a:rPr>
              <a:t>DELL’ </a:t>
            </a:r>
            <a:r>
              <a:rPr lang="it-IT" sz="1100" b="1" dirty="0">
                <a:solidFill>
                  <a:schemeClr val="bg1"/>
                </a:solidFill>
              </a:rPr>
              <a:t>AGENDA DIGITALE</a:t>
            </a:r>
          </a:p>
        </p:txBody>
      </p:sp>
      <p:sp>
        <p:nvSpPr>
          <p:cNvPr id="23" name="CasellaDiTesto 22"/>
          <p:cNvSpPr txBox="1"/>
          <p:nvPr/>
        </p:nvSpPr>
        <p:spPr>
          <a:xfrm>
            <a:off x="296780" y="2281352"/>
            <a:ext cx="8464795" cy="723275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marL="265113" indent="-265113" algn="just">
              <a:spcBef>
                <a:spcPts val="600"/>
              </a:spcBef>
              <a:buFont typeface="Wingdings" pitchFamily="2" charset="2"/>
              <a:buChar char="§"/>
              <a:defRPr/>
            </a:pPr>
            <a:r>
              <a:rPr lang="it-IT" b="1" dirty="0">
                <a:solidFill>
                  <a:srgbClr val="024EBE"/>
                </a:solidFill>
                <a:latin typeface="+mj-lt"/>
              </a:rPr>
              <a:t> </a:t>
            </a:r>
            <a:r>
              <a:rPr lang="it-IT" b="1" u="sng" dirty="0" smtClean="0">
                <a:solidFill>
                  <a:srgbClr val="024EBE"/>
                </a:solidFill>
                <a:latin typeface="+mj-lt"/>
                <a:cs typeface="+mn-cs"/>
              </a:rPr>
              <a:t>BANCA DATI DI INTERESSE NAZIONALE</a:t>
            </a:r>
            <a:r>
              <a:rPr lang="it-IT" b="1" dirty="0" smtClean="0">
                <a:solidFill>
                  <a:srgbClr val="024EBE"/>
                </a:solidFill>
                <a:latin typeface="+mj-lt"/>
                <a:cs typeface="+mn-cs"/>
              </a:rPr>
              <a:t>: ANPR - ANAGRAFE NAZIONALE RESIDENTI </a:t>
            </a:r>
          </a:p>
          <a:p>
            <a:pPr lvl="3" algn="just">
              <a:spcBef>
                <a:spcPts val="600"/>
              </a:spcBef>
              <a:defRPr/>
            </a:pPr>
            <a:endParaRPr lang="it-IT" dirty="0" smtClean="0">
              <a:latin typeface="+mj-lt"/>
              <a:cs typeface="+mn-cs"/>
            </a:endParaRPr>
          </a:p>
        </p:txBody>
      </p:sp>
      <p:sp>
        <p:nvSpPr>
          <p:cNvPr id="16" name="Rettangolo 15"/>
          <p:cNvSpPr/>
          <p:nvPr/>
        </p:nvSpPr>
        <p:spPr>
          <a:xfrm>
            <a:off x="288758" y="4406950"/>
            <a:ext cx="8464795" cy="2141946"/>
          </a:xfrm>
          <a:prstGeom prst="rect">
            <a:avLst/>
          </a:prstGeom>
          <a:noFill/>
          <a:ln w="28575">
            <a:solidFill>
              <a:schemeClr val="accent3">
                <a:lumMod val="50000"/>
              </a:schemeClr>
            </a:solidFill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it-IT" b="1">
              <a:solidFill>
                <a:schemeClr val="bg1"/>
              </a:solidFill>
              <a:latin typeface="+mj-lt"/>
            </a:endParaRPr>
          </a:p>
        </p:txBody>
      </p:sp>
      <p:sp>
        <p:nvSpPr>
          <p:cNvPr id="20" name="CasellaDiTesto 19"/>
          <p:cNvSpPr txBox="1"/>
          <p:nvPr/>
        </p:nvSpPr>
        <p:spPr>
          <a:xfrm>
            <a:off x="434849" y="4547042"/>
            <a:ext cx="8464795" cy="369332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marL="265113" indent="-265113" algn="just">
              <a:spcBef>
                <a:spcPts val="600"/>
              </a:spcBef>
              <a:buFont typeface="Wingdings" pitchFamily="2" charset="2"/>
              <a:buChar char="§"/>
              <a:defRPr/>
            </a:pPr>
            <a:r>
              <a:rPr lang="it-IT" b="1" dirty="0">
                <a:solidFill>
                  <a:srgbClr val="024EBE"/>
                </a:solidFill>
                <a:latin typeface="+mj-lt"/>
              </a:rPr>
              <a:t> </a:t>
            </a:r>
            <a:r>
              <a:rPr lang="it-IT" b="1" u="sng" dirty="0" smtClean="0">
                <a:solidFill>
                  <a:srgbClr val="024EBE"/>
                </a:solidFill>
                <a:latin typeface="+mj-lt"/>
                <a:cs typeface="+mn-cs"/>
              </a:rPr>
              <a:t>SISTEMA DI INTERSCAMBIO</a:t>
            </a:r>
            <a:r>
              <a:rPr lang="it-IT" b="1" dirty="0" smtClean="0">
                <a:solidFill>
                  <a:srgbClr val="024EBE"/>
                </a:solidFill>
                <a:latin typeface="+mj-lt"/>
                <a:cs typeface="+mn-cs"/>
              </a:rPr>
              <a:t>: SDI  – FATTURAZIONE ELETTRONICA PA</a:t>
            </a:r>
            <a:endParaRPr lang="it-IT" dirty="0" smtClean="0">
              <a:latin typeface="+mj-lt"/>
              <a:cs typeface="+mn-cs"/>
            </a:endParaRPr>
          </a:p>
        </p:txBody>
      </p:sp>
      <p:sp>
        <p:nvSpPr>
          <p:cNvPr id="21" name="Rettangolo 20"/>
          <p:cNvSpPr/>
          <p:nvPr/>
        </p:nvSpPr>
        <p:spPr>
          <a:xfrm>
            <a:off x="288759" y="712882"/>
            <a:ext cx="8464795" cy="1276339"/>
          </a:xfrm>
          <a:prstGeom prst="rect">
            <a:avLst/>
          </a:prstGeom>
          <a:noFill/>
          <a:ln w="28575">
            <a:solidFill>
              <a:schemeClr val="accent3">
                <a:lumMod val="50000"/>
              </a:schemeClr>
            </a:solidFill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it-IT" b="1">
              <a:solidFill>
                <a:schemeClr val="bg1"/>
              </a:solidFill>
              <a:latin typeface="+mj-lt"/>
            </a:endParaRPr>
          </a:p>
        </p:txBody>
      </p:sp>
      <p:sp>
        <p:nvSpPr>
          <p:cNvPr id="25" name="CasellaDiTesto 24"/>
          <p:cNvSpPr txBox="1"/>
          <p:nvPr/>
        </p:nvSpPr>
        <p:spPr>
          <a:xfrm>
            <a:off x="288759" y="784050"/>
            <a:ext cx="8464795" cy="369332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marL="265113" indent="-265113" algn="just">
              <a:spcBef>
                <a:spcPts val="600"/>
              </a:spcBef>
              <a:buFont typeface="Wingdings" pitchFamily="2" charset="2"/>
              <a:buChar char="§"/>
              <a:defRPr/>
            </a:pPr>
            <a:r>
              <a:rPr lang="it-IT" b="1" dirty="0" smtClean="0">
                <a:solidFill>
                  <a:srgbClr val="024EBE"/>
                </a:solidFill>
                <a:latin typeface="+mj-lt"/>
              </a:rPr>
              <a:t> </a:t>
            </a:r>
            <a:r>
              <a:rPr lang="it-IT" b="1" u="sng" dirty="0" smtClean="0">
                <a:solidFill>
                  <a:srgbClr val="024EBE"/>
                </a:solidFill>
                <a:latin typeface="+mj-lt"/>
                <a:cs typeface="+mn-cs"/>
              </a:rPr>
              <a:t>INFRASTRUTTURE PAESE</a:t>
            </a:r>
            <a:r>
              <a:rPr lang="it-IT" b="1" dirty="0" smtClean="0">
                <a:solidFill>
                  <a:srgbClr val="024EBE"/>
                </a:solidFill>
                <a:latin typeface="+mj-lt"/>
                <a:cs typeface="+mn-cs"/>
              </a:rPr>
              <a:t>: SPID  - IDENTITA’ DIGITALE</a:t>
            </a:r>
            <a:endParaRPr lang="it-IT" dirty="0" smtClean="0">
              <a:latin typeface="+mj-lt"/>
              <a:cs typeface="+mn-cs"/>
            </a:endParaRPr>
          </a:p>
        </p:txBody>
      </p:sp>
      <p:sp>
        <p:nvSpPr>
          <p:cNvPr id="3" name="CasellaDiTesto 2"/>
          <p:cNvSpPr txBox="1"/>
          <p:nvPr/>
        </p:nvSpPr>
        <p:spPr>
          <a:xfrm>
            <a:off x="688975" y="1185040"/>
            <a:ext cx="7877509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it-IT"/>
            </a:defPPr>
            <a:lvl1pPr>
              <a:defRPr sz="1400" b="1">
                <a:latin typeface="+mj-lt"/>
              </a:defRPr>
            </a:lvl1pPr>
          </a:lstStyle>
          <a:p>
            <a:r>
              <a:rPr lang="it-IT" dirty="0" smtClean="0"/>
              <a:t>In iter dei emanazione il decreto attuativo</a:t>
            </a:r>
            <a:endParaRPr lang="it-IT" dirty="0"/>
          </a:p>
          <a:p>
            <a:r>
              <a:rPr lang="it-IT" dirty="0" smtClean="0"/>
              <a:t>Completate le audizioni delle </a:t>
            </a:r>
            <a:r>
              <a:rPr lang="it-IT" dirty="0"/>
              <a:t>associazioni di categoria dei possibili soggetti interessati </a:t>
            </a:r>
            <a:endParaRPr lang="it-IT" dirty="0" smtClean="0"/>
          </a:p>
          <a:p>
            <a:r>
              <a:rPr lang="it-IT" dirty="0" smtClean="0"/>
              <a:t>In fase di definizione le prime sperimentazioni</a:t>
            </a:r>
            <a:endParaRPr lang="it-IT" dirty="0"/>
          </a:p>
        </p:txBody>
      </p:sp>
      <p:sp>
        <p:nvSpPr>
          <p:cNvPr id="30" name="CasellaDiTesto 29"/>
          <p:cNvSpPr txBox="1"/>
          <p:nvPr/>
        </p:nvSpPr>
        <p:spPr>
          <a:xfrm>
            <a:off x="688975" y="2654500"/>
            <a:ext cx="7877509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it-IT" sz="1400" b="1" dirty="0" smtClean="0">
                <a:latin typeface="+mj-lt"/>
              </a:rPr>
              <a:t>Completato il Progetto di Massima </a:t>
            </a:r>
          </a:p>
          <a:p>
            <a:pPr algn="just"/>
            <a:r>
              <a:rPr lang="it-IT" sz="1400" b="1" dirty="0" smtClean="0">
                <a:latin typeface="+mj-lt"/>
              </a:rPr>
              <a:t>Definiti i processi di interoperabilità e cooperazione tra amministrazioni</a:t>
            </a:r>
          </a:p>
          <a:p>
            <a:pPr algn="just"/>
            <a:r>
              <a:rPr lang="it-IT" sz="1400" b="1" dirty="0" smtClean="0">
                <a:latin typeface="+mj-lt"/>
              </a:rPr>
              <a:t>In iter di emanazione il decreto attuativo per il subentro in ANPR (</a:t>
            </a:r>
            <a:r>
              <a:rPr lang="it-IT" sz="1400" b="1" dirty="0" err="1" smtClean="0">
                <a:latin typeface="+mj-lt"/>
              </a:rPr>
              <a:t>ip</a:t>
            </a:r>
            <a:r>
              <a:rPr lang="it-IT" sz="1400" b="1" dirty="0" smtClean="0">
                <a:latin typeface="+mj-lt"/>
              </a:rPr>
              <a:t>. DT massima di emissione decreti 5/2014)</a:t>
            </a:r>
          </a:p>
          <a:p>
            <a:pPr algn="just"/>
            <a:r>
              <a:rPr lang="it-IT" sz="1400" b="1" dirty="0" smtClean="0">
                <a:latin typeface="+mj-lt"/>
              </a:rPr>
              <a:t>In stesura i decreti : Domicilio Digitale (</a:t>
            </a:r>
            <a:r>
              <a:rPr lang="it-IT" sz="1400" b="1" i="1" dirty="0" smtClean="0">
                <a:latin typeface="+mj-lt"/>
              </a:rPr>
              <a:t>verifica situazioni PEC</a:t>
            </a:r>
            <a:r>
              <a:rPr lang="it-IT" sz="1400" b="1" dirty="0" smtClean="0">
                <a:latin typeface="+mj-lt"/>
              </a:rPr>
              <a:t>) e Certificati nascita e morte (</a:t>
            </a:r>
            <a:r>
              <a:rPr lang="it-IT" sz="1400" b="1" i="1" dirty="0" smtClean="0">
                <a:latin typeface="+mj-lt"/>
              </a:rPr>
              <a:t>in avvio progettazione</a:t>
            </a:r>
            <a:r>
              <a:rPr lang="it-IT" sz="1400" b="1" dirty="0" smtClean="0">
                <a:latin typeface="+mj-lt"/>
              </a:rPr>
              <a:t>)</a:t>
            </a:r>
          </a:p>
          <a:p>
            <a:pPr algn="just"/>
            <a:r>
              <a:rPr lang="it-IT" sz="1400" b="1" dirty="0" smtClean="0">
                <a:latin typeface="+mj-lt"/>
              </a:rPr>
              <a:t>Data stimata fine Progetto: 6/2015 con stabilizzazione operativa entro fine 2015</a:t>
            </a:r>
            <a:endParaRPr lang="it-IT" sz="1400" b="1" dirty="0">
              <a:latin typeface="+mj-lt"/>
            </a:endParaRPr>
          </a:p>
        </p:txBody>
      </p:sp>
      <p:sp>
        <p:nvSpPr>
          <p:cNvPr id="32" name="CasellaDiTesto 31"/>
          <p:cNvSpPr txBox="1"/>
          <p:nvPr/>
        </p:nvSpPr>
        <p:spPr>
          <a:xfrm>
            <a:off x="688975" y="4981561"/>
            <a:ext cx="7877509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it-IT"/>
            </a:defPPr>
            <a:lvl1pPr>
              <a:defRPr sz="1400" b="1">
                <a:latin typeface="+mj-lt"/>
              </a:defRPr>
            </a:lvl1pPr>
          </a:lstStyle>
          <a:p>
            <a:pPr algn="just"/>
            <a:r>
              <a:rPr lang="it-IT" dirty="0"/>
              <a:t>In Esercizio il Sistema di Interscambio (</a:t>
            </a:r>
            <a:r>
              <a:rPr lang="it-IT" i="1" dirty="0" err="1"/>
              <a:t>FatturaPA</a:t>
            </a:r>
            <a:r>
              <a:rPr lang="it-IT" i="1" dirty="0"/>
              <a:t> su internet</a:t>
            </a:r>
            <a:r>
              <a:rPr lang="it-IT" dirty="0"/>
              <a:t>)</a:t>
            </a:r>
          </a:p>
          <a:p>
            <a:pPr algn="just"/>
            <a:r>
              <a:rPr lang="it-IT" dirty="0"/>
              <a:t>In pianificazione i percorsi attuativi per tutte le amministrazioni con scadenza </a:t>
            </a:r>
            <a:r>
              <a:rPr lang="it-IT" dirty="0" smtClean="0"/>
              <a:t> 6/2014 </a:t>
            </a:r>
            <a:r>
              <a:rPr lang="it-IT" dirty="0"/>
              <a:t>(Ministeri, Enti previdenziali Nazionali ed Agenzie Fiscali</a:t>
            </a:r>
          </a:p>
          <a:p>
            <a:pPr algn="just"/>
            <a:r>
              <a:rPr lang="it-IT" dirty="0" smtClean="0"/>
              <a:t>In iter di emanazione il decreto contenente la </a:t>
            </a:r>
            <a:r>
              <a:rPr lang="it-IT" dirty="0"/>
              <a:t>data di completamento di Regioni e Comuni </a:t>
            </a:r>
            <a:r>
              <a:rPr lang="it-IT" dirty="0" smtClean="0"/>
              <a:t>: 6/2015 </a:t>
            </a:r>
            <a:r>
              <a:rPr lang="it-IT" dirty="0"/>
              <a:t>come tutte le altre amministrazioni restanti. </a:t>
            </a:r>
            <a:endParaRPr lang="it-IT" dirty="0" smtClean="0"/>
          </a:p>
          <a:p>
            <a:pPr algn="just"/>
            <a:r>
              <a:rPr lang="it-IT" dirty="0" smtClean="0"/>
              <a:t>Circolare interpretativa in fase di emanazione.</a:t>
            </a: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001E1EF-871E-48D5-B257-C073C526E92B}" type="slidenum">
              <a:rPr lang="it-IT" smtClean="0"/>
              <a:pPr>
                <a:defRPr/>
              </a:pPr>
              <a:t>10</a:t>
            </a:fld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1708097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ttangolo arrotondato 7"/>
          <p:cNvSpPr/>
          <p:nvPr/>
        </p:nvSpPr>
        <p:spPr>
          <a:xfrm>
            <a:off x="1488726" y="2396906"/>
            <a:ext cx="5978619" cy="1743075"/>
          </a:xfrm>
          <a:prstGeom prst="roundRect">
            <a:avLst/>
          </a:prstGeom>
          <a:gradFill flip="none" rotWithShape="1">
            <a:gsLst>
              <a:gs pos="0">
                <a:schemeClr val="tx2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sz="1200" b="1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001E1EF-871E-48D5-B257-C073C526E92B}" type="slidenum">
              <a:rPr lang="it-IT" smtClean="0"/>
              <a:pPr>
                <a:defRPr/>
              </a:pPr>
              <a:t>11</a:t>
            </a:fld>
            <a:endParaRPr lang="it-IT" dirty="0"/>
          </a:p>
        </p:txBody>
      </p:sp>
      <p:sp>
        <p:nvSpPr>
          <p:cNvPr id="2" name="CasellaDiTesto 1"/>
          <p:cNvSpPr txBox="1"/>
          <p:nvPr/>
        </p:nvSpPr>
        <p:spPr>
          <a:xfrm>
            <a:off x="1860201" y="2444531"/>
            <a:ext cx="4993675" cy="203132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b="1" dirty="0" smtClean="0">
                <a:solidFill>
                  <a:schemeClr val="bg1"/>
                </a:solidFill>
              </a:rPr>
              <a:t>INNOVAZIONE</a:t>
            </a:r>
          </a:p>
          <a:p>
            <a:endParaRPr lang="it-IT" dirty="0">
              <a:solidFill>
                <a:schemeClr val="bg1"/>
              </a:solidFill>
            </a:endParaRPr>
          </a:p>
          <a:p>
            <a:r>
              <a:rPr lang="it-IT" dirty="0" smtClean="0">
                <a:solidFill>
                  <a:schemeClr val="bg1"/>
                </a:solidFill>
              </a:rPr>
              <a:t>		  </a:t>
            </a:r>
            <a:r>
              <a:rPr lang="it-IT" b="1" dirty="0" smtClean="0">
                <a:solidFill>
                  <a:schemeClr val="bg1"/>
                </a:solidFill>
              </a:rPr>
              <a:t>1%   ISPIRAZIONE</a:t>
            </a:r>
          </a:p>
          <a:p>
            <a:r>
              <a:rPr lang="it-IT" dirty="0">
                <a:solidFill>
                  <a:schemeClr val="bg1"/>
                </a:solidFill>
              </a:rPr>
              <a:t> </a:t>
            </a:r>
            <a:r>
              <a:rPr lang="it-IT" dirty="0" smtClean="0">
                <a:solidFill>
                  <a:schemeClr val="bg1"/>
                </a:solidFill>
              </a:rPr>
              <a:t>                 </a:t>
            </a:r>
          </a:p>
          <a:p>
            <a:r>
              <a:rPr lang="it-IT" dirty="0">
                <a:solidFill>
                  <a:schemeClr val="bg1"/>
                </a:solidFill>
              </a:rPr>
              <a:t>	</a:t>
            </a:r>
            <a:r>
              <a:rPr lang="it-IT" dirty="0" smtClean="0">
                <a:solidFill>
                  <a:schemeClr val="bg1"/>
                </a:solidFill>
              </a:rPr>
              <a:t>	</a:t>
            </a:r>
            <a:r>
              <a:rPr lang="it-IT" b="1" dirty="0" smtClean="0">
                <a:solidFill>
                  <a:schemeClr val="bg1"/>
                </a:solidFill>
              </a:rPr>
              <a:t>99%   SUDORE, FATICA E TENACIA</a:t>
            </a:r>
          </a:p>
          <a:p>
            <a:endParaRPr lang="it-IT" dirty="0"/>
          </a:p>
          <a:p>
            <a:endParaRPr lang="it-IT" dirty="0"/>
          </a:p>
        </p:txBody>
      </p:sp>
      <p:sp>
        <p:nvSpPr>
          <p:cNvPr id="5" name="CasellaDiTesto 4"/>
          <p:cNvSpPr txBox="1"/>
          <p:nvPr/>
        </p:nvSpPr>
        <p:spPr>
          <a:xfrm>
            <a:off x="1088676" y="1731704"/>
            <a:ext cx="746871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dirty="0" smtClean="0"/>
              <a:t>Parafrasando una nota frase di Einstein/Edison  (lascio a voi la scelta): </a:t>
            </a:r>
            <a:endParaRPr lang="it-IT" dirty="0"/>
          </a:p>
        </p:txBody>
      </p:sp>
      <p:pic>
        <p:nvPicPr>
          <p:cNvPr id="18" name="Picture 2" descr="Hom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032" y="-397"/>
            <a:ext cx="3501708" cy="749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326966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P7bfBW3twUG4XAZkH5LG7g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P7bfBW3twUG4XAZkH5LG7g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P7bfBW3twUG4XAZkH5LG7g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P7bfBW3twUG4XAZkH5LG7g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P7bfBW3twUG4XAZkH5LG7g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P7bfBW3twUG4XAZkH5LG7g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P7bfBW3twUG4XAZkH5LG7g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P7bfBW3twUG4XAZkH5LG7g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P7bfBW3twUG4XAZkH5LG7g"/>
</p:tagLst>
</file>

<file path=ppt/theme/theme1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7593</TotalTime>
  <Words>709</Words>
  <Application>Microsoft Office PowerPoint</Application>
  <PresentationFormat>Presentazione su schermo (4:3)</PresentationFormat>
  <Paragraphs>154</Paragraphs>
  <Slides>11</Slides>
  <Notes>8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Titoli diapositive</vt:lpstr>
      </vt:variant>
      <vt:variant>
        <vt:i4>11</vt:i4>
      </vt:variant>
    </vt:vector>
  </HeadingPairs>
  <TitlesOfParts>
    <vt:vector size="12" baseType="lpstr">
      <vt:lpstr>Tema di Office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Agenda Digitale  (o del futuro necessario, migliore, possibile)</dc:title>
  <dc:creator>Anna Pia Sassano</dc:creator>
  <cp:lastModifiedBy>c3</cp:lastModifiedBy>
  <cp:revision>352</cp:revision>
  <dcterms:created xsi:type="dcterms:W3CDTF">2013-07-28T13:50:00Z</dcterms:created>
  <dcterms:modified xsi:type="dcterms:W3CDTF">2014-01-23T08:38:18Z</dcterms:modified>
</cp:coreProperties>
</file>