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ags/tag2.xml" ContentType="application/vnd.openxmlformats-officedocument.presentationml.tags+xml"/>
  <Override PartName="/ppt/tags/tag3.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4"/>
  </p:notesMasterIdLst>
  <p:handoutMasterIdLst>
    <p:handoutMasterId r:id="rId15"/>
  </p:handoutMasterIdLst>
  <p:sldIdLst>
    <p:sldId id="264" r:id="rId2"/>
    <p:sldId id="299" r:id="rId3"/>
    <p:sldId id="295" r:id="rId4"/>
    <p:sldId id="294" r:id="rId5"/>
    <p:sldId id="289" r:id="rId6"/>
    <p:sldId id="285" r:id="rId7"/>
    <p:sldId id="291" r:id="rId8"/>
    <p:sldId id="298" r:id="rId9"/>
    <p:sldId id="288" r:id="rId10"/>
    <p:sldId id="281" r:id="rId11"/>
    <p:sldId id="296" r:id="rId12"/>
    <p:sldId id="297" r:id="rId13"/>
  </p:sldIdLst>
  <p:sldSz cx="9144000" cy="6858000" type="screen4x3"/>
  <p:notesSz cx="9867900" cy="6669088"/>
  <p:defaultTextStyle>
    <a:defPPr>
      <a:defRPr lang="en-US"/>
    </a:defPPr>
    <a:lvl1pPr algn="l" rtl="0" fontAlgn="base">
      <a:spcBef>
        <a:spcPct val="0"/>
      </a:spcBef>
      <a:spcAft>
        <a:spcPct val="0"/>
      </a:spcAft>
      <a:defRPr sz="2400" b="1" kern="1200">
        <a:solidFill>
          <a:schemeClr val="accent2"/>
        </a:solidFill>
        <a:latin typeface="Verdana" pitchFamily="34" charset="0"/>
        <a:ea typeface="+mn-ea"/>
        <a:cs typeface="Arial" pitchFamily="34" charset="0"/>
      </a:defRPr>
    </a:lvl1pPr>
    <a:lvl2pPr marL="457200" algn="l" rtl="0" fontAlgn="base">
      <a:spcBef>
        <a:spcPct val="0"/>
      </a:spcBef>
      <a:spcAft>
        <a:spcPct val="0"/>
      </a:spcAft>
      <a:defRPr sz="2400" b="1" kern="1200">
        <a:solidFill>
          <a:schemeClr val="accent2"/>
        </a:solidFill>
        <a:latin typeface="Verdana" pitchFamily="34" charset="0"/>
        <a:ea typeface="+mn-ea"/>
        <a:cs typeface="Arial" pitchFamily="34" charset="0"/>
      </a:defRPr>
    </a:lvl2pPr>
    <a:lvl3pPr marL="914400" algn="l" rtl="0" fontAlgn="base">
      <a:spcBef>
        <a:spcPct val="0"/>
      </a:spcBef>
      <a:spcAft>
        <a:spcPct val="0"/>
      </a:spcAft>
      <a:defRPr sz="2400" b="1" kern="1200">
        <a:solidFill>
          <a:schemeClr val="accent2"/>
        </a:solidFill>
        <a:latin typeface="Verdana" pitchFamily="34" charset="0"/>
        <a:ea typeface="+mn-ea"/>
        <a:cs typeface="Arial" pitchFamily="34" charset="0"/>
      </a:defRPr>
    </a:lvl3pPr>
    <a:lvl4pPr marL="1371600" algn="l" rtl="0" fontAlgn="base">
      <a:spcBef>
        <a:spcPct val="0"/>
      </a:spcBef>
      <a:spcAft>
        <a:spcPct val="0"/>
      </a:spcAft>
      <a:defRPr sz="2400" b="1" kern="1200">
        <a:solidFill>
          <a:schemeClr val="accent2"/>
        </a:solidFill>
        <a:latin typeface="Verdana" pitchFamily="34" charset="0"/>
        <a:ea typeface="+mn-ea"/>
        <a:cs typeface="Arial" pitchFamily="34" charset="0"/>
      </a:defRPr>
    </a:lvl4pPr>
    <a:lvl5pPr marL="1828800" algn="l" rtl="0" fontAlgn="base">
      <a:spcBef>
        <a:spcPct val="0"/>
      </a:spcBef>
      <a:spcAft>
        <a:spcPct val="0"/>
      </a:spcAft>
      <a:defRPr sz="2400" b="1" kern="1200">
        <a:solidFill>
          <a:schemeClr val="accent2"/>
        </a:solidFill>
        <a:latin typeface="Verdana" pitchFamily="34" charset="0"/>
        <a:ea typeface="+mn-ea"/>
        <a:cs typeface="Arial" pitchFamily="34" charset="0"/>
      </a:defRPr>
    </a:lvl5pPr>
    <a:lvl6pPr marL="2286000" algn="l" defTabSz="914400" rtl="0" eaLnBrk="1" latinLnBrk="0" hangingPunct="1">
      <a:defRPr sz="2400" b="1" kern="1200">
        <a:solidFill>
          <a:schemeClr val="accent2"/>
        </a:solidFill>
        <a:latin typeface="Verdana" pitchFamily="34" charset="0"/>
        <a:ea typeface="+mn-ea"/>
        <a:cs typeface="Arial" pitchFamily="34" charset="0"/>
      </a:defRPr>
    </a:lvl6pPr>
    <a:lvl7pPr marL="2743200" algn="l" defTabSz="914400" rtl="0" eaLnBrk="1" latinLnBrk="0" hangingPunct="1">
      <a:defRPr sz="2400" b="1" kern="1200">
        <a:solidFill>
          <a:schemeClr val="accent2"/>
        </a:solidFill>
        <a:latin typeface="Verdana" pitchFamily="34" charset="0"/>
        <a:ea typeface="+mn-ea"/>
        <a:cs typeface="Arial" pitchFamily="34" charset="0"/>
      </a:defRPr>
    </a:lvl7pPr>
    <a:lvl8pPr marL="3200400" algn="l" defTabSz="914400" rtl="0" eaLnBrk="1" latinLnBrk="0" hangingPunct="1">
      <a:defRPr sz="2400" b="1" kern="1200">
        <a:solidFill>
          <a:schemeClr val="accent2"/>
        </a:solidFill>
        <a:latin typeface="Verdana" pitchFamily="34" charset="0"/>
        <a:ea typeface="+mn-ea"/>
        <a:cs typeface="Arial" pitchFamily="34" charset="0"/>
      </a:defRPr>
    </a:lvl8pPr>
    <a:lvl9pPr marL="3657600" algn="l" defTabSz="914400" rtl="0" eaLnBrk="1" latinLnBrk="0" hangingPunct="1">
      <a:defRPr sz="2400" b="1" kern="1200">
        <a:solidFill>
          <a:schemeClr val="accent2"/>
        </a:solidFill>
        <a:latin typeface="Verdana"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a:srgbClr val="99CCFF"/>
    <a:srgbClr val="006666"/>
    <a:srgbClr val="FFCC99"/>
    <a:srgbClr val="FF9933"/>
    <a:srgbClr val="FF0000"/>
    <a:srgbClr val="FFFFCC"/>
    <a:srgbClr val="FF3300"/>
    <a:srgbClr val="FFFF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ile medio 2 - Color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81" autoAdjust="0"/>
    <p:restoredTop sz="95747" autoAdjust="0"/>
  </p:normalViewPr>
  <p:slideViewPr>
    <p:cSldViewPr snapToGrid="0">
      <p:cViewPr varScale="1">
        <p:scale>
          <a:sx n="100" d="100"/>
          <a:sy n="100" d="100"/>
        </p:scale>
        <p:origin x="-96" y="-330"/>
      </p:cViewPr>
      <p:guideLst>
        <p:guide orient="horz" pos="2160"/>
        <p:guide pos="2880"/>
      </p:guideLst>
    </p:cSldViewPr>
  </p:slideViewPr>
  <p:outlineViewPr>
    <p:cViewPr>
      <p:scale>
        <a:sx n="33" d="100"/>
        <a:sy n="33" d="100"/>
      </p:scale>
      <p:origin x="12"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118" d="100"/>
          <a:sy n="118" d="100"/>
        </p:scale>
        <p:origin x="-102" y="-204"/>
      </p:cViewPr>
      <p:guideLst>
        <p:guide orient="horz" pos="2101"/>
        <p:guide pos="3108"/>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4276725" cy="333375"/>
          </a:xfrm>
          <a:prstGeom prst="rect">
            <a:avLst/>
          </a:prstGeom>
          <a:noFill/>
          <a:ln w="9525">
            <a:noFill/>
            <a:miter lim="800000"/>
            <a:headEnd/>
            <a:tailEnd/>
          </a:ln>
        </p:spPr>
        <p:txBody>
          <a:bodyPr vert="horz" wrap="square" lIns="90019" tIns="45009" rIns="90019" bIns="45009" numCol="1" anchor="t" anchorCtr="0" compatLnSpc="1">
            <a:prstTxWarp prst="textNoShape">
              <a:avLst/>
            </a:prstTxWarp>
          </a:bodyPr>
          <a:lstStyle>
            <a:lvl1pPr defTabSz="898475">
              <a:defRPr sz="1100">
                <a:cs typeface="+mn-cs"/>
              </a:defRPr>
            </a:lvl1pPr>
          </a:lstStyle>
          <a:p>
            <a:pPr>
              <a:defRPr/>
            </a:pPr>
            <a:endParaRPr lang="it-IT"/>
          </a:p>
        </p:txBody>
      </p:sp>
      <p:sp>
        <p:nvSpPr>
          <p:cNvPr id="67587" name="Rectangle 3"/>
          <p:cNvSpPr>
            <a:spLocks noGrp="1" noChangeArrowheads="1"/>
          </p:cNvSpPr>
          <p:nvPr>
            <p:ph type="dt" sz="quarter" idx="1"/>
          </p:nvPr>
        </p:nvSpPr>
        <p:spPr bwMode="auto">
          <a:xfrm>
            <a:off x="5591175" y="0"/>
            <a:ext cx="4276725" cy="333375"/>
          </a:xfrm>
          <a:prstGeom prst="rect">
            <a:avLst/>
          </a:prstGeom>
          <a:noFill/>
          <a:ln w="9525">
            <a:noFill/>
            <a:miter lim="800000"/>
            <a:headEnd/>
            <a:tailEnd/>
          </a:ln>
        </p:spPr>
        <p:txBody>
          <a:bodyPr vert="horz" wrap="square" lIns="90019" tIns="45009" rIns="90019" bIns="45009" numCol="1" anchor="t" anchorCtr="0" compatLnSpc="1">
            <a:prstTxWarp prst="textNoShape">
              <a:avLst/>
            </a:prstTxWarp>
          </a:bodyPr>
          <a:lstStyle>
            <a:lvl1pPr algn="r" defTabSz="898475">
              <a:defRPr sz="1100">
                <a:cs typeface="+mn-cs"/>
              </a:defRPr>
            </a:lvl1pPr>
          </a:lstStyle>
          <a:p>
            <a:pPr>
              <a:defRPr/>
            </a:pPr>
            <a:endParaRPr lang="it-IT"/>
          </a:p>
        </p:txBody>
      </p:sp>
      <p:sp>
        <p:nvSpPr>
          <p:cNvPr id="67588" name="Rectangle 4"/>
          <p:cNvSpPr>
            <a:spLocks noGrp="1" noChangeArrowheads="1"/>
          </p:cNvSpPr>
          <p:nvPr>
            <p:ph type="ftr" sz="quarter" idx="2"/>
          </p:nvPr>
        </p:nvSpPr>
        <p:spPr bwMode="auto">
          <a:xfrm>
            <a:off x="0" y="6335713"/>
            <a:ext cx="4276725" cy="333375"/>
          </a:xfrm>
          <a:prstGeom prst="rect">
            <a:avLst/>
          </a:prstGeom>
          <a:noFill/>
          <a:ln w="9525">
            <a:noFill/>
            <a:miter lim="800000"/>
            <a:headEnd/>
            <a:tailEnd/>
          </a:ln>
        </p:spPr>
        <p:txBody>
          <a:bodyPr vert="horz" wrap="square" lIns="90019" tIns="45009" rIns="90019" bIns="45009" numCol="1" anchor="b" anchorCtr="0" compatLnSpc="1">
            <a:prstTxWarp prst="textNoShape">
              <a:avLst/>
            </a:prstTxWarp>
          </a:bodyPr>
          <a:lstStyle>
            <a:lvl1pPr defTabSz="898475">
              <a:defRPr sz="1100">
                <a:cs typeface="+mn-cs"/>
              </a:defRPr>
            </a:lvl1pPr>
          </a:lstStyle>
          <a:p>
            <a:pPr>
              <a:defRPr/>
            </a:pPr>
            <a:endParaRPr lang="it-IT"/>
          </a:p>
        </p:txBody>
      </p:sp>
      <p:sp>
        <p:nvSpPr>
          <p:cNvPr id="67589" name="Rectangle 5"/>
          <p:cNvSpPr>
            <a:spLocks noGrp="1" noChangeArrowheads="1"/>
          </p:cNvSpPr>
          <p:nvPr>
            <p:ph type="sldNum" sz="quarter" idx="3"/>
          </p:nvPr>
        </p:nvSpPr>
        <p:spPr bwMode="auto">
          <a:xfrm>
            <a:off x="5591175" y="6335713"/>
            <a:ext cx="4276725" cy="333375"/>
          </a:xfrm>
          <a:prstGeom prst="rect">
            <a:avLst/>
          </a:prstGeom>
          <a:noFill/>
          <a:ln w="9525">
            <a:noFill/>
            <a:miter lim="800000"/>
            <a:headEnd/>
            <a:tailEnd/>
          </a:ln>
        </p:spPr>
        <p:txBody>
          <a:bodyPr vert="horz" wrap="square" lIns="90019" tIns="45009" rIns="90019" bIns="45009" numCol="1" anchor="b" anchorCtr="0" compatLnSpc="1">
            <a:prstTxWarp prst="textNoShape">
              <a:avLst/>
            </a:prstTxWarp>
          </a:bodyPr>
          <a:lstStyle>
            <a:lvl1pPr algn="r" defTabSz="898475">
              <a:defRPr sz="1100">
                <a:cs typeface="+mn-cs"/>
              </a:defRPr>
            </a:lvl1pPr>
          </a:lstStyle>
          <a:p>
            <a:pPr>
              <a:defRPr/>
            </a:pPr>
            <a:fld id="{DBD48AEC-93C0-46CD-9326-18F508527691}" type="slidenum">
              <a:rPr lang="it-IT"/>
              <a:pPr>
                <a:defRPr/>
              </a:pPr>
              <a:t>‹N›</a:t>
            </a:fld>
            <a:endParaRPr lang="it-IT"/>
          </a:p>
        </p:txBody>
      </p:sp>
    </p:spTree>
    <p:extLst>
      <p:ext uri="{BB962C8B-B14F-4D97-AF65-F5344CB8AC3E}">
        <p14:creationId xmlns="" xmlns:p14="http://schemas.microsoft.com/office/powerpoint/2010/main" val="8505761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1026"/>
          <p:cNvSpPr>
            <a:spLocks noGrp="1" noChangeArrowheads="1"/>
          </p:cNvSpPr>
          <p:nvPr>
            <p:ph type="hdr" sz="quarter"/>
          </p:nvPr>
        </p:nvSpPr>
        <p:spPr bwMode="auto">
          <a:xfrm>
            <a:off x="0" y="0"/>
            <a:ext cx="4276725" cy="333375"/>
          </a:xfrm>
          <a:prstGeom prst="rect">
            <a:avLst/>
          </a:prstGeom>
          <a:noFill/>
          <a:ln w="9525">
            <a:noFill/>
            <a:miter lim="800000"/>
            <a:headEnd/>
            <a:tailEnd/>
          </a:ln>
        </p:spPr>
        <p:txBody>
          <a:bodyPr vert="horz" wrap="square" lIns="90019" tIns="45009" rIns="90019" bIns="45009" numCol="1" anchor="t" anchorCtr="0" compatLnSpc="1">
            <a:prstTxWarp prst="textNoShape">
              <a:avLst/>
            </a:prstTxWarp>
          </a:bodyPr>
          <a:lstStyle>
            <a:lvl1pPr defTabSz="898475">
              <a:defRPr sz="1100">
                <a:cs typeface="+mn-cs"/>
              </a:defRPr>
            </a:lvl1pPr>
          </a:lstStyle>
          <a:p>
            <a:pPr>
              <a:defRPr/>
            </a:pPr>
            <a:endParaRPr lang="it-IT"/>
          </a:p>
        </p:txBody>
      </p:sp>
      <p:sp>
        <p:nvSpPr>
          <p:cNvPr id="15363" name="Rectangle 1027"/>
          <p:cNvSpPr>
            <a:spLocks noGrp="1" noChangeArrowheads="1"/>
          </p:cNvSpPr>
          <p:nvPr>
            <p:ph type="dt" idx="1"/>
          </p:nvPr>
        </p:nvSpPr>
        <p:spPr bwMode="auto">
          <a:xfrm>
            <a:off x="5591175" y="0"/>
            <a:ext cx="4276725" cy="333375"/>
          </a:xfrm>
          <a:prstGeom prst="rect">
            <a:avLst/>
          </a:prstGeom>
          <a:noFill/>
          <a:ln w="9525">
            <a:noFill/>
            <a:miter lim="800000"/>
            <a:headEnd/>
            <a:tailEnd/>
          </a:ln>
        </p:spPr>
        <p:txBody>
          <a:bodyPr vert="horz" wrap="square" lIns="90019" tIns="45009" rIns="90019" bIns="45009" numCol="1" anchor="t" anchorCtr="0" compatLnSpc="1">
            <a:prstTxWarp prst="textNoShape">
              <a:avLst/>
            </a:prstTxWarp>
          </a:bodyPr>
          <a:lstStyle>
            <a:lvl1pPr algn="r" defTabSz="898475">
              <a:defRPr sz="1100">
                <a:cs typeface="+mn-cs"/>
              </a:defRPr>
            </a:lvl1pPr>
          </a:lstStyle>
          <a:p>
            <a:pPr>
              <a:defRPr/>
            </a:pPr>
            <a:endParaRPr lang="it-IT"/>
          </a:p>
        </p:txBody>
      </p:sp>
      <p:sp>
        <p:nvSpPr>
          <p:cNvPr id="9220" name="Rectangle 1028"/>
          <p:cNvSpPr>
            <a:spLocks noGrp="1" noRot="1" noChangeAspect="1" noChangeArrowheads="1" noTextEdit="1"/>
          </p:cNvSpPr>
          <p:nvPr>
            <p:ph type="sldImg" idx="2"/>
          </p:nvPr>
        </p:nvSpPr>
        <p:spPr bwMode="auto">
          <a:xfrm>
            <a:off x="3268663" y="500063"/>
            <a:ext cx="3335337" cy="2500312"/>
          </a:xfrm>
          <a:prstGeom prst="rect">
            <a:avLst/>
          </a:prstGeom>
          <a:noFill/>
          <a:ln w="9525">
            <a:solidFill>
              <a:srgbClr val="000000"/>
            </a:solidFill>
            <a:miter lim="800000"/>
            <a:headEnd/>
            <a:tailEnd/>
          </a:ln>
        </p:spPr>
      </p:sp>
      <p:sp>
        <p:nvSpPr>
          <p:cNvPr id="15365" name="Rectangle 1029"/>
          <p:cNvSpPr>
            <a:spLocks noGrp="1" noChangeArrowheads="1"/>
          </p:cNvSpPr>
          <p:nvPr>
            <p:ph type="body" sz="quarter" idx="3"/>
          </p:nvPr>
        </p:nvSpPr>
        <p:spPr bwMode="auto">
          <a:xfrm>
            <a:off x="1316038" y="3167063"/>
            <a:ext cx="7235825" cy="3001962"/>
          </a:xfrm>
          <a:prstGeom prst="rect">
            <a:avLst/>
          </a:prstGeom>
          <a:noFill/>
          <a:ln w="9525">
            <a:noFill/>
            <a:miter lim="800000"/>
            <a:headEnd/>
            <a:tailEnd/>
          </a:ln>
        </p:spPr>
        <p:txBody>
          <a:bodyPr vert="horz" wrap="square" lIns="90019" tIns="45009" rIns="90019" bIns="45009"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15366" name="Rectangle 1030"/>
          <p:cNvSpPr>
            <a:spLocks noGrp="1" noChangeArrowheads="1"/>
          </p:cNvSpPr>
          <p:nvPr>
            <p:ph type="ftr" sz="quarter" idx="4"/>
          </p:nvPr>
        </p:nvSpPr>
        <p:spPr bwMode="auto">
          <a:xfrm>
            <a:off x="0" y="6335713"/>
            <a:ext cx="4276725" cy="333375"/>
          </a:xfrm>
          <a:prstGeom prst="rect">
            <a:avLst/>
          </a:prstGeom>
          <a:noFill/>
          <a:ln w="9525">
            <a:noFill/>
            <a:miter lim="800000"/>
            <a:headEnd/>
            <a:tailEnd/>
          </a:ln>
        </p:spPr>
        <p:txBody>
          <a:bodyPr vert="horz" wrap="square" lIns="90019" tIns="45009" rIns="90019" bIns="45009" numCol="1" anchor="b" anchorCtr="0" compatLnSpc="1">
            <a:prstTxWarp prst="textNoShape">
              <a:avLst/>
            </a:prstTxWarp>
          </a:bodyPr>
          <a:lstStyle>
            <a:lvl1pPr defTabSz="898475">
              <a:defRPr sz="1100">
                <a:cs typeface="+mn-cs"/>
              </a:defRPr>
            </a:lvl1pPr>
          </a:lstStyle>
          <a:p>
            <a:pPr>
              <a:defRPr/>
            </a:pPr>
            <a:endParaRPr lang="it-IT"/>
          </a:p>
        </p:txBody>
      </p:sp>
      <p:sp>
        <p:nvSpPr>
          <p:cNvPr id="15367" name="Rectangle 1031"/>
          <p:cNvSpPr>
            <a:spLocks noGrp="1" noChangeArrowheads="1"/>
          </p:cNvSpPr>
          <p:nvPr>
            <p:ph type="sldNum" sz="quarter" idx="5"/>
          </p:nvPr>
        </p:nvSpPr>
        <p:spPr bwMode="auto">
          <a:xfrm>
            <a:off x="5591175" y="6335713"/>
            <a:ext cx="4276725" cy="333375"/>
          </a:xfrm>
          <a:prstGeom prst="rect">
            <a:avLst/>
          </a:prstGeom>
          <a:noFill/>
          <a:ln w="9525">
            <a:noFill/>
            <a:miter lim="800000"/>
            <a:headEnd/>
            <a:tailEnd/>
          </a:ln>
        </p:spPr>
        <p:txBody>
          <a:bodyPr vert="horz" wrap="square" lIns="90019" tIns="45009" rIns="90019" bIns="45009" numCol="1" anchor="b" anchorCtr="0" compatLnSpc="1">
            <a:prstTxWarp prst="textNoShape">
              <a:avLst/>
            </a:prstTxWarp>
          </a:bodyPr>
          <a:lstStyle>
            <a:lvl1pPr algn="r" defTabSz="898475">
              <a:defRPr sz="1100">
                <a:cs typeface="+mn-cs"/>
              </a:defRPr>
            </a:lvl1pPr>
          </a:lstStyle>
          <a:p>
            <a:pPr>
              <a:defRPr/>
            </a:pPr>
            <a:fld id="{E36E0C70-577C-4D51-8659-8A308F2450E7}" type="slidenum">
              <a:rPr lang="it-IT"/>
              <a:pPr>
                <a:defRPr/>
              </a:pPr>
              <a:t>‹N›</a:t>
            </a:fld>
            <a:endParaRPr lang="it-IT"/>
          </a:p>
        </p:txBody>
      </p:sp>
    </p:spTree>
    <p:extLst>
      <p:ext uri="{BB962C8B-B14F-4D97-AF65-F5344CB8AC3E}">
        <p14:creationId xmlns="" xmlns:p14="http://schemas.microsoft.com/office/powerpoint/2010/main" val="29207079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4339" name="Segnaposto note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t-IT" altLang="it-IT" smtClean="0"/>
          </a:p>
        </p:txBody>
      </p:sp>
      <p:sp>
        <p:nvSpPr>
          <p:cNvPr id="14340" name="Segnaposto numero diapositiva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0D623472-BFCA-45C0-8ACA-FAC899ADC63D}" type="slidenum">
              <a:rPr lang="it-IT" altLang="it-IT"/>
              <a:pPr fontAlgn="base">
                <a:spcBef>
                  <a:spcPct val="0"/>
                </a:spcBef>
                <a:spcAft>
                  <a:spcPct val="0"/>
                </a:spcAft>
              </a:pPr>
              <a:t>1</a:t>
            </a:fld>
            <a:endParaRPr lang="it-IT" alt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5363" name="Segnaposto note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t-IT" altLang="it-IT" smtClean="0"/>
          </a:p>
        </p:txBody>
      </p:sp>
      <p:sp>
        <p:nvSpPr>
          <p:cNvPr id="15364" name="Segnaposto numero diapositiva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7AE5BFC-7179-4DB9-B368-172F3996B082}" type="slidenum">
              <a:rPr lang="it-IT" altLang="it-IT"/>
              <a:pPr fontAlgn="base">
                <a:spcBef>
                  <a:spcPct val="0"/>
                </a:spcBef>
                <a:spcAft>
                  <a:spcPct val="0"/>
                </a:spcAft>
              </a:pPr>
              <a:t>5</a:t>
            </a:fld>
            <a:endParaRPr lang="it-IT" alt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egnaposto immagine diapositiva 1"/>
          <p:cNvSpPr>
            <a:spLocks noGrp="1" noRot="1" noChangeAspect="1" noTextEdit="1"/>
          </p:cNvSpPr>
          <p:nvPr>
            <p:ph type="sldImg"/>
          </p:nvPr>
        </p:nvSpPr>
        <p:spPr>
          <a:ln/>
        </p:spPr>
      </p:sp>
      <p:sp>
        <p:nvSpPr>
          <p:cNvPr id="17411" name="Segnaposto note 2"/>
          <p:cNvSpPr>
            <a:spLocks noGrp="1"/>
          </p:cNvSpPr>
          <p:nvPr>
            <p:ph type="body" idx="1"/>
          </p:nvPr>
        </p:nvSpPr>
        <p:spPr>
          <a:noFill/>
          <a:ln/>
        </p:spPr>
        <p:txBody>
          <a:bodyPr/>
          <a:lstStyle/>
          <a:p>
            <a:endParaRPr lang="it-IT" altLang="it-IT" dirty="0" smtClean="0"/>
          </a:p>
        </p:txBody>
      </p:sp>
      <p:sp>
        <p:nvSpPr>
          <p:cNvPr id="4" name="Segnaposto numero diapositiva 3"/>
          <p:cNvSpPr>
            <a:spLocks noGrp="1"/>
          </p:cNvSpPr>
          <p:nvPr>
            <p:ph type="sldNum" sz="quarter" idx="5"/>
          </p:nvPr>
        </p:nvSpPr>
        <p:spPr/>
        <p:txBody>
          <a:bodyPr/>
          <a:lstStyle/>
          <a:p>
            <a:pPr>
              <a:defRPr/>
            </a:pPr>
            <a:fld id="{30744F8B-2484-4140-8E77-B859A40B6D55}" type="slidenum">
              <a:rPr lang="it-IT" smtClean="0">
                <a:solidFill>
                  <a:srgbClr val="C0504D"/>
                </a:solidFill>
              </a:rPr>
              <a:pPr>
                <a:defRPr/>
              </a:pPr>
              <a:t>8</a:t>
            </a:fld>
            <a:endParaRPr lang="it-IT">
              <a:solidFill>
                <a:srgbClr val="C0504D"/>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egnaposto immagine diapositiva 1"/>
          <p:cNvSpPr>
            <a:spLocks noGrp="1" noRot="1" noChangeAspect="1" noTextEdit="1"/>
          </p:cNvSpPr>
          <p:nvPr>
            <p:ph type="sldImg"/>
          </p:nvPr>
        </p:nvSpPr>
        <p:spPr>
          <a:ln/>
        </p:spPr>
      </p:sp>
      <p:sp>
        <p:nvSpPr>
          <p:cNvPr id="17411" name="Segnaposto note 2"/>
          <p:cNvSpPr>
            <a:spLocks noGrp="1"/>
          </p:cNvSpPr>
          <p:nvPr>
            <p:ph type="body" idx="1"/>
          </p:nvPr>
        </p:nvSpPr>
        <p:spPr>
          <a:noFill/>
          <a:ln/>
        </p:spPr>
        <p:txBody>
          <a:bodyPr/>
          <a:lstStyle/>
          <a:p>
            <a:endParaRPr lang="it-IT" altLang="it-IT" dirty="0" smtClean="0"/>
          </a:p>
        </p:txBody>
      </p:sp>
      <p:sp>
        <p:nvSpPr>
          <p:cNvPr id="4" name="Segnaposto numero diapositiva 3"/>
          <p:cNvSpPr>
            <a:spLocks noGrp="1"/>
          </p:cNvSpPr>
          <p:nvPr>
            <p:ph type="sldNum" sz="quarter" idx="5"/>
          </p:nvPr>
        </p:nvSpPr>
        <p:spPr/>
        <p:txBody>
          <a:bodyPr/>
          <a:lstStyle/>
          <a:p>
            <a:pPr>
              <a:defRPr/>
            </a:pPr>
            <a:fld id="{30744F8B-2484-4140-8E77-B859A40B6D55}" type="slidenum">
              <a:rPr lang="it-IT" smtClean="0">
                <a:solidFill>
                  <a:srgbClr val="C0504D"/>
                </a:solidFill>
              </a:rPr>
              <a:pPr>
                <a:defRPr/>
              </a:pPr>
              <a:t>12</a:t>
            </a:fld>
            <a:endParaRPr lang="it-IT">
              <a:solidFill>
                <a:srgbClr val="C0504D"/>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Fare clic per modificare lo stile del titolo</a:t>
            </a:r>
            <a:endParaRPr lang="it-IT" dirty="0"/>
          </a:p>
        </p:txBody>
      </p:sp>
      <p:sp>
        <p:nvSpPr>
          <p:cNvPr id="3" name="Segnaposto contenuto 2"/>
          <p:cNvSpPr>
            <a:spLocks noGrp="1"/>
          </p:cNvSpPr>
          <p:nvPr>
            <p:ph idx="1"/>
          </p:nvPr>
        </p:nvSpPr>
        <p:spPr/>
        <p:txBody>
          <a:bodyPr/>
          <a:lstStyle/>
          <a:p>
            <a:pPr lvl="0"/>
            <a:r>
              <a:rPr lang="it-IT" dirty="0" smtClean="0"/>
              <a:t>Fare clic per modificare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it-IT"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dirty="0" smtClean="0"/>
              <a:t>Fare clic per modificare lo stile del titolo</a:t>
            </a:r>
            <a:endParaRPr lang="it-IT" dirty="0"/>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65138" y="1325563"/>
            <a:ext cx="4057650" cy="4721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75188" y="1325563"/>
            <a:ext cx="4057650" cy="4721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80200" y="173038"/>
            <a:ext cx="2071688" cy="587375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65138" y="173038"/>
            <a:ext cx="6062662" cy="587375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633663" y="193675"/>
            <a:ext cx="6119812" cy="828675"/>
          </a:xfrm>
          <a:prstGeom prst="rect">
            <a:avLst/>
          </a:prstGeom>
          <a:noFill/>
          <a:ln w="9525">
            <a:noFill/>
            <a:miter lim="800000"/>
            <a:headEnd/>
            <a:tailEnd/>
          </a:ln>
        </p:spPr>
        <p:txBody>
          <a:bodyPr vert="horz" wrap="square" lIns="91436" tIns="45718" rIns="91436" bIns="45718"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465138" y="1325563"/>
            <a:ext cx="8267700" cy="4721225"/>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34" name="Line 10"/>
          <p:cNvSpPr>
            <a:spLocks noChangeShapeType="1"/>
          </p:cNvSpPr>
          <p:nvPr userDrawn="1"/>
        </p:nvSpPr>
        <p:spPr bwMode="auto">
          <a:xfrm>
            <a:off x="1136650" y="1298575"/>
            <a:ext cx="0" cy="0"/>
          </a:xfrm>
          <a:prstGeom prst="line">
            <a:avLst/>
          </a:prstGeom>
          <a:noFill/>
          <a:ln w="31750">
            <a:solidFill>
              <a:srgbClr val="0066CC"/>
            </a:solidFill>
            <a:round/>
            <a:headEnd/>
            <a:tailEnd/>
          </a:ln>
          <a:effectLst/>
        </p:spPr>
        <p:txBody>
          <a:bodyPr/>
          <a:lstStyle/>
          <a:p>
            <a:pPr>
              <a:defRPr/>
            </a:pPr>
            <a:endParaRPr lang="it-IT">
              <a:latin typeface="verdana" pitchFamily="34" charset="0"/>
              <a:cs typeface="+mn-cs"/>
            </a:endParaRPr>
          </a:p>
        </p:txBody>
      </p:sp>
      <p:sp>
        <p:nvSpPr>
          <p:cNvPr id="2060" name="Rectangle 12"/>
          <p:cNvSpPr>
            <a:spLocks noChangeArrowheads="1"/>
          </p:cNvSpPr>
          <p:nvPr userDrawn="1"/>
        </p:nvSpPr>
        <p:spPr bwMode="auto">
          <a:xfrm>
            <a:off x="0" y="0"/>
            <a:ext cx="91440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it-IT">
              <a:cs typeface="+mn-cs"/>
            </a:endParaRPr>
          </a:p>
        </p:txBody>
      </p:sp>
      <p:sp>
        <p:nvSpPr>
          <p:cNvPr id="11" name="Segnaposto numero diapositiva 1"/>
          <p:cNvSpPr txBox="1">
            <a:spLocks noGrp="1"/>
          </p:cNvSpPr>
          <p:nvPr userDrawn="1"/>
        </p:nvSpPr>
        <p:spPr bwMode="auto">
          <a:xfrm>
            <a:off x="8278813" y="6105525"/>
            <a:ext cx="847725" cy="285750"/>
          </a:xfrm>
          <a:prstGeom prst="rect">
            <a:avLst/>
          </a:prstGeom>
          <a:solidFill>
            <a:schemeClr val="bg1"/>
          </a:solidFill>
          <a:ln w="9525">
            <a:noFill/>
            <a:miter lim="800000"/>
            <a:headEnd/>
            <a:tailEnd/>
          </a:ln>
        </p:spPr>
        <p:txBody>
          <a:bodyPr lIns="91436" tIns="45718" rIns="91436" bIns="45718"/>
          <a:lstStyle/>
          <a:p>
            <a:pPr algn="ctr">
              <a:defRPr/>
            </a:pPr>
            <a:fld id="{6668FDD2-7322-45A1-9F91-16372DB1A098}" type="slidenum">
              <a:rPr lang="it-IT" sz="1400" b="0">
                <a:latin typeface="+mn-lt"/>
                <a:cs typeface="+mn-cs"/>
              </a:rPr>
              <a:pPr algn="ctr">
                <a:defRPr/>
              </a:pPr>
              <a:t>‹N›</a:t>
            </a:fld>
            <a:endParaRPr lang="it-IT" sz="1400" b="0" dirty="0">
              <a:latin typeface="+mn-lt"/>
              <a:cs typeface="+mn-cs"/>
            </a:endParaRPr>
          </a:p>
        </p:txBody>
      </p:sp>
      <p:pic>
        <p:nvPicPr>
          <p:cNvPr id="14" name="Picture 2" descr="Home"/>
          <p:cNvPicPr>
            <a:picLocks noChangeAspect="1" noChangeArrowheads="1"/>
          </p:cNvPicPr>
          <p:nvPr userDrawn="1"/>
        </p:nvPicPr>
        <p:blipFill>
          <a:blip r:embed="rId13" cstate="print">
            <a:extLst>
              <a:ext uri="{28A0092B-C50C-407E-A947-70E740481C1C}">
                <a14:useLocalDpi xmlns="" xmlns:a14="http://schemas.microsoft.com/office/drawing/2010/main" val="0"/>
              </a:ext>
            </a:extLst>
          </a:blip>
          <a:srcRect/>
          <a:stretch>
            <a:fillRect/>
          </a:stretch>
        </p:blipFill>
        <p:spPr bwMode="auto">
          <a:xfrm>
            <a:off x="0" y="94006"/>
            <a:ext cx="2403475" cy="514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2800" b="1">
          <a:solidFill>
            <a:schemeClr val="accent2"/>
          </a:solidFill>
          <a:latin typeface="Verdana" pitchFamily="34" charset="0"/>
          <a:ea typeface="+mj-ea"/>
          <a:cs typeface="+mj-cs"/>
        </a:defRPr>
      </a:lvl1pPr>
      <a:lvl2pPr algn="ctr" rtl="0" eaLnBrk="0" fontAlgn="base" hangingPunct="0">
        <a:spcBef>
          <a:spcPct val="0"/>
        </a:spcBef>
        <a:spcAft>
          <a:spcPct val="0"/>
        </a:spcAft>
        <a:defRPr sz="2800" b="1">
          <a:solidFill>
            <a:schemeClr val="accent2"/>
          </a:solidFill>
          <a:latin typeface="Verdana" pitchFamily="34" charset="0"/>
        </a:defRPr>
      </a:lvl2pPr>
      <a:lvl3pPr algn="ctr" rtl="0" eaLnBrk="0" fontAlgn="base" hangingPunct="0">
        <a:spcBef>
          <a:spcPct val="0"/>
        </a:spcBef>
        <a:spcAft>
          <a:spcPct val="0"/>
        </a:spcAft>
        <a:defRPr sz="2800" b="1">
          <a:solidFill>
            <a:schemeClr val="accent2"/>
          </a:solidFill>
          <a:latin typeface="Verdana" pitchFamily="34" charset="0"/>
        </a:defRPr>
      </a:lvl3pPr>
      <a:lvl4pPr algn="ctr" rtl="0" eaLnBrk="0" fontAlgn="base" hangingPunct="0">
        <a:spcBef>
          <a:spcPct val="0"/>
        </a:spcBef>
        <a:spcAft>
          <a:spcPct val="0"/>
        </a:spcAft>
        <a:defRPr sz="2800" b="1">
          <a:solidFill>
            <a:schemeClr val="accent2"/>
          </a:solidFill>
          <a:latin typeface="Verdana" pitchFamily="34" charset="0"/>
        </a:defRPr>
      </a:lvl4pPr>
      <a:lvl5pPr algn="ctr" rtl="0" eaLnBrk="0" fontAlgn="base" hangingPunct="0">
        <a:spcBef>
          <a:spcPct val="0"/>
        </a:spcBef>
        <a:spcAft>
          <a:spcPct val="0"/>
        </a:spcAft>
        <a:defRPr sz="2800" b="1">
          <a:solidFill>
            <a:schemeClr val="accent2"/>
          </a:solidFill>
          <a:latin typeface="Verdana" pitchFamily="34" charset="0"/>
        </a:defRPr>
      </a:lvl5pPr>
      <a:lvl6pPr marL="457200" algn="ctr" rtl="0" fontAlgn="base">
        <a:spcBef>
          <a:spcPct val="0"/>
        </a:spcBef>
        <a:spcAft>
          <a:spcPct val="0"/>
        </a:spcAft>
        <a:defRPr sz="2400" b="1">
          <a:solidFill>
            <a:schemeClr val="accent2"/>
          </a:solidFill>
          <a:latin typeface="verdana" pitchFamily="34" charset="0"/>
        </a:defRPr>
      </a:lvl6pPr>
      <a:lvl7pPr marL="914400" algn="ctr" rtl="0" fontAlgn="base">
        <a:spcBef>
          <a:spcPct val="0"/>
        </a:spcBef>
        <a:spcAft>
          <a:spcPct val="0"/>
        </a:spcAft>
        <a:defRPr sz="2400" b="1">
          <a:solidFill>
            <a:schemeClr val="accent2"/>
          </a:solidFill>
          <a:latin typeface="verdana" pitchFamily="34" charset="0"/>
        </a:defRPr>
      </a:lvl7pPr>
      <a:lvl8pPr marL="1371600" algn="ctr" rtl="0" fontAlgn="base">
        <a:spcBef>
          <a:spcPct val="0"/>
        </a:spcBef>
        <a:spcAft>
          <a:spcPct val="0"/>
        </a:spcAft>
        <a:defRPr sz="2400" b="1">
          <a:solidFill>
            <a:schemeClr val="accent2"/>
          </a:solidFill>
          <a:latin typeface="verdana" pitchFamily="34" charset="0"/>
        </a:defRPr>
      </a:lvl8pPr>
      <a:lvl9pPr marL="1828800" algn="ctr" rtl="0" fontAlgn="base">
        <a:spcBef>
          <a:spcPct val="0"/>
        </a:spcBef>
        <a:spcAft>
          <a:spcPct val="0"/>
        </a:spcAft>
        <a:defRPr sz="2400" b="1">
          <a:solidFill>
            <a:schemeClr val="accent2"/>
          </a:solidFill>
          <a:latin typeface="verdana" pitchFamily="34" charset="0"/>
        </a:defRPr>
      </a:lvl9pPr>
    </p:titleStyle>
    <p:bodyStyle>
      <a:lvl1pPr marL="342900" indent="-342900" algn="l" rtl="0" eaLnBrk="0" fontAlgn="base" hangingPunct="0">
        <a:spcBef>
          <a:spcPct val="50000"/>
        </a:spcBef>
        <a:spcAft>
          <a:spcPct val="0"/>
        </a:spcAft>
        <a:buFont typeface="Wingdings" pitchFamily="2" charset="2"/>
        <a:buBlip>
          <a:blip r:embed="rId14"/>
        </a:buBlip>
        <a:defRPr sz="2000">
          <a:solidFill>
            <a:schemeClr val="accent2"/>
          </a:solidFill>
          <a:latin typeface="Verdana" pitchFamily="34" charset="0"/>
          <a:ea typeface="+mn-ea"/>
          <a:cs typeface="+mn-cs"/>
        </a:defRPr>
      </a:lvl1pPr>
      <a:lvl2pPr marL="742950" indent="-285750" algn="l" rtl="0" eaLnBrk="0" fontAlgn="base" hangingPunct="0">
        <a:spcBef>
          <a:spcPct val="50000"/>
        </a:spcBef>
        <a:spcAft>
          <a:spcPct val="0"/>
        </a:spcAft>
        <a:buFont typeface="Wingdings" pitchFamily="2" charset="2"/>
        <a:buChar char="§"/>
        <a:defRPr sz="2000">
          <a:solidFill>
            <a:schemeClr val="accent2"/>
          </a:solidFill>
          <a:latin typeface="Verdana" pitchFamily="34" charset="0"/>
        </a:defRPr>
      </a:lvl2pPr>
      <a:lvl3pPr marL="1143000" indent="-228600" algn="l" rtl="0" eaLnBrk="0" fontAlgn="base" hangingPunct="0">
        <a:spcBef>
          <a:spcPct val="50000"/>
        </a:spcBef>
        <a:spcAft>
          <a:spcPct val="0"/>
        </a:spcAft>
        <a:buChar char="•"/>
        <a:defRPr sz="2400">
          <a:solidFill>
            <a:schemeClr val="accent2"/>
          </a:solidFill>
          <a:latin typeface="Verdana" pitchFamily="34" charset="0"/>
        </a:defRPr>
      </a:lvl3pPr>
      <a:lvl4pPr marL="1600200" indent="-228600" algn="l" rtl="0" eaLnBrk="0" fontAlgn="base" hangingPunct="0">
        <a:spcBef>
          <a:spcPct val="50000"/>
        </a:spcBef>
        <a:spcAft>
          <a:spcPct val="0"/>
        </a:spcAft>
        <a:buFont typeface="Wingdings" pitchFamily="2" charset="2"/>
        <a:buChar char="§"/>
        <a:defRPr sz="2000">
          <a:solidFill>
            <a:schemeClr val="accent2"/>
          </a:solidFill>
          <a:latin typeface="Verdana" pitchFamily="34" charset="0"/>
        </a:defRPr>
      </a:lvl4pPr>
      <a:lvl5pPr marL="2057400" indent="-228600" algn="l" rtl="0" eaLnBrk="0" fontAlgn="base" hangingPunct="0">
        <a:spcBef>
          <a:spcPct val="50000"/>
        </a:spcBef>
        <a:spcAft>
          <a:spcPct val="0"/>
        </a:spcAft>
        <a:buFont typeface="Wingdings" pitchFamily="2" charset="2"/>
        <a:buChar char="§"/>
        <a:defRPr sz="2000">
          <a:solidFill>
            <a:schemeClr val="accent2"/>
          </a:solidFill>
          <a:latin typeface="Verdana" pitchFamily="34" charset="0"/>
        </a:defRPr>
      </a:lvl5pPr>
      <a:lvl6pPr marL="2514600" indent="-228600" algn="l" rtl="0" fontAlgn="base">
        <a:spcBef>
          <a:spcPct val="50000"/>
        </a:spcBef>
        <a:spcAft>
          <a:spcPct val="0"/>
        </a:spcAft>
        <a:buFont typeface="Wingdings" pitchFamily="2" charset="2"/>
        <a:buChar char="§"/>
        <a:defRPr>
          <a:solidFill>
            <a:schemeClr val="accent2"/>
          </a:solidFill>
          <a:latin typeface="+mn-lt"/>
        </a:defRPr>
      </a:lvl6pPr>
      <a:lvl7pPr marL="2971800" indent="-228600" algn="l" rtl="0" fontAlgn="base">
        <a:spcBef>
          <a:spcPct val="50000"/>
        </a:spcBef>
        <a:spcAft>
          <a:spcPct val="0"/>
        </a:spcAft>
        <a:buFont typeface="Wingdings" pitchFamily="2" charset="2"/>
        <a:buChar char="§"/>
        <a:defRPr>
          <a:solidFill>
            <a:schemeClr val="accent2"/>
          </a:solidFill>
          <a:latin typeface="+mn-lt"/>
        </a:defRPr>
      </a:lvl7pPr>
      <a:lvl8pPr marL="3429000" indent="-228600" algn="l" rtl="0" fontAlgn="base">
        <a:spcBef>
          <a:spcPct val="50000"/>
        </a:spcBef>
        <a:spcAft>
          <a:spcPct val="0"/>
        </a:spcAft>
        <a:buFont typeface="Wingdings" pitchFamily="2" charset="2"/>
        <a:buChar char="§"/>
        <a:defRPr>
          <a:solidFill>
            <a:schemeClr val="accent2"/>
          </a:solidFill>
          <a:latin typeface="+mn-lt"/>
        </a:defRPr>
      </a:lvl8pPr>
      <a:lvl9pPr marL="3886200" indent="-228600" algn="l" rtl="0" fontAlgn="base">
        <a:spcBef>
          <a:spcPct val="50000"/>
        </a:spcBef>
        <a:spcAft>
          <a:spcPct val="0"/>
        </a:spcAft>
        <a:buFont typeface="Wingdings" pitchFamily="2" charset="2"/>
        <a:buChar char="§"/>
        <a:defRPr>
          <a:solidFill>
            <a:schemeClr val="accent2"/>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slideLayout" Target="../slideLayouts/slideLayout6.xml"/><Relationship Id="rId4" Type="http://schemas.openxmlformats.org/officeDocument/2006/relationships/tags" Target="../tags/tag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slideLayout" Target="../slideLayouts/slideLayout6.xml"/><Relationship Id="rId4" Type="http://schemas.openxmlformats.org/officeDocument/2006/relationships/tags" Target="../tags/tag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0" y="1387127"/>
            <a:ext cx="9144000" cy="2525183"/>
          </a:xfrm>
          <a:solidFill>
            <a:schemeClr val="accent3"/>
          </a:solidFill>
        </p:spPr>
        <p:txBody>
          <a:bodyPr rtlCol="0">
            <a:normAutofit/>
          </a:bodyPr>
          <a:lstStyle/>
          <a:p>
            <a:pPr fontAlgn="auto">
              <a:spcAft>
                <a:spcPts val="0"/>
              </a:spcAft>
              <a:defRPr/>
            </a:pPr>
            <a:r>
              <a:rPr lang="it-IT" dirty="0" smtClean="0"/>
              <a:t>Innovazione e pagamenti pubblici nell’agenda digitale italiana</a:t>
            </a:r>
            <a:endParaRPr lang="it-IT" b="1" dirty="0">
              <a:solidFill>
                <a:schemeClr val="accent2">
                  <a:lumMod val="75000"/>
                </a:schemeClr>
              </a:solidFill>
              <a:latin typeface="+mn-lt"/>
              <a:cs typeface="Arial" pitchFamily="34" charset="0"/>
            </a:endParaRPr>
          </a:p>
        </p:txBody>
      </p:sp>
      <p:sp>
        <p:nvSpPr>
          <p:cNvPr id="10" name="CasellaDiTesto 9"/>
          <p:cNvSpPr txBox="1"/>
          <p:nvPr/>
        </p:nvSpPr>
        <p:spPr>
          <a:xfrm>
            <a:off x="8626764" y="6068291"/>
            <a:ext cx="184731" cy="461665"/>
          </a:xfrm>
          <a:prstGeom prst="rect">
            <a:avLst/>
          </a:prstGeom>
          <a:solidFill>
            <a:schemeClr val="bg1"/>
          </a:solidFill>
        </p:spPr>
        <p:txBody>
          <a:bodyPr wrap="none" rtlCol="0">
            <a:spAutoFit/>
          </a:bodyPr>
          <a:lstStyle/>
          <a:p>
            <a:endParaRPr lang="it-IT" dirty="0"/>
          </a:p>
        </p:txBody>
      </p:sp>
      <p:sp>
        <p:nvSpPr>
          <p:cNvPr id="9" name="Titolo 1"/>
          <p:cNvSpPr txBox="1">
            <a:spLocks/>
          </p:cNvSpPr>
          <p:nvPr/>
        </p:nvSpPr>
        <p:spPr bwMode="auto">
          <a:xfrm>
            <a:off x="299320" y="4095749"/>
            <a:ext cx="8312150" cy="1390651"/>
          </a:xfrm>
          <a:prstGeom prst="rect">
            <a:avLst/>
          </a:prstGeom>
          <a:solidFill>
            <a:schemeClr val="accent3"/>
          </a:solidFill>
          <a:ln w="9525">
            <a:noFill/>
            <a:miter lim="800000"/>
            <a:headEnd/>
            <a:tailEnd/>
          </a:ln>
        </p:spPr>
        <p:txBody>
          <a:bodyPr vert="horz" wrap="square" lIns="91436" tIns="45718" rIns="91436" bIns="45718" numCol="1" rtlCol="0" anchor="ctr" anchorCtr="0" compatLnSpc="1">
            <a:prstTxWarp prst="textNoShape">
              <a:avLst/>
            </a:prstTxWarp>
            <a:normAutofit fontScale="60000" lnSpcReduction="20000"/>
          </a:bodyPr>
          <a:lstStyle/>
          <a:p>
            <a:pPr marL="0" marR="0" lvl="0" indent="0" algn="ctr" defTabSz="914400" rtl="0" eaLnBrk="0" fontAlgn="auto" latinLnBrk="0" hangingPunct="0">
              <a:lnSpc>
                <a:spcPct val="100000"/>
              </a:lnSpc>
              <a:spcBef>
                <a:spcPct val="0"/>
              </a:spcBef>
              <a:spcAft>
                <a:spcPts val="0"/>
              </a:spcAft>
              <a:buClrTx/>
              <a:buSzTx/>
              <a:buFontTx/>
              <a:buNone/>
              <a:tabLst/>
              <a:defRPr/>
            </a:pPr>
            <a:r>
              <a:rPr kumimoji="0" lang="it-IT" sz="4000" b="1" i="0" u="none" strike="noStrike" kern="0" cap="none" spc="0" normalizeH="0" baseline="0" noProof="0" dirty="0" smtClean="0">
                <a:ln>
                  <a:noFill/>
                </a:ln>
                <a:solidFill>
                  <a:schemeClr val="accent2">
                    <a:lumMod val="75000"/>
                  </a:schemeClr>
                </a:solidFill>
                <a:effectLst/>
                <a:uLnTx/>
                <a:uFillTx/>
                <a:latin typeface="Arial Rounded MT Bold" pitchFamily="34" charset="0"/>
                <a:ea typeface="+mj-ea"/>
                <a:cs typeface="+mj-cs"/>
              </a:rPr>
              <a:t/>
            </a:r>
            <a:br>
              <a:rPr kumimoji="0" lang="it-IT" sz="4000" b="1" i="0" u="none" strike="noStrike" kern="0" cap="none" spc="0" normalizeH="0" baseline="0" noProof="0" dirty="0" smtClean="0">
                <a:ln>
                  <a:noFill/>
                </a:ln>
                <a:solidFill>
                  <a:schemeClr val="accent2">
                    <a:lumMod val="75000"/>
                  </a:schemeClr>
                </a:solidFill>
                <a:effectLst/>
                <a:uLnTx/>
                <a:uFillTx/>
                <a:latin typeface="Arial Rounded MT Bold" pitchFamily="34" charset="0"/>
                <a:ea typeface="+mj-ea"/>
                <a:cs typeface="+mj-cs"/>
              </a:rPr>
            </a:br>
            <a:r>
              <a:rPr lang="it-IT" sz="3400" dirty="0" smtClean="0">
                <a:ea typeface="+mj-ea"/>
                <a:cs typeface="+mj-cs"/>
              </a:rPr>
              <a:t>Maria Pia Giovannini</a:t>
            </a:r>
            <a:br>
              <a:rPr lang="it-IT" sz="3400" dirty="0" smtClean="0">
                <a:ea typeface="+mj-ea"/>
                <a:cs typeface="+mj-cs"/>
              </a:rPr>
            </a:br>
            <a:r>
              <a:rPr lang="it-IT" sz="3400" dirty="0" smtClean="0">
                <a:ea typeface="+mj-ea"/>
                <a:cs typeface="+mj-cs"/>
              </a:rPr>
              <a:t>Responsabile Area Regole, standard e guide tecniche </a:t>
            </a:r>
            <a:br>
              <a:rPr lang="it-IT" sz="3400" dirty="0" smtClean="0">
                <a:ea typeface="+mj-ea"/>
                <a:cs typeface="+mj-cs"/>
              </a:rPr>
            </a:br>
            <a:r>
              <a:rPr lang="it-IT" sz="3400" dirty="0" smtClean="0">
                <a:ea typeface="+mj-ea"/>
                <a:cs typeface="+mj-cs"/>
              </a:rPr>
              <a:t>Agenzia per l’Italia Digitale</a:t>
            </a:r>
            <a:endParaRPr lang="it-IT" sz="3400" dirty="0">
              <a:ea typeface="+mj-ea"/>
              <a:cs typeface="+mj-cs"/>
            </a:endParaRPr>
          </a:p>
        </p:txBody>
      </p:sp>
      <p:sp>
        <p:nvSpPr>
          <p:cNvPr id="11" name="CasellaDiTesto 10"/>
          <p:cNvSpPr txBox="1"/>
          <p:nvPr/>
        </p:nvSpPr>
        <p:spPr>
          <a:xfrm>
            <a:off x="6529325" y="5887350"/>
            <a:ext cx="3028950" cy="276999"/>
          </a:xfrm>
          <a:prstGeom prst="rect">
            <a:avLst/>
          </a:prstGeom>
          <a:noFill/>
        </p:spPr>
        <p:txBody>
          <a:bodyPr wrap="square" rtlCol="0">
            <a:spAutoFit/>
          </a:bodyPr>
          <a:lstStyle/>
          <a:p>
            <a:r>
              <a:rPr lang="it-IT" sz="1200" dirty="0" smtClean="0">
                <a:ea typeface="+mj-ea"/>
                <a:cs typeface="+mj-cs"/>
              </a:rPr>
              <a:t>Milano, 23 gennaio 2014</a:t>
            </a:r>
            <a:endParaRPr lang="it-IT" sz="1200" dirty="0" smtClean="0">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7" name="Picture 5"/>
          <p:cNvPicPr>
            <a:picLocks noChangeAspect="1" noChangeArrowheads="1"/>
          </p:cNvPicPr>
          <p:nvPr/>
        </p:nvPicPr>
        <p:blipFill>
          <a:blip r:embed="rId2" cstate="print"/>
          <a:srcRect/>
          <a:stretch>
            <a:fillRect/>
          </a:stretch>
        </p:blipFill>
        <p:spPr bwMode="auto">
          <a:xfrm>
            <a:off x="7140102" y="1951416"/>
            <a:ext cx="1381383" cy="1866079"/>
          </a:xfrm>
          <a:prstGeom prst="rect">
            <a:avLst/>
          </a:prstGeom>
          <a:noFill/>
          <a:ln w="9525">
            <a:noFill/>
            <a:miter lim="800000"/>
            <a:headEnd/>
            <a:tailEnd/>
          </a:ln>
        </p:spPr>
      </p:pic>
      <p:sp>
        <p:nvSpPr>
          <p:cNvPr id="8" name="CasellaDiTesto 7"/>
          <p:cNvSpPr txBox="1"/>
          <p:nvPr/>
        </p:nvSpPr>
        <p:spPr>
          <a:xfrm>
            <a:off x="175098" y="1021373"/>
            <a:ext cx="8764621" cy="923330"/>
          </a:xfrm>
          <a:prstGeom prst="rect">
            <a:avLst/>
          </a:prstGeom>
          <a:noFill/>
        </p:spPr>
        <p:txBody>
          <a:bodyPr wrap="square" rtlCol="0">
            <a:spAutoFit/>
          </a:bodyPr>
          <a:lstStyle/>
          <a:p>
            <a:pPr lvl="0" algn="just" eaLnBrk="0" hangingPunct="0">
              <a:spcBef>
                <a:spcPts val="0"/>
              </a:spcBef>
            </a:pPr>
            <a:r>
              <a:rPr lang="it-IT" sz="1800" b="0" dirty="0" smtClean="0">
                <a:latin typeface="+mj-lt"/>
                <a:cs typeface="+mn-cs"/>
              </a:rPr>
              <a:t>Insieme delle regole, degli standard e delle infrastrutture che consente la gestione dell’intero ciclo di vita dei pagamenti effettuati a favore della PA in modo uniforme su tutto il territorio nazionale ed europeo</a:t>
            </a:r>
          </a:p>
        </p:txBody>
      </p:sp>
      <p:sp>
        <p:nvSpPr>
          <p:cNvPr id="10" name="CasellaDiTesto 9"/>
          <p:cNvSpPr txBox="1"/>
          <p:nvPr/>
        </p:nvSpPr>
        <p:spPr>
          <a:xfrm>
            <a:off x="278858" y="4247822"/>
            <a:ext cx="3583023" cy="2554545"/>
          </a:xfrm>
          <a:prstGeom prst="rect">
            <a:avLst/>
          </a:prstGeom>
          <a:noFill/>
        </p:spPr>
        <p:txBody>
          <a:bodyPr wrap="square" rtlCol="0">
            <a:spAutoFit/>
          </a:bodyPr>
          <a:lstStyle/>
          <a:p>
            <a:pPr lvl="0" algn="just" eaLnBrk="0" hangingPunct="0">
              <a:spcBef>
                <a:spcPts val="0"/>
              </a:spcBef>
            </a:pPr>
            <a:r>
              <a:rPr lang="it-IT" sz="1600" dirty="0" smtClean="0">
                <a:latin typeface="+mn-lt"/>
                <a:cs typeface="+mn-cs"/>
              </a:rPr>
              <a:t>Chi aderisce</a:t>
            </a:r>
          </a:p>
          <a:p>
            <a:pPr lvl="0" algn="just" eaLnBrk="0" hangingPunct="0">
              <a:spcBef>
                <a:spcPts val="0"/>
              </a:spcBef>
            </a:pPr>
            <a:r>
              <a:rPr lang="it-IT" sz="1600" b="0" dirty="0" smtClean="0">
                <a:latin typeface="+mn-lt"/>
                <a:cs typeface="+mn-cs"/>
              </a:rPr>
              <a:t>Tutti gli attori pubblici (PA centrali, locali e gestori di servizi pubblici) ed è aperto a tutti gli attori privati interessati (banche e istituti di pagamento e moneta elettronica) che possono operare in condizioni paritetiche e senza necessità di attivare accordi bilaterali con le PA</a:t>
            </a:r>
          </a:p>
        </p:txBody>
      </p:sp>
      <p:sp>
        <p:nvSpPr>
          <p:cNvPr id="15" name="CasellaDiTesto 14"/>
          <p:cNvSpPr txBox="1"/>
          <p:nvPr/>
        </p:nvSpPr>
        <p:spPr>
          <a:xfrm>
            <a:off x="4915866" y="3514974"/>
            <a:ext cx="3855398" cy="1785104"/>
          </a:xfrm>
          <a:prstGeom prst="rect">
            <a:avLst/>
          </a:prstGeom>
          <a:noFill/>
        </p:spPr>
        <p:txBody>
          <a:bodyPr wrap="square" rtlCol="0">
            <a:spAutoFit/>
          </a:bodyPr>
          <a:lstStyle/>
          <a:p>
            <a:pPr lvl="0" algn="just" eaLnBrk="0" hangingPunct="0">
              <a:spcBef>
                <a:spcPts val="0"/>
              </a:spcBef>
            </a:pPr>
            <a:r>
              <a:rPr lang="it-IT" sz="1400" dirty="0" smtClean="0">
                <a:latin typeface="+mn-lt"/>
                <a:cs typeface="+mn-cs"/>
              </a:rPr>
              <a:t>Benefici cittadino </a:t>
            </a:r>
          </a:p>
          <a:p>
            <a:pPr algn="just">
              <a:buFont typeface="Wingdings" pitchFamily="2" charset="2"/>
              <a:buChar char="ü"/>
            </a:pPr>
            <a:r>
              <a:rPr lang="it-IT" sz="1400" dirty="0" smtClean="0">
                <a:latin typeface="+mn-lt"/>
                <a:cs typeface="+mn-cs"/>
              </a:rPr>
              <a:t>Trasparenza </a:t>
            </a:r>
            <a:r>
              <a:rPr lang="it-IT" sz="1400" b="0" dirty="0" smtClean="0">
                <a:latin typeface="+mn-lt"/>
                <a:cs typeface="+mn-cs"/>
              </a:rPr>
              <a:t>grazie all’ informazione preventiva dei costi dell’operazione </a:t>
            </a:r>
          </a:p>
          <a:p>
            <a:pPr algn="just">
              <a:buFont typeface="Wingdings" pitchFamily="2" charset="2"/>
              <a:buChar char="ü"/>
            </a:pPr>
            <a:r>
              <a:rPr lang="it-IT" sz="1400" dirty="0" smtClean="0">
                <a:latin typeface="+mn-lt"/>
                <a:cs typeface="+mn-cs"/>
              </a:rPr>
              <a:t>Libertà di scelta </a:t>
            </a:r>
            <a:r>
              <a:rPr lang="it-IT" sz="1400" b="0" dirty="0" smtClean="0">
                <a:latin typeface="+mn-lt"/>
                <a:cs typeface="+mn-cs"/>
              </a:rPr>
              <a:t>del canale e del PSP attraverso il quale eseguire l’operazione</a:t>
            </a:r>
          </a:p>
          <a:p>
            <a:pPr algn="just">
              <a:buFont typeface="Wingdings" pitchFamily="2" charset="2"/>
              <a:buChar char="ü"/>
            </a:pPr>
            <a:r>
              <a:rPr lang="it-IT" sz="1400" dirty="0" smtClean="0">
                <a:latin typeface="+mn-lt"/>
                <a:cs typeface="+mn-cs"/>
              </a:rPr>
              <a:t>Sicurezza e correttezza </a:t>
            </a:r>
            <a:r>
              <a:rPr lang="it-IT" sz="1400" b="0" dirty="0" smtClean="0">
                <a:latin typeface="+mn-lt"/>
                <a:cs typeface="+mn-cs"/>
              </a:rPr>
              <a:t>degli importi e delle scadenze</a:t>
            </a:r>
          </a:p>
          <a:p>
            <a:pPr lvl="1"/>
            <a:endParaRPr lang="it-IT" sz="1200" b="0" dirty="0" smtClean="0">
              <a:solidFill>
                <a:schemeClr val="accent2">
                  <a:lumMod val="75000"/>
                </a:schemeClr>
              </a:solidFill>
              <a:latin typeface="Palatino Linotype" pitchFamily="18" charset="0"/>
            </a:endParaRPr>
          </a:p>
        </p:txBody>
      </p:sp>
      <p:sp>
        <p:nvSpPr>
          <p:cNvPr id="16" name="CasellaDiTesto 15"/>
          <p:cNvSpPr txBox="1"/>
          <p:nvPr/>
        </p:nvSpPr>
        <p:spPr>
          <a:xfrm>
            <a:off x="4922346" y="5351536"/>
            <a:ext cx="3855398" cy="1169551"/>
          </a:xfrm>
          <a:prstGeom prst="rect">
            <a:avLst/>
          </a:prstGeom>
          <a:noFill/>
        </p:spPr>
        <p:txBody>
          <a:bodyPr wrap="square" rtlCol="0">
            <a:spAutoFit/>
          </a:bodyPr>
          <a:lstStyle/>
          <a:p>
            <a:pPr lvl="0" algn="just" eaLnBrk="0" hangingPunct="0">
              <a:spcBef>
                <a:spcPts val="0"/>
              </a:spcBef>
            </a:pPr>
            <a:r>
              <a:rPr lang="it-IT" sz="1400" dirty="0" smtClean="0">
                <a:latin typeface="+mj-lt"/>
                <a:cs typeface="+mn-cs"/>
              </a:rPr>
              <a:t>Benefici PA</a:t>
            </a:r>
          </a:p>
          <a:p>
            <a:pPr lvl="0" algn="just" eaLnBrk="0" hangingPunct="0">
              <a:spcBef>
                <a:spcPts val="0"/>
              </a:spcBef>
              <a:buFont typeface="Wingdings" pitchFamily="2" charset="2"/>
              <a:buChar char="ü"/>
            </a:pPr>
            <a:r>
              <a:rPr lang="it-IT" sz="1400" dirty="0" smtClean="0">
                <a:latin typeface="+mj-lt"/>
                <a:cs typeface="+mn-cs"/>
              </a:rPr>
              <a:t>Rendicontazione </a:t>
            </a:r>
            <a:r>
              <a:rPr lang="it-IT" sz="1400" b="0" dirty="0" smtClean="0">
                <a:latin typeface="+mj-lt"/>
                <a:cs typeface="+mn-cs"/>
              </a:rPr>
              <a:t>in tempo reale</a:t>
            </a:r>
          </a:p>
          <a:p>
            <a:pPr lvl="0" eaLnBrk="0" hangingPunct="0">
              <a:spcBef>
                <a:spcPts val="0"/>
              </a:spcBef>
              <a:buFont typeface="Wingdings" pitchFamily="2" charset="2"/>
              <a:buChar char="ü"/>
            </a:pPr>
            <a:r>
              <a:rPr lang="it-IT" sz="1400" dirty="0" smtClean="0">
                <a:latin typeface="+mj-lt"/>
                <a:cs typeface="+mn-cs"/>
              </a:rPr>
              <a:t>Riconciliazione automatica </a:t>
            </a:r>
            <a:r>
              <a:rPr lang="it-IT" sz="1400" b="0" dirty="0" smtClean="0">
                <a:latin typeface="+mj-lt"/>
                <a:cs typeface="+mn-cs"/>
              </a:rPr>
              <a:t>delle somme ricevute</a:t>
            </a:r>
            <a:r>
              <a:rPr lang="it-IT" sz="1400" dirty="0" smtClean="0">
                <a:latin typeface="+mj-lt"/>
                <a:cs typeface="+mn-cs"/>
              </a:rPr>
              <a:t> </a:t>
            </a:r>
            <a:r>
              <a:rPr lang="it-IT" sz="1400" b="0" dirty="0" smtClean="0">
                <a:latin typeface="+mj-lt"/>
                <a:cs typeface="+mn-cs"/>
              </a:rPr>
              <a:t>imputandole direttamente sui capitoli di entrata</a:t>
            </a:r>
          </a:p>
        </p:txBody>
      </p:sp>
      <p:pic>
        <p:nvPicPr>
          <p:cNvPr id="44039" name="Picture 7" descr="http://www.digitpa.gov.it/sites/default/files/notizie/immagini/accordo-120516145916_medium.jpg"/>
          <p:cNvPicPr>
            <a:picLocks noChangeAspect="1" noChangeArrowheads="1"/>
          </p:cNvPicPr>
          <p:nvPr/>
        </p:nvPicPr>
        <p:blipFill>
          <a:blip r:embed="rId3" cstate="print"/>
          <a:srcRect/>
          <a:stretch>
            <a:fillRect/>
          </a:stretch>
        </p:blipFill>
        <p:spPr bwMode="auto">
          <a:xfrm>
            <a:off x="369645" y="2142000"/>
            <a:ext cx="3297677" cy="2063903"/>
          </a:xfrm>
          <a:prstGeom prst="rect">
            <a:avLst/>
          </a:prstGeom>
          <a:noFill/>
        </p:spPr>
      </p:pic>
      <p:pic>
        <p:nvPicPr>
          <p:cNvPr id="18" name="Picture 8"/>
          <p:cNvPicPr>
            <a:picLocks noChangeAspect="1" noChangeArrowheads="1"/>
          </p:cNvPicPr>
          <p:nvPr/>
        </p:nvPicPr>
        <p:blipFill>
          <a:blip r:embed="rId4" cstate="print"/>
          <a:srcRect/>
          <a:stretch>
            <a:fillRect/>
          </a:stretch>
        </p:blipFill>
        <p:spPr bwMode="auto">
          <a:xfrm rot="5400000">
            <a:off x="4123632" y="4857216"/>
            <a:ext cx="600681" cy="730706"/>
          </a:xfrm>
          <a:prstGeom prst="rect">
            <a:avLst/>
          </a:prstGeom>
          <a:noFill/>
          <a:ln w="9525">
            <a:noFill/>
            <a:miter lim="800000"/>
            <a:headEnd/>
            <a:tailEnd/>
          </a:ln>
        </p:spPr>
      </p:pic>
      <p:sp>
        <p:nvSpPr>
          <p:cNvPr id="12" name="Titolo 1"/>
          <p:cNvSpPr>
            <a:spLocks noGrp="1"/>
          </p:cNvSpPr>
          <p:nvPr>
            <p:ph type="title"/>
          </p:nvPr>
        </p:nvSpPr>
        <p:spPr>
          <a:xfrm>
            <a:off x="2633662" y="12700"/>
            <a:ext cx="6510338" cy="828675"/>
          </a:xfrm>
          <a:solidFill>
            <a:schemeClr val="bg1"/>
          </a:solidFill>
        </p:spPr>
        <p:txBody>
          <a:bodyPr/>
          <a:lstStyle/>
          <a:p>
            <a:r>
              <a:rPr lang="it-IT" altLang="ja-JP" sz="2400" dirty="0" smtClean="0">
                <a:cs typeface="Arial"/>
                <a:sym typeface="Gill Sans" charset="0"/>
              </a:rPr>
              <a:t/>
            </a:r>
            <a:br>
              <a:rPr lang="it-IT" altLang="ja-JP" sz="2400" dirty="0" smtClean="0">
                <a:cs typeface="Arial"/>
                <a:sym typeface="Gill Sans" charset="0"/>
              </a:rPr>
            </a:br>
            <a:r>
              <a:rPr lang="it-IT" sz="2500" dirty="0" smtClean="0"/>
              <a:t>Sistema dei pagamenti elettronici </a:t>
            </a:r>
            <a:br>
              <a:rPr lang="it-IT" sz="2500" dirty="0" smtClean="0"/>
            </a:br>
            <a:r>
              <a:rPr lang="it-IT" sz="2500" dirty="0" smtClean="0"/>
              <a:t>a favore della PA </a:t>
            </a:r>
            <a:br>
              <a:rPr lang="it-IT" sz="2500" dirty="0" smtClean="0"/>
            </a:br>
            <a:endParaRPr lang="it-IT" sz="25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319689" y="135927"/>
            <a:ext cx="6824312" cy="828675"/>
          </a:xfrm>
        </p:spPr>
        <p:txBody>
          <a:bodyPr/>
          <a:lstStyle/>
          <a:p>
            <a:r>
              <a:rPr lang="it-IT" sz="2200" dirty="0" smtClean="0"/>
              <a:t>L’innovazione dei sistemi di pagamento e i conseguenti risparmi per la collettività </a:t>
            </a:r>
            <a:endParaRPr lang="it-IT" sz="2200" dirty="0"/>
          </a:p>
        </p:txBody>
      </p:sp>
      <p:sp>
        <p:nvSpPr>
          <p:cNvPr id="3" name="Segnaposto contenuto 2"/>
          <p:cNvSpPr>
            <a:spLocks noGrp="1"/>
          </p:cNvSpPr>
          <p:nvPr>
            <p:ph idx="1"/>
          </p:nvPr>
        </p:nvSpPr>
        <p:spPr>
          <a:xfrm>
            <a:off x="572700" y="1175688"/>
            <a:ext cx="7936023" cy="4722836"/>
          </a:xfrm>
          <a:noFill/>
          <a:ln w="9525">
            <a:noFill/>
            <a:miter lim="800000"/>
            <a:headEnd/>
            <a:tailEnd/>
          </a:ln>
        </p:spPr>
        <p:txBody>
          <a:bodyPr vert="horz" wrap="square" lIns="91436" tIns="45718" rIns="91436" bIns="45718" numCol="1" anchor="t" anchorCtr="0" compatLnSpc="1">
            <a:prstTxWarp prst="textNoShape">
              <a:avLst/>
            </a:prstTxWarp>
            <a:noAutofit/>
          </a:bodyPr>
          <a:lstStyle/>
          <a:p>
            <a:pPr marL="0" indent="0" algn="just">
              <a:buFont typeface="Wingdings" pitchFamily="2" charset="2"/>
              <a:buChar char="q"/>
            </a:pPr>
            <a:r>
              <a:rPr lang="it-IT" sz="1800" dirty="0" smtClean="0"/>
              <a:t> L’introduzione di procedure telematiche accresce l’efficienza dei servizi di pagamento e comporta risparmi nel loro costo sociale. </a:t>
            </a:r>
          </a:p>
          <a:p>
            <a:pPr marL="0" indent="0" algn="just">
              <a:buFont typeface="Wingdings" pitchFamily="2" charset="2"/>
              <a:buChar char="q"/>
            </a:pPr>
            <a:r>
              <a:rPr lang="it-IT" sz="1800" dirty="0" smtClean="0"/>
              <a:t> 15 miliardi di euro è il costo sociale complessivo dei pagamenti in Italia. Di  questi circa 8 miliardi sono riconducibili all’utilizzo del contante * </a:t>
            </a:r>
          </a:p>
          <a:p>
            <a:pPr marL="0" indent="0" algn="just">
              <a:buFont typeface="Wingdings" pitchFamily="2" charset="2"/>
              <a:buChar char="q"/>
            </a:pPr>
            <a:r>
              <a:rPr lang="it-IT" sz="1800" dirty="0" smtClean="0"/>
              <a:t>Se l'Italia fosse in grado di colmare il gap con i Paesi europei in questo campo si potrebbe ottenere un risparmio dello 0,3% del PIL ** </a:t>
            </a:r>
          </a:p>
          <a:p>
            <a:pPr marL="0" indent="0" algn="just">
              <a:buFont typeface="Wingdings" pitchFamily="2" charset="2"/>
              <a:buChar char="q"/>
            </a:pPr>
            <a:r>
              <a:rPr lang="it-IT" sz="1800" dirty="0" smtClean="0"/>
              <a:t>Di conseguenza se 1.500 miliardi è il PIL italiano nel 2012, 4,5 miliardi di euro l’anno è il risparmio stimato ottenibile grazie ai pagamenti elettronici.</a:t>
            </a:r>
          </a:p>
          <a:p>
            <a:pPr marL="0" indent="0" algn="just">
              <a:buFont typeface="Wingdings" pitchFamily="2" charset="2"/>
              <a:buChar char="q"/>
            </a:pPr>
            <a:r>
              <a:rPr lang="it-IT" sz="1800" dirty="0" smtClean="0"/>
              <a:t> Il </a:t>
            </a:r>
            <a:r>
              <a:rPr lang="it-IT" sz="1800" dirty="0" smtClean="0"/>
              <a:t>sistema dei pagamenti elettronici della PA influisce significativamente sul raggiungimento di tale </a:t>
            </a:r>
            <a:r>
              <a:rPr lang="it-IT" sz="1800" dirty="0" smtClean="0"/>
              <a:t>risparmio, tenuto </a:t>
            </a:r>
            <a:r>
              <a:rPr lang="it-IT" sz="1800" dirty="0" smtClean="0"/>
              <a:t>conto che oltre il 50% delle operazioni di pagamento coinvolgono la PA</a:t>
            </a:r>
            <a:r>
              <a:rPr lang="it-IT" sz="1800" dirty="0" smtClean="0"/>
              <a:t>. Il contributo</a:t>
            </a:r>
            <a:r>
              <a:rPr lang="it-IT" sz="1800" dirty="0" smtClean="0"/>
              <a:t>, in </a:t>
            </a:r>
            <a:r>
              <a:rPr lang="it-IT" sz="1800" dirty="0" smtClean="0"/>
              <a:t>prima approssimazione</a:t>
            </a:r>
            <a:r>
              <a:rPr lang="it-IT" sz="1800" dirty="0" smtClean="0"/>
              <a:t>, si può stimare in circa un miliardo di euro l’anno </a:t>
            </a:r>
            <a:endParaRPr lang="it-IT" sz="1800" dirty="0" smtClean="0"/>
          </a:p>
          <a:p>
            <a:pPr algn="just">
              <a:buNone/>
            </a:pPr>
            <a:r>
              <a:rPr lang="it-IT" sz="1800" dirty="0" smtClean="0"/>
              <a:t>	</a:t>
            </a:r>
          </a:p>
        </p:txBody>
      </p:sp>
      <p:sp>
        <p:nvSpPr>
          <p:cNvPr id="4" name="CasellaDiTesto 3"/>
          <p:cNvSpPr txBox="1"/>
          <p:nvPr/>
        </p:nvSpPr>
        <p:spPr>
          <a:xfrm>
            <a:off x="0" y="6393073"/>
            <a:ext cx="9144000" cy="400110"/>
          </a:xfrm>
          <a:prstGeom prst="rect">
            <a:avLst/>
          </a:prstGeom>
          <a:noFill/>
        </p:spPr>
        <p:txBody>
          <a:bodyPr wrap="square" rtlCol="0">
            <a:spAutoFit/>
          </a:bodyPr>
          <a:lstStyle/>
          <a:p>
            <a:r>
              <a:rPr lang="it-IT" sz="1000" dirty="0" smtClean="0"/>
              <a:t>*   </a:t>
            </a:r>
            <a:r>
              <a:rPr lang="it-IT" sz="1000" i="1" dirty="0" smtClean="0"/>
              <a:t>Fonte: Banca d’Italia – Tematiche istituzionali – Il costo sociale degli strumenti di pagamento in Italia (Novembre 2012)          </a:t>
            </a:r>
            <a:r>
              <a:rPr lang="it-IT" sz="1000" dirty="0" smtClean="0"/>
              <a:t>** </a:t>
            </a:r>
            <a:r>
              <a:rPr lang="it-IT" sz="1000" i="1" dirty="0" smtClean="0"/>
              <a:t>Fonte: Banca d’Italia – Relazione Annuale 2011 – I servizi di pagamento al dettaglio e il servizio di Tesoreria statale</a:t>
            </a:r>
            <a:endParaRPr lang="it-IT" sz="1000" b="0"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o 33"/>
          <p:cNvGrpSpPr/>
          <p:nvPr/>
        </p:nvGrpSpPr>
        <p:grpSpPr>
          <a:xfrm>
            <a:off x="167425" y="1982556"/>
            <a:ext cx="8852750" cy="1570269"/>
            <a:chOff x="167425" y="2474889"/>
            <a:chExt cx="8695387" cy="1570269"/>
          </a:xfrm>
        </p:grpSpPr>
        <p:sp>
          <p:nvSpPr>
            <p:cNvPr id="10" name="Gallone 9"/>
            <p:cNvSpPr/>
            <p:nvPr/>
          </p:nvSpPr>
          <p:spPr bwMode="auto">
            <a:xfrm>
              <a:off x="1076325" y="2483476"/>
              <a:ext cx="2491123" cy="1547611"/>
            </a:xfrm>
            <a:prstGeom prst="chevron">
              <a:avLst/>
            </a:prstGeom>
            <a:solidFill>
              <a:srgbClr val="FF993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smtClean="0">
                <a:ln>
                  <a:noFill/>
                </a:ln>
                <a:solidFill>
                  <a:schemeClr val="accent2"/>
                </a:solidFill>
                <a:effectLst/>
                <a:latin typeface="verdana" pitchFamily="34" charset="0"/>
              </a:endParaRPr>
            </a:p>
          </p:txBody>
        </p:sp>
        <p:sp>
          <p:nvSpPr>
            <p:cNvPr id="11" name="Gallone 10"/>
            <p:cNvSpPr/>
            <p:nvPr/>
          </p:nvSpPr>
          <p:spPr bwMode="auto">
            <a:xfrm>
              <a:off x="2704563" y="2481328"/>
              <a:ext cx="2069206" cy="1563830"/>
            </a:xfrm>
            <a:prstGeom prst="chevron">
              <a:avLst/>
            </a:prstGeom>
            <a:solidFill>
              <a:srgbClr val="FFFF6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smtClean="0">
                <a:ln>
                  <a:noFill/>
                </a:ln>
                <a:solidFill>
                  <a:schemeClr val="accent2"/>
                </a:solidFill>
                <a:effectLst/>
                <a:latin typeface="verdana" pitchFamily="34" charset="0"/>
              </a:endParaRPr>
            </a:p>
          </p:txBody>
        </p:sp>
        <p:sp>
          <p:nvSpPr>
            <p:cNvPr id="12" name="Gallone 11"/>
            <p:cNvSpPr/>
            <p:nvPr/>
          </p:nvSpPr>
          <p:spPr bwMode="auto">
            <a:xfrm>
              <a:off x="3940934" y="2479182"/>
              <a:ext cx="2131454" cy="1565976"/>
            </a:xfrm>
            <a:prstGeom prst="chevron">
              <a:avLst/>
            </a:prstGeom>
            <a:solidFill>
              <a:srgbClr val="FFCC99"/>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smtClean="0">
                <a:ln>
                  <a:noFill/>
                </a:ln>
                <a:solidFill>
                  <a:schemeClr val="accent2"/>
                </a:solidFill>
                <a:effectLst/>
                <a:latin typeface="verdana" pitchFamily="34" charset="0"/>
              </a:endParaRPr>
            </a:p>
          </p:txBody>
        </p:sp>
        <p:sp>
          <p:nvSpPr>
            <p:cNvPr id="13" name="Gallone 12"/>
            <p:cNvSpPr/>
            <p:nvPr/>
          </p:nvSpPr>
          <p:spPr bwMode="auto">
            <a:xfrm>
              <a:off x="5280338" y="2477037"/>
              <a:ext cx="2167945" cy="1558596"/>
            </a:xfrm>
            <a:prstGeom prst="chevron">
              <a:avLst/>
            </a:prstGeom>
            <a:solidFill>
              <a:srgbClr val="FFFFCC"/>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smtClean="0">
                <a:ln>
                  <a:noFill/>
                </a:ln>
                <a:solidFill>
                  <a:schemeClr val="accent2"/>
                </a:solidFill>
                <a:effectLst/>
                <a:latin typeface="verdana" pitchFamily="34" charset="0"/>
              </a:endParaRPr>
            </a:p>
          </p:txBody>
        </p:sp>
        <p:sp>
          <p:nvSpPr>
            <p:cNvPr id="14" name="Gallone 13"/>
            <p:cNvSpPr/>
            <p:nvPr/>
          </p:nvSpPr>
          <p:spPr bwMode="auto">
            <a:xfrm>
              <a:off x="6645498" y="2474889"/>
              <a:ext cx="2217314" cy="1551219"/>
            </a:xfrm>
            <a:prstGeom prst="chevron">
              <a:avLst/>
            </a:prstGeom>
            <a:solidFill>
              <a:srgbClr val="92D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smtClean="0">
                <a:ln>
                  <a:noFill/>
                </a:ln>
                <a:solidFill>
                  <a:schemeClr val="accent2"/>
                </a:solidFill>
                <a:effectLst/>
                <a:latin typeface="verdana" pitchFamily="34" charset="0"/>
              </a:endParaRPr>
            </a:p>
          </p:txBody>
        </p:sp>
        <p:sp>
          <p:nvSpPr>
            <p:cNvPr id="15" name="CasellaDiTesto 14"/>
            <p:cNvSpPr txBox="1"/>
            <p:nvPr/>
          </p:nvSpPr>
          <p:spPr>
            <a:xfrm>
              <a:off x="167425" y="2756078"/>
              <a:ext cx="1094704" cy="430887"/>
            </a:xfrm>
            <a:prstGeom prst="rect">
              <a:avLst/>
            </a:prstGeom>
            <a:noFill/>
          </p:spPr>
          <p:txBody>
            <a:bodyPr wrap="square" rtlCol="0">
              <a:spAutoFit/>
            </a:bodyPr>
            <a:lstStyle/>
            <a:p>
              <a:r>
                <a:rPr lang="it-IT" sz="1100" dirty="0" smtClean="0"/>
                <a:t>Pagamenti</a:t>
              </a:r>
            </a:p>
            <a:p>
              <a:r>
                <a:rPr lang="it-IT" sz="1100" dirty="0" smtClean="0"/>
                <a:t>(mandati)</a:t>
              </a:r>
              <a:endParaRPr lang="it-IT" sz="1100" dirty="0"/>
            </a:p>
          </p:txBody>
        </p:sp>
        <p:sp>
          <p:nvSpPr>
            <p:cNvPr id="16" name="CasellaDiTesto 15"/>
            <p:cNvSpPr txBox="1"/>
            <p:nvPr/>
          </p:nvSpPr>
          <p:spPr>
            <a:xfrm>
              <a:off x="294068" y="3372118"/>
              <a:ext cx="1094704" cy="261610"/>
            </a:xfrm>
            <a:prstGeom prst="rect">
              <a:avLst/>
            </a:prstGeom>
            <a:noFill/>
          </p:spPr>
          <p:txBody>
            <a:bodyPr wrap="square" rtlCol="0">
              <a:spAutoFit/>
            </a:bodyPr>
            <a:lstStyle/>
            <a:p>
              <a:r>
                <a:rPr lang="it-IT" sz="1100" dirty="0" smtClean="0"/>
                <a:t>Incassi</a:t>
              </a:r>
              <a:endParaRPr lang="it-IT" sz="1100" dirty="0"/>
            </a:p>
          </p:txBody>
        </p:sp>
        <p:sp>
          <p:nvSpPr>
            <p:cNvPr id="17" name="CasellaDiTesto 16"/>
            <p:cNvSpPr txBox="1"/>
            <p:nvPr/>
          </p:nvSpPr>
          <p:spPr>
            <a:xfrm>
              <a:off x="7018986" y="2614411"/>
              <a:ext cx="1429555" cy="261610"/>
            </a:xfrm>
            <a:prstGeom prst="rect">
              <a:avLst/>
            </a:prstGeom>
            <a:noFill/>
          </p:spPr>
          <p:txBody>
            <a:bodyPr wrap="square" rtlCol="0">
              <a:spAutoFit/>
            </a:bodyPr>
            <a:lstStyle/>
            <a:p>
              <a:r>
                <a:rPr lang="it-IT" sz="1100" dirty="0" smtClean="0"/>
                <a:t>riconciliazione</a:t>
              </a:r>
              <a:endParaRPr lang="it-IT" sz="1100" dirty="0"/>
            </a:p>
          </p:txBody>
        </p:sp>
        <p:sp>
          <p:nvSpPr>
            <p:cNvPr id="18" name="CasellaDiTesto 17"/>
            <p:cNvSpPr txBox="1"/>
            <p:nvPr/>
          </p:nvSpPr>
          <p:spPr>
            <a:xfrm>
              <a:off x="5613041" y="2599386"/>
              <a:ext cx="1431701" cy="261610"/>
            </a:xfrm>
            <a:prstGeom prst="rect">
              <a:avLst/>
            </a:prstGeom>
            <a:noFill/>
          </p:spPr>
          <p:txBody>
            <a:bodyPr wrap="square" rtlCol="0">
              <a:spAutoFit/>
            </a:bodyPr>
            <a:lstStyle/>
            <a:p>
              <a:r>
                <a:rPr lang="it-IT" sz="1100" dirty="0" smtClean="0"/>
                <a:t>Verifica esito</a:t>
              </a:r>
              <a:endParaRPr lang="it-IT" sz="1100" dirty="0"/>
            </a:p>
          </p:txBody>
        </p:sp>
        <p:sp>
          <p:nvSpPr>
            <p:cNvPr id="19" name="CasellaDiTesto 18"/>
            <p:cNvSpPr txBox="1"/>
            <p:nvPr/>
          </p:nvSpPr>
          <p:spPr>
            <a:xfrm>
              <a:off x="4374525" y="2597239"/>
              <a:ext cx="1094704" cy="261610"/>
            </a:xfrm>
            <a:prstGeom prst="rect">
              <a:avLst/>
            </a:prstGeom>
            <a:noFill/>
          </p:spPr>
          <p:txBody>
            <a:bodyPr wrap="square" rtlCol="0">
              <a:spAutoFit/>
            </a:bodyPr>
            <a:lstStyle/>
            <a:p>
              <a:r>
                <a:rPr lang="it-IT" sz="1100" dirty="0" smtClean="0"/>
                <a:t>pagamento</a:t>
              </a:r>
              <a:endParaRPr lang="it-IT" sz="1100" dirty="0"/>
            </a:p>
          </p:txBody>
        </p:sp>
        <p:sp>
          <p:nvSpPr>
            <p:cNvPr id="20" name="CasellaDiTesto 19"/>
            <p:cNvSpPr txBox="1"/>
            <p:nvPr/>
          </p:nvSpPr>
          <p:spPr>
            <a:xfrm>
              <a:off x="3097368" y="2633730"/>
              <a:ext cx="1229933" cy="261610"/>
            </a:xfrm>
            <a:prstGeom prst="rect">
              <a:avLst/>
            </a:prstGeom>
            <a:noFill/>
          </p:spPr>
          <p:txBody>
            <a:bodyPr wrap="square" rtlCol="0">
              <a:spAutoFit/>
            </a:bodyPr>
            <a:lstStyle/>
            <a:p>
              <a:r>
                <a:rPr lang="it-IT" sz="1100" dirty="0" smtClean="0"/>
                <a:t>ordinazione</a:t>
              </a:r>
              <a:endParaRPr lang="it-IT" sz="1100" dirty="0"/>
            </a:p>
          </p:txBody>
        </p:sp>
        <p:sp>
          <p:nvSpPr>
            <p:cNvPr id="21" name="CasellaDiTesto 20"/>
            <p:cNvSpPr txBox="1"/>
            <p:nvPr/>
          </p:nvSpPr>
          <p:spPr>
            <a:xfrm>
              <a:off x="1510719" y="2511783"/>
              <a:ext cx="1403931" cy="600164"/>
            </a:xfrm>
            <a:prstGeom prst="rect">
              <a:avLst/>
            </a:prstGeom>
            <a:noFill/>
          </p:spPr>
          <p:txBody>
            <a:bodyPr wrap="square" rtlCol="0">
              <a:spAutoFit/>
            </a:bodyPr>
            <a:lstStyle/>
            <a:p>
              <a:r>
                <a:rPr lang="it-IT" sz="1100" dirty="0" smtClean="0"/>
                <a:t>Autorizzazione bilancio</a:t>
              </a:r>
            </a:p>
            <a:p>
              <a:r>
                <a:rPr lang="it-IT" sz="1100" dirty="0" smtClean="0"/>
                <a:t>impegno</a:t>
              </a:r>
              <a:endParaRPr lang="it-IT" sz="1100" dirty="0"/>
            </a:p>
          </p:txBody>
        </p:sp>
        <p:sp>
          <p:nvSpPr>
            <p:cNvPr id="22" name="CasellaDiTesto 21"/>
            <p:cNvSpPr txBox="1"/>
            <p:nvPr/>
          </p:nvSpPr>
          <p:spPr>
            <a:xfrm>
              <a:off x="1466045" y="3530958"/>
              <a:ext cx="1468191" cy="261610"/>
            </a:xfrm>
            <a:prstGeom prst="rect">
              <a:avLst/>
            </a:prstGeom>
            <a:noFill/>
          </p:spPr>
          <p:txBody>
            <a:bodyPr wrap="square" rtlCol="0">
              <a:spAutoFit/>
            </a:bodyPr>
            <a:lstStyle/>
            <a:p>
              <a:r>
                <a:rPr lang="it-IT" sz="1100" dirty="0" smtClean="0"/>
                <a:t>accertamento</a:t>
              </a:r>
              <a:endParaRPr lang="it-IT" sz="1100" dirty="0"/>
            </a:p>
          </p:txBody>
        </p:sp>
        <p:sp>
          <p:nvSpPr>
            <p:cNvPr id="23" name="CasellaDiTesto 22"/>
            <p:cNvSpPr txBox="1"/>
            <p:nvPr/>
          </p:nvSpPr>
          <p:spPr>
            <a:xfrm>
              <a:off x="3060880" y="3541690"/>
              <a:ext cx="1468191" cy="430887"/>
            </a:xfrm>
            <a:prstGeom prst="rect">
              <a:avLst/>
            </a:prstGeom>
            <a:noFill/>
          </p:spPr>
          <p:txBody>
            <a:bodyPr wrap="square" rtlCol="0">
              <a:spAutoFit/>
            </a:bodyPr>
            <a:lstStyle/>
            <a:p>
              <a:r>
                <a:rPr lang="it-IT" sz="1100" dirty="0" smtClean="0"/>
                <a:t>Richiesta pagamento</a:t>
              </a:r>
              <a:endParaRPr lang="it-IT" sz="1100" dirty="0"/>
            </a:p>
          </p:txBody>
        </p:sp>
        <p:sp>
          <p:nvSpPr>
            <p:cNvPr id="26" name="CasellaDiTesto 25"/>
            <p:cNvSpPr txBox="1"/>
            <p:nvPr/>
          </p:nvSpPr>
          <p:spPr>
            <a:xfrm>
              <a:off x="5720367" y="3548130"/>
              <a:ext cx="1468191" cy="261610"/>
            </a:xfrm>
            <a:prstGeom prst="rect">
              <a:avLst/>
            </a:prstGeom>
            <a:noFill/>
          </p:spPr>
          <p:txBody>
            <a:bodyPr wrap="square" rtlCol="0">
              <a:spAutoFit/>
            </a:bodyPr>
            <a:lstStyle/>
            <a:p>
              <a:r>
                <a:rPr lang="it-IT" sz="1100" dirty="0" smtClean="0"/>
                <a:t>quietanza</a:t>
              </a:r>
              <a:endParaRPr lang="it-IT" sz="1100" dirty="0"/>
            </a:p>
          </p:txBody>
        </p:sp>
        <p:sp>
          <p:nvSpPr>
            <p:cNvPr id="27" name="CasellaDiTesto 26"/>
            <p:cNvSpPr txBox="1"/>
            <p:nvPr/>
          </p:nvSpPr>
          <p:spPr>
            <a:xfrm>
              <a:off x="7076673" y="3578180"/>
              <a:ext cx="1429555" cy="261610"/>
            </a:xfrm>
            <a:prstGeom prst="rect">
              <a:avLst/>
            </a:prstGeom>
            <a:noFill/>
          </p:spPr>
          <p:txBody>
            <a:bodyPr wrap="square" rtlCol="0">
              <a:spAutoFit/>
            </a:bodyPr>
            <a:lstStyle/>
            <a:p>
              <a:r>
                <a:rPr lang="it-IT" sz="1100" dirty="0" smtClean="0"/>
                <a:t>riconciliazione</a:t>
              </a:r>
              <a:endParaRPr lang="it-IT" sz="1100" dirty="0"/>
            </a:p>
          </p:txBody>
        </p:sp>
        <p:sp>
          <p:nvSpPr>
            <p:cNvPr id="28" name="CasellaDiTesto 27"/>
            <p:cNvSpPr txBox="1"/>
            <p:nvPr/>
          </p:nvSpPr>
          <p:spPr>
            <a:xfrm>
              <a:off x="4346621" y="3599645"/>
              <a:ext cx="1094704" cy="261610"/>
            </a:xfrm>
            <a:prstGeom prst="rect">
              <a:avLst/>
            </a:prstGeom>
            <a:noFill/>
          </p:spPr>
          <p:txBody>
            <a:bodyPr wrap="square" rtlCol="0">
              <a:spAutoFit/>
            </a:bodyPr>
            <a:lstStyle/>
            <a:p>
              <a:r>
                <a:rPr lang="it-IT" sz="1100" dirty="0" smtClean="0"/>
                <a:t>pagamento</a:t>
              </a:r>
              <a:endParaRPr lang="it-IT" sz="1100" dirty="0"/>
            </a:p>
          </p:txBody>
        </p:sp>
        <p:cxnSp>
          <p:nvCxnSpPr>
            <p:cNvPr id="30" name="Connettore 1 29"/>
            <p:cNvCxnSpPr>
              <a:endCxn id="14" idx="3"/>
            </p:cNvCxnSpPr>
            <p:nvPr/>
          </p:nvCxnSpPr>
          <p:spPr bwMode="auto">
            <a:xfrm>
              <a:off x="386366" y="3219718"/>
              <a:ext cx="8476446" cy="30781"/>
            </a:xfrm>
            <a:prstGeom prst="line">
              <a:avLst/>
            </a:prstGeom>
            <a:solidFill>
              <a:schemeClr val="accent1"/>
            </a:solidFill>
            <a:ln w="9525" cap="flat" cmpd="sng" algn="ctr">
              <a:solidFill>
                <a:schemeClr val="accent2">
                  <a:lumMod val="75000"/>
                </a:schemeClr>
              </a:solidFill>
              <a:prstDash val="solid"/>
              <a:round/>
              <a:headEnd type="none" w="med" len="med"/>
              <a:tailEnd type="none" w="med" len="med"/>
            </a:ln>
            <a:effectLst/>
          </p:spPr>
        </p:cxnSp>
      </p:grpSp>
      <p:sp>
        <p:nvSpPr>
          <p:cNvPr id="33" name="CasellaDiTesto 32"/>
          <p:cNvSpPr txBox="1"/>
          <p:nvPr/>
        </p:nvSpPr>
        <p:spPr>
          <a:xfrm>
            <a:off x="538412" y="4288262"/>
            <a:ext cx="8210952" cy="1200329"/>
          </a:xfrm>
          <a:prstGeom prst="rect">
            <a:avLst/>
          </a:prstGeom>
          <a:noFill/>
        </p:spPr>
        <p:txBody>
          <a:bodyPr wrap="square" rtlCol="0">
            <a:spAutoFit/>
          </a:bodyPr>
          <a:lstStyle/>
          <a:p>
            <a:r>
              <a:rPr lang="it-IT" sz="2000" dirty="0" smtClean="0"/>
              <a:t>Il volume delle operazioni nelle PA nel 2012*</a:t>
            </a:r>
          </a:p>
          <a:p>
            <a:r>
              <a:rPr lang="it-IT" sz="1800" dirty="0" smtClean="0"/>
              <a:t> </a:t>
            </a:r>
          </a:p>
          <a:p>
            <a:pPr>
              <a:buFontTx/>
              <a:buChar char="-"/>
            </a:pPr>
            <a:r>
              <a:rPr lang="it-IT" sz="1800" b="0" dirty="0" smtClean="0"/>
              <a:t> </a:t>
            </a:r>
            <a:r>
              <a:rPr lang="it-IT" sz="1600" dirty="0" smtClean="0"/>
              <a:t>180 milioni </a:t>
            </a:r>
            <a:r>
              <a:rPr lang="it-IT" sz="1600" b="0" dirty="0" smtClean="0"/>
              <a:t>di operazioni per i pagamenti in uscita </a:t>
            </a:r>
            <a:r>
              <a:rPr lang="it-IT" sz="1600" dirty="0" smtClean="0"/>
              <a:t>(mandati) </a:t>
            </a:r>
          </a:p>
          <a:p>
            <a:pPr>
              <a:buFontTx/>
              <a:buChar char="-"/>
            </a:pPr>
            <a:r>
              <a:rPr lang="it-IT" sz="1600" b="0" dirty="0" smtClean="0"/>
              <a:t> </a:t>
            </a:r>
            <a:r>
              <a:rPr lang="it-IT" sz="1600" dirty="0" smtClean="0"/>
              <a:t>245 milioni </a:t>
            </a:r>
            <a:r>
              <a:rPr lang="it-IT" sz="1600" b="0" dirty="0" smtClean="0"/>
              <a:t>di operazioni</a:t>
            </a:r>
            <a:r>
              <a:rPr lang="it-IT" sz="1600" dirty="0" smtClean="0"/>
              <a:t>  </a:t>
            </a:r>
            <a:r>
              <a:rPr lang="it-IT" sz="1600" b="0" dirty="0" smtClean="0"/>
              <a:t>i pagamenti in entrata     </a:t>
            </a:r>
            <a:r>
              <a:rPr lang="it-IT" sz="1600" dirty="0" smtClean="0"/>
              <a:t>(incassi) </a:t>
            </a:r>
            <a:endParaRPr lang="it-IT" sz="1600" dirty="0"/>
          </a:p>
        </p:txBody>
      </p:sp>
      <p:sp>
        <p:nvSpPr>
          <p:cNvPr id="35" name="CasellaDiTesto 34"/>
          <p:cNvSpPr txBox="1"/>
          <p:nvPr/>
        </p:nvSpPr>
        <p:spPr>
          <a:xfrm>
            <a:off x="3022332" y="125128"/>
            <a:ext cx="5881035" cy="830997"/>
          </a:xfrm>
          <a:prstGeom prst="rect">
            <a:avLst/>
          </a:prstGeom>
          <a:noFill/>
        </p:spPr>
        <p:txBody>
          <a:bodyPr wrap="square" rtlCol="0">
            <a:spAutoFit/>
          </a:bodyPr>
          <a:lstStyle/>
          <a:p>
            <a:pPr algn="ctr"/>
            <a:r>
              <a:rPr lang="it-IT" dirty="0" smtClean="0"/>
              <a:t>La catena </a:t>
            </a:r>
            <a:r>
              <a:rPr lang="it-IT" dirty="0" smtClean="0"/>
              <a:t>del valore </a:t>
            </a:r>
            <a:endParaRPr lang="it-IT" dirty="0" smtClean="0"/>
          </a:p>
          <a:p>
            <a:pPr algn="ctr"/>
            <a:r>
              <a:rPr lang="it-IT" dirty="0" smtClean="0"/>
              <a:t>dei </a:t>
            </a:r>
            <a:r>
              <a:rPr lang="it-IT" dirty="0" smtClean="0"/>
              <a:t>pagamenti </a:t>
            </a:r>
            <a:r>
              <a:rPr lang="it-IT" dirty="0" smtClean="0"/>
              <a:t>pubblici</a:t>
            </a:r>
            <a:endParaRPr lang="it-IT" dirty="0"/>
          </a:p>
        </p:txBody>
      </p:sp>
      <p:sp>
        <p:nvSpPr>
          <p:cNvPr id="36" name="CasellaDiTesto 35"/>
          <p:cNvSpPr txBox="1"/>
          <p:nvPr/>
        </p:nvSpPr>
        <p:spPr>
          <a:xfrm>
            <a:off x="266701" y="6335926"/>
            <a:ext cx="8658224" cy="415498"/>
          </a:xfrm>
          <a:prstGeom prst="rect">
            <a:avLst/>
          </a:prstGeom>
          <a:noFill/>
        </p:spPr>
        <p:txBody>
          <a:bodyPr wrap="square" rtlCol="0">
            <a:spAutoFit/>
          </a:bodyPr>
          <a:lstStyle/>
          <a:p>
            <a:r>
              <a:rPr lang="it-IT" sz="1050" dirty="0" smtClean="0"/>
              <a:t>* </a:t>
            </a:r>
            <a:r>
              <a:rPr lang="it-IT" sz="1000" i="1" dirty="0" smtClean="0"/>
              <a:t>Fonte: quaderno BI Tematiche istituzionali – La </a:t>
            </a:r>
            <a:r>
              <a:rPr lang="it-IT" sz="1000" i="1" dirty="0" err="1" smtClean="0"/>
              <a:t>Sepa</a:t>
            </a:r>
            <a:r>
              <a:rPr lang="it-IT" sz="1000" i="1" dirty="0" smtClean="0"/>
              <a:t> e i suoi riflessi sul sistema dei pagamenti italiani (Novembre 2013)</a:t>
            </a:r>
            <a:endParaRPr lang="it-IT" sz="1000"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olo 5"/>
          <p:cNvSpPr txBox="1">
            <a:spLocks/>
          </p:cNvSpPr>
          <p:nvPr/>
        </p:nvSpPr>
        <p:spPr>
          <a:xfrm>
            <a:off x="-1588" y="440952"/>
            <a:ext cx="9409113" cy="675216"/>
          </a:xfrm>
          <a:prstGeom prst="rect">
            <a:avLst/>
          </a:prstGeom>
          <a:extLst>
            <a:ext uri="{FAA26D3D-D897-4be2-8F04-BA451C77F1D7}"/>
          </a:extLst>
        </p:spPr>
        <p:txBody>
          <a:bodyPr anchor="ctr"/>
          <a:lstStyle/>
          <a:p>
            <a:pPr algn="ctr" fontAlgn="auto">
              <a:spcAft>
                <a:spcPts val="0"/>
              </a:spcAft>
              <a:defRPr/>
            </a:pPr>
            <a:r>
              <a:rPr lang="it-IT" altLang="ja-JP" sz="2400" dirty="0" smtClean="0">
                <a:latin typeface="+mj-lt"/>
                <a:ea typeface="+mj-ea"/>
                <a:cs typeface="Arial"/>
                <a:sym typeface="Gill Sans" charset="0"/>
              </a:rPr>
              <a:t>			</a:t>
            </a:r>
            <a:r>
              <a:rPr lang="it-IT" altLang="ja-JP" dirty="0" smtClean="0">
                <a:cs typeface="Arial"/>
                <a:sym typeface="Gill Sans" charset="0"/>
              </a:rPr>
              <a:t>Architettura logica e fisica </a:t>
            </a:r>
          </a:p>
        </p:txBody>
      </p:sp>
      <p:grpSp>
        <p:nvGrpSpPr>
          <p:cNvPr id="2" name="Gruppo 111"/>
          <p:cNvGrpSpPr>
            <a:grpSpLocks/>
          </p:cNvGrpSpPr>
          <p:nvPr/>
        </p:nvGrpSpPr>
        <p:grpSpPr bwMode="auto">
          <a:xfrm>
            <a:off x="4211368" y="3837904"/>
            <a:ext cx="4778086" cy="2266683"/>
            <a:chOff x="753174" y="1246261"/>
            <a:chExt cx="7399948" cy="2985837"/>
          </a:xfrm>
        </p:grpSpPr>
        <p:sp>
          <p:nvSpPr>
            <p:cNvPr id="113" name="Rettangolo arrotondato 112"/>
            <p:cNvSpPr/>
            <p:nvPr/>
          </p:nvSpPr>
          <p:spPr bwMode="auto">
            <a:xfrm>
              <a:off x="1611357" y="1246261"/>
              <a:ext cx="1102188" cy="360899"/>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nchor="ctr"/>
            <a:lstStyle/>
            <a:p>
              <a:pPr algn="ctr" defTabSz="914400">
                <a:defRPr/>
              </a:pPr>
              <a:r>
                <a:rPr lang="it-IT" sz="800" dirty="0">
                  <a:solidFill>
                    <a:schemeClr val="tx1"/>
                  </a:solidFill>
                  <a:latin typeface="Arial" pitchFamily="34" charset="0"/>
                  <a:cs typeface="Arial" pitchFamily="34" charset="0"/>
                </a:rPr>
                <a:t>Ministeri</a:t>
              </a:r>
            </a:p>
          </p:txBody>
        </p:sp>
        <p:sp>
          <p:nvSpPr>
            <p:cNvPr id="114" name="Rettangolo arrotondato 113"/>
            <p:cNvSpPr/>
            <p:nvPr/>
          </p:nvSpPr>
          <p:spPr bwMode="auto">
            <a:xfrm>
              <a:off x="3181043" y="1246261"/>
              <a:ext cx="1063094" cy="360899"/>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nchor="ctr"/>
            <a:lstStyle/>
            <a:p>
              <a:pPr algn="ctr" defTabSz="914400">
                <a:defRPr/>
              </a:pPr>
              <a:r>
                <a:rPr lang="it-IT" sz="800" dirty="0">
                  <a:solidFill>
                    <a:schemeClr val="tx1"/>
                  </a:solidFill>
                  <a:latin typeface="Arial" pitchFamily="34" charset="0"/>
                  <a:cs typeface="Arial" pitchFamily="34" charset="0"/>
                </a:rPr>
                <a:t>PA Centrale</a:t>
              </a:r>
            </a:p>
          </p:txBody>
        </p:sp>
        <p:sp>
          <p:nvSpPr>
            <p:cNvPr id="115" name="Rettangolo arrotondato 114"/>
            <p:cNvSpPr/>
            <p:nvPr/>
          </p:nvSpPr>
          <p:spPr bwMode="auto">
            <a:xfrm>
              <a:off x="4536606" y="1246261"/>
              <a:ext cx="864929" cy="360899"/>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nchor="ctr"/>
            <a:lstStyle/>
            <a:p>
              <a:pPr algn="ctr" defTabSz="914400">
                <a:defRPr/>
              </a:pPr>
              <a:r>
                <a:rPr lang="it-IT" sz="800" dirty="0">
                  <a:solidFill>
                    <a:schemeClr val="tx1"/>
                  </a:solidFill>
                  <a:latin typeface="Arial" pitchFamily="34" charset="0"/>
                  <a:cs typeface="Arial" pitchFamily="34" charset="0"/>
                </a:rPr>
                <a:t>PA Locale</a:t>
              </a:r>
            </a:p>
          </p:txBody>
        </p:sp>
        <p:sp>
          <p:nvSpPr>
            <p:cNvPr id="116" name="Rettangolo arrotondato 115"/>
            <p:cNvSpPr/>
            <p:nvPr/>
          </p:nvSpPr>
          <p:spPr bwMode="auto">
            <a:xfrm>
              <a:off x="5893853" y="1246261"/>
              <a:ext cx="864930" cy="360899"/>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nchor="ctr"/>
            <a:lstStyle/>
            <a:p>
              <a:pPr algn="ctr" defTabSz="914400">
                <a:defRPr/>
              </a:pPr>
              <a:r>
                <a:rPr lang="it-IT" sz="800" dirty="0">
                  <a:solidFill>
                    <a:schemeClr val="tx1"/>
                  </a:solidFill>
                  <a:latin typeface="Arial" pitchFamily="34" charset="0"/>
                  <a:cs typeface="Arial" pitchFamily="34" charset="0"/>
                </a:rPr>
                <a:t>ASL</a:t>
              </a:r>
            </a:p>
          </p:txBody>
        </p:sp>
        <p:grpSp>
          <p:nvGrpSpPr>
            <p:cNvPr id="3" name="Gruppo 41"/>
            <p:cNvGrpSpPr>
              <a:grpSpLocks/>
            </p:cNvGrpSpPr>
            <p:nvPr/>
          </p:nvGrpSpPr>
          <p:grpSpPr bwMode="auto">
            <a:xfrm>
              <a:off x="753174" y="1594231"/>
              <a:ext cx="7399948" cy="2637867"/>
              <a:chOff x="753174" y="1594231"/>
              <a:chExt cx="7399948" cy="2637867"/>
            </a:xfrm>
          </p:grpSpPr>
          <p:sp>
            <p:nvSpPr>
              <p:cNvPr id="118" name="Rettangolo arrotondato 117"/>
              <p:cNvSpPr/>
              <p:nvPr/>
            </p:nvSpPr>
            <p:spPr bwMode="auto">
              <a:xfrm>
                <a:off x="753174" y="3871199"/>
                <a:ext cx="863243" cy="360899"/>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nchor="ctr"/>
              <a:lstStyle/>
              <a:p>
                <a:pPr algn="ctr" defTabSz="914400">
                  <a:defRPr/>
                </a:pPr>
                <a:r>
                  <a:rPr lang="it-IT" sz="800" dirty="0">
                    <a:solidFill>
                      <a:schemeClr val="accent2"/>
                    </a:solidFill>
                    <a:latin typeface="Arial" pitchFamily="34" charset="0"/>
                    <a:cs typeface="Arial" pitchFamily="34" charset="0"/>
                  </a:rPr>
                  <a:t>ATM</a:t>
                </a:r>
              </a:p>
            </p:txBody>
          </p:sp>
          <p:sp>
            <p:nvSpPr>
              <p:cNvPr id="119" name="Rettangolo arrotondato 118"/>
              <p:cNvSpPr/>
              <p:nvPr/>
            </p:nvSpPr>
            <p:spPr bwMode="auto">
              <a:xfrm>
                <a:off x="2059840" y="3871199"/>
                <a:ext cx="864930" cy="360899"/>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nchor="ctr"/>
              <a:lstStyle/>
              <a:p>
                <a:pPr algn="ctr" defTabSz="914400">
                  <a:defRPr/>
                </a:pPr>
                <a:r>
                  <a:rPr lang="it-IT" sz="800" dirty="0">
                    <a:solidFill>
                      <a:schemeClr val="accent2"/>
                    </a:solidFill>
                    <a:latin typeface="Arial" pitchFamily="34" charset="0"/>
                    <a:cs typeface="Arial" pitchFamily="34" charset="0"/>
                  </a:rPr>
                  <a:t>POS</a:t>
                </a:r>
              </a:p>
            </p:txBody>
          </p:sp>
          <p:sp>
            <p:nvSpPr>
              <p:cNvPr id="120" name="Rettangolo arrotondato 119"/>
              <p:cNvSpPr/>
              <p:nvPr/>
            </p:nvSpPr>
            <p:spPr bwMode="auto">
              <a:xfrm>
                <a:off x="3368193" y="3871199"/>
                <a:ext cx="863243" cy="360899"/>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nchor="ctr"/>
              <a:lstStyle/>
              <a:p>
                <a:pPr algn="ctr" defTabSz="914400">
                  <a:defRPr/>
                </a:pPr>
                <a:r>
                  <a:rPr lang="it-IT" sz="800" dirty="0">
                    <a:solidFill>
                      <a:schemeClr val="accent2"/>
                    </a:solidFill>
                    <a:latin typeface="Arial" pitchFamily="34" charset="0"/>
                    <a:cs typeface="Arial" pitchFamily="34" charset="0"/>
                  </a:rPr>
                  <a:t>Dealer</a:t>
                </a:r>
              </a:p>
            </p:txBody>
          </p:sp>
          <p:sp>
            <p:nvSpPr>
              <p:cNvPr id="121" name="Rettangolo arrotondato 120"/>
              <p:cNvSpPr/>
              <p:nvPr/>
            </p:nvSpPr>
            <p:spPr bwMode="auto">
              <a:xfrm>
                <a:off x="4674861" y="3871198"/>
                <a:ext cx="1014041" cy="3609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nchor="ctr"/>
              <a:lstStyle/>
              <a:p>
                <a:pPr algn="ctr" defTabSz="914400">
                  <a:defRPr/>
                </a:pPr>
                <a:r>
                  <a:rPr lang="it-IT" sz="800" dirty="0">
                    <a:solidFill>
                      <a:schemeClr val="accent2"/>
                    </a:solidFill>
                    <a:latin typeface="Arial" pitchFamily="34" charset="0"/>
                    <a:cs typeface="Arial" pitchFamily="34" charset="0"/>
                  </a:rPr>
                  <a:t>Internet</a:t>
                </a:r>
              </a:p>
            </p:txBody>
          </p:sp>
          <p:sp>
            <p:nvSpPr>
              <p:cNvPr id="122" name="Rettangolo arrotondato 121"/>
              <p:cNvSpPr/>
              <p:nvPr/>
            </p:nvSpPr>
            <p:spPr bwMode="auto">
              <a:xfrm>
                <a:off x="5981526" y="3871199"/>
                <a:ext cx="864930" cy="360899"/>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nchor="ctr"/>
              <a:lstStyle/>
              <a:p>
                <a:pPr algn="ctr" defTabSz="914400">
                  <a:defRPr/>
                </a:pPr>
                <a:r>
                  <a:rPr lang="it-IT" sz="800" dirty="0">
                    <a:solidFill>
                      <a:schemeClr val="accent2"/>
                    </a:solidFill>
                    <a:latin typeface="Arial" pitchFamily="34" charset="0"/>
                    <a:cs typeface="Arial" pitchFamily="34" charset="0"/>
                  </a:rPr>
                  <a:t>GDO</a:t>
                </a:r>
              </a:p>
            </p:txBody>
          </p:sp>
          <p:sp>
            <p:nvSpPr>
              <p:cNvPr id="123" name="Rettangolo arrotondato 122"/>
              <p:cNvSpPr/>
              <p:nvPr/>
            </p:nvSpPr>
            <p:spPr bwMode="auto">
              <a:xfrm>
                <a:off x="7289879" y="3871199"/>
                <a:ext cx="863243" cy="360899"/>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nchor="ctr"/>
              <a:lstStyle/>
              <a:p>
                <a:pPr algn="ctr" defTabSz="914400">
                  <a:defRPr/>
                </a:pPr>
                <a:r>
                  <a:rPr lang="it-IT" sz="800" dirty="0">
                    <a:solidFill>
                      <a:schemeClr val="accent2"/>
                    </a:solidFill>
                    <a:latin typeface="Arial" pitchFamily="34" charset="0"/>
                    <a:cs typeface="Arial" pitchFamily="34" charset="0"/>
                  </a:rPr>
                  <a:t>Mobile</a:t>
                </a:r>
              </a:p>
            </p:txBody>
          </p:sp>
          <p:cxnSp>
            <p:nvCxnSpPr>
              <p:cNvPr id="11280" name="Connettore 4 193"/>
              <p:cNvCxnSpPr>
                <a:cxnSpLocks noChangeShapeType="1"/>
              </p:cNvCxnSpPr>
              <p:nvPr/>
            </p:nvCxnSpPr>
            <p:spPr bwMode="auto">
              <a:xfrm>
                <a:off x="1187532" y="3728851"/>
                <a:ext cx="6533590" cy="144000"/>
              </a:xfrm>
              <a:prstGeom prst="bentConnector2">
                <a:avLst/>
              </a:prstGeom>
              <a:noFill/>
              <a:ln w="19050" algn="ctr">
                <a:solidFill>
                  <a:srgbClr val="FFC000"/>
                </a:solidFill>
                <a:round/>
                <a:headEnd/>
                <a:tailEnd/>
              </a:ln>
            </p:spPr>
          </p:cxnSp>
          <p:cxnSp>
            <p:nvCxnSpPr>
              <p:cNvPr id="11281" name="Connettore 1 124"/>
              <p:cNvCxnSpPr>
                <a:cxnSpLocks noChangeShapeType="1"/>
                <a:endCxn id="118" idx="0"/>
              </p:cNvCxnSpPr>
              <p:nvPr/>
            </p:nvCxnSpPr>
            <p:spPr bwMode="auto">
              <a:xfrm>
                <a:off x="1175657" y="3728852"/>
                <a:ext cx="9517" cy="143246"/>
              </a:xfrm>
              <a:prstGeom prst="line">
                <a:avLst/>
              </a:prstGeom>
              <a:noFill/>
              <a:ln w="19050" algn="ctr">
                <a:solidFill>
                  <a:srgbClr val="FFC000"/>
                </a:solidFill>
                <a:round/>
                <a:headEnd/>
                <a:tailEnd/>
              </a:ln>
            </p:spPr>
          </p:cxnSp>
          <p:grpSp>
            <p:nvGrpSpPr>
              <p:cNvPr id="4" name="Gruppo 40"/>
              <p:cNvGrpSpPr>
                <a:grpSpLocks/>
              </p:cNvGrpSpPr>
              <p:nvPr/>
            </p:nvGrpSpPr>
            <p:grpSpPr bwMode="auto">
              <a:xfrm>
                <a:off x="1610766" y="1594231"/>
                <a:ext cx="5147661" cy="2299638"/>
                <a:chOff x="1610766" y="1594231"/>
                <a:chExt cx="5147661" cy="2299638"/>
              </a:xfrm>
            </p:grpSpPr>
            <p:cxnSp>
              <p:nvCxnSpPr>
                <p:cNvPr id="11283" name="Connettore 1 126"/>
                <p:cNvCxnSpPr>
                  <a:cxnSpLocks noChangeShapeType="1"/>
                </p:cNvCxnSpPr>
                <p:nvPr/>
              </p:nvCxnSpPr>
              <p:spPr bwMode="auto">
                <a:xfrm>
                  <a:off x="2040557" y="3548752"/>
                  <a:ext cx="9517" cy="180000"/>
                </a:xfrm>
                <a:prstGeom prst="line">
                  <a:avLst/>
                </a:prstGeom>
                <a:noFill/>
                <a:ln w="19050" algn="ctr">
                  <a:solidFill>
                    <a:srgbClr val="FFC000"/>
                  </a:solidFill>
                  <a:round/>
                  <a:headEnd/>
                  <a:tailEnd/>
                </a:ln>
              </p:spPr>
            </p:cxnSp>
            <p:cxnSp>
              <p:nvCxnSpPr>
                <p:cNvPr id="11284" name="Connettore 1 127"/>
                <p:cNvCxnSpPr>
                  <a:cxnSpLocks noChangeShapeType="1"/>
                </p:cNvCxnSpPr>
                <p:nvPr/>
              </p:nvCxnSpPr>
              <p:spPr bwMode="auto">
                <a:xfrm>
                  <a:off x="3641707" y="3534902"/>
                  <a:ext cx="9517" cy="180000"/>
                </a:xfrm>
                <a:prstGeom prst="line">
                  <a:avLst/>
                </a:prstGeom>
                <a:noFill/>
                <a:ln w="19050" algn="ctr">
                  <a:solidFill>
                    <a:srgbClr val="FFC000"/>
                  </a:solidFill>
                  <a:round/>
                  <a:headEnd/>
                  <a:tailEnd/>
                </a:ln>
              </p:spPr>
            </p:cxnSp>
            <p:cxnSp>
              <p:nvCxnSpPr>
                <p:cNvPr id="11285" name="Connettore 1 128"/>
                <p:cNvCxnSpPr>
                  <a:cxnSpLocks noChangeShapeType="1"/>
                </p:cNvCxnSpPr>
                <p:nvPr/>
              </p:nvCxnSpPr>
              <p:spPr bwMode="auto">
                <a:xfrm>
                  <a:off x="4995534" y="3557526"/>
                  <a:ext cx="9517" cy="180000"/>
                </a:xfrm>
                <a:prstGeom prst="line">
                  <a:avLst/>
                </a:prstGeom>
                <a:noFill/>
                <a:ln w="19050" algn="ctr">
                  <a:solidFill>
                    <a:srgbClr val="FFC000"/>
                  </a:solidFill>
                  <a:round/>
                  <a:headEnd/>
                  <a:tailEnd/>
                </a:ln>
              </p:spPr>
            </p:cxnSp>
            <p:sp>
              <p:nvSpPr>
                <p:cNvPr id="130" name="Line 131"/>
                <p:cNvSpPr>
                  <a:spLocks noChangeShapeType="1"/>
                </p:cNvSpPr>
                <p:nvPr/>
              </p:nvSpPr>
              <p:spPr bwMode="auto">
                <a:xfrm>
                  <a:off x="2069956" y="2944892"/>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1" name="Line 132"/>
                <p:cNvSpPr>
                  <a:spLocks noChangeShapeType="1"/>
                </p:cNvSpPr>
                <p:nvPr/>
              </p:nvSpPr>
              <p:spPr bwMode="auto">
                <a:xfrm>
                  <a:off x="3631212" y="2944892"/>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2" name="Line 134"/>
                <p:cNvSpPr>
                  <a:spLocks noChangeShapeType="1"/>
                </p:cNvSpPr>
                <p:nvPr/>
              </p:nvSpPr>
              <p:spPr bwMode="auto">
                <a:xfrm>
                  <a:off x="4983402" y="2956922"/>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3" name="Line 135"/>
                <p:cNvSpPr>
                  <a:spLocks noChangeShapeType="1"/>
                </p:cNvSpPr>
                <p:nvPr/>
              </p:nvSpPr>
              <p:spPr bwMode="auto">
                <a:xfrm>
                  <a:off x="6355823" y="2944892"/>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4" name="Line 131"/>
                <p:cNvSpPr>
                  <a:spLocks noChangeShapeType="1"/>
                </p:cNvSpPr>
                <p:nvPr/>
              </p:nvSpPr>
              <p:spPr bwMode="auto">
                <a:xfrm>
                  <a:off x="2059840" y="1595131"/>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5" name="Line 132"/>
                <p:cNvSpPr>
                  <a:spLocks noChangeShapeType="1"/>
                </p:cNvSpPr>
                <p:nvPr/>
              </p:nvSpPr>
              <p:spPr bwMode="auto">
                <a:xfrm>
                  <a:off x="3621096" y="1595131"/>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6" name="Line 134"/>
                <p:cNvSpPr>
                  <a:spLocks noChangeShapeType="1"/>
                </p:cNvSpPr>
                <p:nvPr/>
              </p:nvSpPr>
              <p:spPr bwMode="auto">
                <a:xfrm>
                  <a:off x="4973285" y="1595131"/>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7" name="Line 135"/>
                <p:cNvSpPr>
                  <a:spLocks noChangeShapeType="1"/>
                </p:cNvSpPr>
                <p:nvPr/>
              </p:nvSpPr>
              <p:spPr bwMode="auto">
                <a:xfrm>
                  <a:off x="6345707" y="1595131"/>
                  <a:ext cx="0" cy="356087"/>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8" name="Line 130"/>
                <p:cNvSpPr>
                  <a:spLocks noChangeShapeType="1"/>
                </p:cNvSpPr>
                <p:nvPr/>
              </p:nvSpPr>
              <p:spPr bwMode="auto">
                <a:xfrm>
                  <a:off x="2059840" y="1946406"/>
                  <a:ext cx="4284181" cy="0"/>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39" name="Line 136"/>
                <p:cNvSpPr>
                  <a:spLocks noChangeShapeType="1"/>
                </p:cNvSpPr>
                <p:nvPr/>
              </p:nvSpPr>
              <p:spPr bwMode="auto">
                <a:xfrm>
                  <a:off x="4248296" y="2600836"/>
                  <a:ext cx="0" cy="353680"/>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40" name="Line 137"/>
                <p:cNvSpPr>
                  <a:spLocks noChangeShapeType="1"/>
                </p:cNvSpPr>
                <p:nvPr/>
              </p:nvSpPr>
              <p:spPr bwMode="auto">
                <a:xfrm>
                  <a:off x="4243239" y="1931970"/>
                  <a:ext cx="0" cy="409018"/>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sp>
              <p:nvSpPr>
                <p:cNvPr id="141" name="Rettangolo arrotondato 140"/>
                <p:cNvSpPr/>
                <p:nvPr/>
              </p:nvSpPr>
              <p:spPr>
                <a:xfrm>
                  <a:off x="3101802" y="2126855"/>
                  <a:ext cx="2286245" cy="575033"/>
                </a:xfrm>
                <a:prstGeom prst="round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defTabSz="914400" fontAlgn="auto">
                    <a:spcBef>
                      <a:spcPts val="0"/>
                    </a:spcBef>
                    <a:spcAft>
                      <a:spcPts val="0"/>
                    </a:spcAft>
                    <a:defRPr/>
                  </a:pPr>
                  <a:r>
                    <a:rPr lang="it-IT" sz="800" b="1" kern="0" dirty="0">
                      <a:solidFill>
                        <a:sysClr val="windowText" lastClr="000000"/>
                      </a:solidFill>
                    </a:rPr>
                    <a:t>Nodo </a:t>
                  </a:r>
                  <a:r>
                    <a:rPr lang="it-IT" sz="800" b="1" kern="0" dirty="0" err="1">
                      <a:solidFill>
                        <a:sysClr val="windowText" lastClr="000000"/>
                      </a:solidFill>
                    </a:rPr>
                    <a:t>Pagamenti-SPC</a:t>
                  </a:r>
                  <a:endParaRPr lang="it-IT" sz="800" b="1" kern="0" dirty="0">
                    <a:solidFill>
                      <a:sysClr val="windowText" lastClr="000000"/>
                    </a:solidFill>
                  </a:endParaRPr>
                </a:p>
              </p:txBody>
            </p:sp>
            <p:sp>
              <p:nvSpPr>
                <p:cNvPr id="142" name="Rettangolo arrotondato 141"/>
                <p:cNvSpPr/>
                <p:nvPr/>
              </p:nvSpPr>
              <p:spPr bwMode="auto">
                <a:xfrm>
                  <a:off x="1611359" y="3183085"/>
                  <a:ext cx="863243" cy="358492"/>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anchor="ctr"/>
                <a:lstStyle/>
                <a:p>
                  <a:pPr algn="ctr" defTabSz="914400">
                    <a:defRPr/>
                  </a:pPr>
                  <a:r>
                    <a:rPr lang="it-IT" sz="800" b="1" kern="0" dirty="0">
                      <a:solidFill>
                        <a:sysClr val="windowText" lastClr="000000"/>
                      </a:solidFill>
                    </a:rPr>
                    <a:t>PSP</a:t>
                  </a:r>
                </a:p>
              </p:txBody>
            </p:sp>
            <p:sp>
              <p:nvSpPr>
                <p:cNvPr id="143" name="Rettangolo arrotondato 142"/>
                <p:cNvSpPr/>
                <p:nvPr/>
              </p:nvSpPr>
              <p:spPr bwMode="auto">
                <a:xfrm>
                  <a:off x="3181045" y="3195115"/>
                  <a:ext cx="864928" cy="358493"/>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anchor="ctr"/>
                <a:lstStyle/>
                <a:p>
                  <a:pPr algn="ctr" defTabSz="914400">
                    <a:defRPr/>
                  </a:pPr>
                  <a:r>
                    <a:rPr lang="it-IT" sz="800" b="1" kern="0" dirty="0">
                      <a:solidFill>
                        <a:sysClr val="windowText" lastClr="000000"/>
                      </a:solidFill>
                    </a:rPr>
                    <a:t>PSP</a:t>
                  </a:r>
                </a:p>
              </p:txBody>
            </p:sp>
            <p:sp>
              <p:nvSpPr>
                <p:cNvPr id="144" name="Rettangolo arrotondato 143"/>
                <p:cNvSpPr/>
                <p:nvPr/>
              </p:nvSpPr>
              <p:spPr bwMode="auto">
                <a:xfrm>
                  <a:off x="4536606" y="3219175"/>
                  <a:ext cx="864928" cy="358493"/>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anchor="ctr"/>
                <a:lstStyle/>
                <a:p>
                  <a:pPr algn="ctr" defTabSz="914400">
                    <a:defRPr/>
                  </a:pPr>
                  <a:r>
                    <a:rPr lang="it-IT" sz="800" b="1" kern="0" dirty="0">
                      <a:solidFill>
                        <a:sysClr val="windowText" lastClr="000000"/>
                      </a:solidFill>
                    </a:rPr>
                    <a:t>PSP</a:t>
                  </a:r>
                </a:p>
              </p:txBody>
            </p:sp>
            <p:sp>
              <p:nvSpPr>
                <p:cNvPr id="145" name="Rettangolo arrotondato 144"/>
                <p:cNvSpPr/>
                <p:nvPr/>
              </p:nvSpPr>
              <p:spPr bwMode="auto">
                <a:xfrm>
                  <a:off x="5895540" y="3207145"/>
                  <a:ext cx="863243" cy="358492"/>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anchor="ctr"/>
                <a:lstStyle/>
                <a:p>
                  <a:pPr algn="ctr" defTabSz="914400">
                    <a:defRPr/>
                  </a:pPr>
                  <a:r>
                    <a:rPr lang="it-IT" sz="800" b="1" kern="0" dirty="0">
                      <a:solidFill>
                        <a:sysClr val="windowText" lastClr="000000"/>
                      </a:solidFill>
                    </a:rPr>
                    <a:t>PSP</a:t>
                  </a:r>
                </a:p>
              </p:txBody>
            </p:sp>
            <p:sp>
              <p:nvSpPr>
                <p:cNvPr id="146" name="Line 130"/>
                <p:cNvSpPr>
                  <a:spLocks noChangeShapeType="1"/>
                </p:cNvSpPr>
                <p:nvPr/>
              </p:nvSpPr>
              <p:spPr bwMode="auto">
                <a:xfrm>
                  <a:off x="2069956" y="2940080"/>
                  <a:ext cx="4284181" cy="0"/>
                </a:xfrm>
                <a:prstGeom prst="line">
                  <a:avLst/>
                </a:prstGeom>
                <a:noFill/>
                <a:ln w="19050">
                  <a:solidFill>
                    <a:srgbClr val="E74740"/>
                  </a:solidFill>
                  <a:round/>
                  <a:headEnd/>
                  <a:tailEnd/>
                </a:ln>
              </p:spPr>
              <p:txBody>
                <a:bodyPr/>
                <a:lstStyle/>
                <a:p>
                  <a:pPr defTabSz="914400" fontAlgn="auto">
                    <a:spcBef>
                      <a:spcPts val="0"/>
                    </a:spcBef>
                    <a:spcAft>
                      <a:spcPts val="0"/>
                    </a:spcAft>
                    <a:defRPr/>
                  </a:pPr>
                  <a:endParaRPr lang="it-IT" sz="800" kern="0">
                    <a:solidFill>
                      <a:sysClr val="windowText" lastClr="000000"/>
                    </a:solidFill>
                  </a:endParaRPr>
                </a:p>
              </p:txBody>
            </p:sp>
            <p:cxnSp>
              <p:nvCxnSpPr>
                <p:cNvPr id="11303" name="Connettore 1 146"/>
                <p:cNvCxnSpPr>
                  <a:cxnSpLocks noChangeShapeType="1"/>
                </p:cNvCxnSpPr>
                <p:nvPr/>
              </p:nvCxnSpPr>
              <p:spPr bwMode="auto">
                <a:xfrm>
                  <a:off x="2468057" y="3738752"/>
                  <a:ext cx="9517" cy="143246"/>
                </a:xfrm>
                <a:prstGeom prst="line">
                  <a:avLst/>
                </a:prstGeom>
                <a:noFill/>
                <a:ln w="19050" algn="ctr">
                  <a:solidFill>
                    <a:srgbClr val="FFC000"/>
                  </a:solidFill>
                  <a:round/>
                  <a:headEnd/>
                  <a:tailEnd/>
                </a:ln>
              </p:spPr>
            </p:cxnSp>
            <p:cxnSp>
              <p:nvCxnSpPr>
                <p:cNvPr id="11304" name="Connettore 1 147"/>
                <p:cNvCxnSpPr>
                  <a:cxnSpLocks noChangeShapeType="1"/>
                </p:cNvCxnSpPr>
                <p:nvPr/>
              </p:nvCxnSpPr>
              <p:spPr bwMode="auto">
                <a:xfrm>
                  <a:off x="3798057" y="3726877"/>
                  <a:ext cx="9517" cy="143246"/>
                </a:xfrm>
                <a:prstGeom prst="line">
                  <a:avLst/>
                </a:prstGeom>
                <a:noFill/>
                <a:ln w="19050" algn="ctr">
                  <a:solidFill>
                    <a:srgbClr val="FFC000"/>
                  </a:solidFill>
                  <a:round/>
                  <a:headEnd/>
                  <a:tailEnd/>
                </a:ln>
              </p:spPr>
            </p:cxnSp>
            <p:cxnSp>
              <p:nvCxnSpPr>
                <p:cNvPr id="11305" name="Connettore 1 148"/>
                <p:cNvCxnSpPr>
                  <a:cxnSpLocks noChangeShapeType="1"/>
                </p:cNvCxnSpPr>
                <p:nvPr/>
              </p:nvCxnSpPr>
              <p:spPr bwMode="auto">
                <a:xfrm>
                  <a:off x="5116286" y="3738747"/>
                  <a:ext cx="9517" cy="143246"/>
                </a:xfrm>
                <a:prstGeom prst="line">
                  <a:avLst/>
                </a:prstGeom>
                <a:noFill/>
                <a:ln w="19050" algn="ctr">
                  <a:solidFill>
                    <a:srgbClr val="FFC000"/>
                  </a:solidFill>
                  <a:round/>
                  <a:headEnd/>
                  <a:tailEnd/>
                </a:ln>
              </p:spPr>
            </p:cxnSp>
            <p:cxnSp>
              <p:nvCxnSpPr>
                <p:cNvPr id="11306" name="Connettore 1 149"/>
                <p:cNvCxnSpPr>
                  <a:cxnSpLocks noChangeShapeType="1"/>
                </p:cNvCxnSpPr>
                <p:nvPr/>
              </p:nvCxnSpPr>
              <p:spPr bwMode="auto">
                <a:xfrm>
                  <a:off x="6398821" y="3750623"/>
                  <a:ext cx="9517" cy="143246"/>
                </a:xfrm>
                <a:prstGeom prst="line">
                  <a:avLst/>
                </a:prstGeom>
                <a:noFill/>
                <a:ln w="19050" algn="ctr">
                  <a:solidFill>
                    <a:srgbClr val="FFC000"/>
                  </a:solidFill>
                  <a:round/>
                  <a:headEnd/>
                  <a:tailEnd/>
                </a:ln>
              </p:spPr>
            </p:cxnSp>
            <p:cxnSp>
              <p:nvCxnSpPr>
                <p:cNvPr id="11307" name="Connettore 1 150"/>
                <p:cNvCxnSpPr>
                  <a:cxnSpLocks noChangeShapeType="1"/>
                </p:cNvCxnSpPr>
                <p:nvPr/>
              </p:nvCxnSpPr>
              <p:spPr bwMode="auto">
                <a:xfrm>
                  <a:off x="6398949" y="3564024"/>
                  <a:ext cx="9517" cy="180000"/>
                </a:xfrm>
                <a:prstGeom prst="line">
                  <a:avLst/>
                </a:prstGeom>
                <a:noFill/>
                <a:ln w="19050" algn="ctr">
                  <a:solidFill>
                    <a:srgbClr val="FFC000"/>
                  </a:solidFill>
                  <a:round/>
                  <a:headEnd/>
                  <a:tailEnd/>
                </a:ln>
              </p:spPr>
            </p:cxnSp>
          </p:grpSp>
        </p:grpSp>
      </p:grpSp>
      <p:sp>
        <p:nvSpPr>
          <p:cNvPr id="44" name="Segnaposto contenuto 43"/>
          <p:cNvSpPr>
            <a:spLocks noGrp="1"/>
          </p:cNvSpPr>
          <p:nvPr>
            <p:ph idx="1"/>
          </p:nvPr>
        </p:nvSpPr>
        <p:spPr>
          <a:xfrm>
            <a:off x="246197" y="1171016"/>
            <a:ext cx="1621239" cy="413085"/>
          </a:xfrm>
        </p:spPr>
        <p:txBody>
          <a:bodyPr/>
          <a:lstStyle/>
          <a:p>
            <a:r>
              <a:rPr lang="it-IT" dirty="0" smtClean="0"/>
              <a:t>AS IS</a:t>
            </a:r>
            <a:endParaRPr lang="it-IT" dirty="0"/>
          </a:p>
        </p:txBody>
      </p:sp>
      <p:sp>
        <p:nvSpPr>
          <p:cNvPr id="45" name="Segnaposto contenuto 43"/>
          <p:cNvSpPr txBox="1">
            <a:spLocks/>
          </p:cNvSpPr>
          <p:nvPr/>
        </p:nvSpPr>
        <p:spPr bwMode="auto">
          <a:xfrm>
            <a:off x="1905424" y="4684803"/>
            <a:ext cx="1494599" cy="556898"/>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p>
            <a:pPr marL="342900" marR="0" lvl="0" indent="-342900" algn="l" defTabSz="914400" rtl="0" eaLnBrk="0" fontAlgn="base" latinLnBrk="0" hangingPunct="0">
              <a:lnSpc>
                <a:spcPct val="100000"/>
              </a:lnSpc>
              <a:spcBef>
                <a:spcPct val="50000"/>
              </a:spcBef>
              <a:spcAft>
                <a:spcPct val="0"/>
              </a:spcAft>
              <a:buClrTx/>
              <a:buSzTx/>
              <a:buFont typeface="Wingdings" pitchFamily="2" charset="2"/>
              <a:buBlip>
                <a:blip r:embed="rId3"/>
              </a:buBlip>
              <a:tabLst/>
              <a:defRPr/>
            </a:pPr>
            <a:r>
              <a:rPr kumimoji="0" lang="it-IT" b="0" i="0" u="none" strike="noStrike" kern="0" cap="none" spc="0" normalizeH="0" baseline="0" noProof="0" dirty="0" err="1" smtClean="0">
                <a:ln>
                  <a:noFill/>
                </a:ln>
                <a:solidFill>
                  <a:schemeClr val="accent2"/>
                </a:solidFill>
                <a:effectLst/>
                <a:uLnTx/>
                <a:uFillTx/>
                <a:latin typeface="Verdana" pitchFamily="34" charset="0"/>
                <a:ea typeface="+mn-ea"/>
                <a:cs typeface="+mn-cs"/>
              </a:rPr>
              <a:t>To</a:t>
            </a:r>
            <a:r>
              <a:rPr kumimoji="0" lang="it-IT" b="0" i="0" u="none" strike="noStrike" kern="0" cap="none" spc="0" normalizeH="0" baseline="0" noProof="0" dirty="0" smtClean="0">
                <a:ln>
                  <a:noFill/>
                </a:ln>
                <a:solidFill>
                  <a:schemeClr val="accent2"/>
                </a:solidFill>
                <a:effectLst/>
                <a:uLnTx/>
                <a:uFillTx/>
                <a:latin typeface="Verdana" pitchFamily="34" charset="0"/>
                <a:ea typeface="+mn-ea"/>
                <a:cs typeface="+mn-cs"/>
              </a:rPr>
              <a:t> Be</a:t>
            </a:r>
            <a:endParaRPr kumimoji="0" lang="it-IT" b="0" i="0" u="none" strike="noStrike" kern="0" cap="none" spc="0" normalizeH="0" baseline="0" noProof="0" dirty="0">
              <a:ln>
                <a:noFill/>
              </a:ln>
              <a:solidFill>
                <a:schemeClr val="accent2"/>
              </a:solidFill>
              <a:effectLst/>
              <a:uLnTx/>
              <a:uFillTx/>
              <a:latin typeface="Verdana" pitchFamily="34" charset="0"/>
              <a:ea typeface="+mn-ea"/>
              <a:cs typeface="+mn-cs"/>
            </a:endParaRPr>
          </a:p>
        </p:txBody>
      </p:sp>
      <p:grpSp>
        <p:nvGrpSpPr>
          <p:cNvPr id="5" name="Gruppo 161"/>
          <p:cNvGrpSpPr/>
          <p:nvPr/>
        </p:nvGrpSpPr>
        <p:grpSpPr>
          <a:xfrm>
            <a:off x="172778" y="1675450"/>
            <a:ext cx="5282272" cy="1961727"/>
            <a:chOff x="301924" y="1669301"/>
            <a:chExt cx="8369205" cy="2325298"/>
          </a:xfrm>
        </p:grpSpPr>
        <p:sp>
          <p:nvSpPr>
            <p:cNvPr id="163" name="Line 148"/>
            <p:cNvSpPr>
              <a:spLocks noChangeShapeType="1"/>
            </p:cNvSpPr>
            <p:nvPr/>
          </p:nvSpPr>
          <p:spPr bwMode="auto">
            <a:xfrm>
              <a:off x="5491068" y="2360409"/>
              <a:ext cx="1557808" cy="4019"/>
            </a:xfrm>
            <a:prstGeom prst="line">
              <a:avLst/>
            </a:prstGeom>
            <a:noFill/>
            <a:ln w="19050">
              <a:solidFill>
                <a:srgbClr val="E74740"/>
              </a:solidFill>
              <a:prstDash val="dash"/>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sysClr val="windowText" lastClr="000000"/>
                </a:solidFill>
                <a:effectLst/>
                <a:uLnTx/>
                <a:uFillTx/>
              </a:endParaRPr>
            </a:p>
          </p:txBody>
        </p:sp>
        <p:cxnSp>
          <p:nvCxnSpPr>
            <p:cNvPr id="164" name="Connettore 4 398"/>
            <p:cNvCxnSpPr>
              <a:stCxn id="205" idx="2"/>
            </p:cNvCxnSpPr>
            <p:nvPr/>
          </p:nvCxnSpPr>
          <p:spPr>
            <a:xfrm flipH="1">
              <a:off x="743661" y="2026242"/>
              <a:ext cx="572312" cy="1628486"/>
            </a:xfrm>
            <a:prstGeom prst="straightConnector1">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5" name="Connettore 4 398"/>
            <p:cNvCxnSpPr>
              <a:stCxn id="205" idx="2"/>
            </p:cNvCxnSpPr>
            <p:nvPr/>
          </p:nvCxnSpPr>
          <p:spPr>
            <a:xfrm>
              <a:off x="1315973" y="2026242"/>
              <a:ext cx="370173" cy="1628486"/>
            </a:xfrm>
            <a:prstGeom prst="straightConnector1">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6" name="Connettore 4 398"/>
            <p:cNvCxnSpPr/>
            <p:nvPr/>
          </p:nvCxnSpPr>
          <p:spPr>
            <a:xfrm>
              <a:off x="1277653" y="2127032"/>
              <a:ext cx="4118482" cy="1527696"/>
            </a:xfrm>
            <a:prstGeom prst="straightConnector1">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7" name="Connettore 4 398"/>
            <p:cNvCxnSpPr/>
            <p:nvPr/>
          </p:nvCxnSpPr>
          <p:spPr>
            <a:xfrm>
              <a:off x="1277653" y="2142935"/>
              <a:ext cx="5043994" cy="1511793"/>
            </a:xfrm>
            <a:prstGeom prst="straightConnector1">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8" name="Connettore 4 398"/>
            <p:cNvCxnSpPr/>
            <p:nvPr/>
          </p:nvCxnSpPr>
          <p:spPr>
            <a:xfrm>
              <a:off x="1269702" y="2134983"/>
              <a:ext cx="5975077" cy="1519745"/>
            </a:xfrm>
            <a:prstGeom prst="straightConnector1">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9" name="Connettore 4 398"/>
            <p:cNvCxnSpPr/>
            <p:nvPr/>
          </p:nvCxnSpPr>
          <p:spPr>
            <a:xfrm>
              <a:off x="2654523" y="2143364"/>
              <a:ext cx="4590256" cy="151136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0" name="Connettore 4 398"/>
            <p:cNvCxnSpPr>
              <a:stCxn id="205" idx="2"/>
            </p:cNvCxnSpPr>
            <p:nvPr/>
          </p:nvCxnSpPr>
          <p:spPr>
            <a:xfrm>
              <a:off x="1315973" y="2026242"/>
              <a:ext cx="2225167" cy="1628486"/>
            </a:xfrm>
            <a:prstGeom prst="straightConnector1">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1" name="Connettore 4 398"/>
            <p:cNvCxnSpPr>
              <a:endCxn id="199" idx="0"/>
            </p:cNvCxnSpPr>
            <p:nvPr/>
          </p:nvCxnSpPr>
          <p:spPr>
            <a:xfrm flipH="1">
              <a:off x="2601338" y="2143364"/>
              <a:ext cx="53185" cy="149123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2" name="Connettore 4 398"/>
            <p:cNvCxnSpPr/>
            <p:nvPr/>
          </p:nvCxnSpPr>
          <p:spPr>
            <a:xfrm flipH="1">
              <a:off x="1686147" y="2143364"/>
              <a:ext cx="968376" cy="151136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3" name="Connettore 4 398"/>
            <p:cNvCxnSpPr>
              <a:endCxn id="197" idx="0"/>
            </p:cNvCxnSpPr>
            <p:nvPr/>
          </p:nvCxnSpPr>
          <p:spPr>
            <a:xfrm flipH="1">
              <a:off x="733924" y="2143364"/>
              <a:ext cx="1920599" cy="149123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4" name="Connettore 4 398"/>
            <p:cNvCxnSpPr/>
            <p:nvPr/>
          </p:nvCxnSpPr>
          <p:spPr>
            <a:xfrm>
              <a:off x="2654523" y="2143364"/>
              <a:ext cx="1820068" cy="151136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5" name="Connettore 4 398"/>
            <p:cNvCxnSpPr/>
            <p:nvPr/>
          </p:nvCxnSpPr>
          <p:spPr>
            <a:xfrm>
              <a:off x="2654523" y="2143364"/>
              <a:ext cx="886618" cy="151136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6" name="Connettore 4 398"/>
            <p:cNvCxnSpPr>
              <a:stCxn id="205" idx="2"/>
            </p:cNvCxnSpPr>
            <p:nvPr/>
          </p:nvCxnSpPr>
          <p:spPr>
            <a:xfrm>
              <a:off x="1315973" y="2026242"/>
              <a:ext cx="3110910" cy="1596681"/>
            </a:xfrm>
            <a:prstGeom prst="straightConnector1">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7" name="Connettore 4 398"/>
            <p:cNvCxnSpPr/>
            <p:nvPr/>
          </p:nvCxnSpPr>
          <p:spPr>
            <a:xfrm>
              <a:off x="2654523" y="2143364"/>
              <a:ext cx="3667124" cy="151136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8" name="Connettore 4 398"/>
            <p:cNvCxnSpPr/>
            <p:nvPr/>
          </p:nvCxnSpPr>
          <p:spPr>
            <a:xfrm>
              <a:off x="2654523" y="2143364"/>
              <a:ext cx="2741612" cy="1511364"/>
            </a:xfrm>
            <a:prstGeom prst="straightConnector1">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79" name="Connettore 4 398"/>
            <p:cNvCxnSpPr>
              <a:endCxn id="197" idx="0"/>
            </p:cNvCxnSpPr>
            <p:nvPr/>
          </p:nvCxnSpPr>
          <p:spPr>
            <a:xfrm flipH="1">
              <a:off x="733924" y="2116314"/>
              <a:ext cx="3247686" cy="1518284"/>
            </a:xfrm>
            <a:prstGeom prst="straightConnector1">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0" name="Connettore 4 398"/>
            <p:cNvCxnSpPr/>
            <p:nvPr/>
          </p:nvCxnSpPr>
          <p:spPr>
            <a:xfrm>
              <a:off x="3981610" y="2116314"/>
              <a:ext cx="1414525" cy="1538414"/>
            </a:xfrm>
            <a:prstGeom prst="straightConnector1">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1" name="Connettore 4 398"/>
            <p:cNvCxnSpPr/>
            <p:nvPr/>
          </p:nvCxnSpPr>
          <p:spPr>
            <a:xfrm>
              <a:off x="3981610" y="2116314"/>
              <a:ext cx="2340037" cy="1538414"/>
            </a:xfrm>
            <a:prstGeom prst="straightConnector1">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2" name="Connettore 4 398"/>
            <p:cNvCxnSpPr/>
            <p:nvPr/>
          </p:nvCxnSpPr>
          <p:spPr>
            <a:xfrm>
              <a:off x="3981610" y="2116314"/>
              <a:ext cx="3263169" cy="1538414"/>
            </a:xfrm>
            <a:prstGeom prst="straightConnector1">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3" name="Connettore 4 398"/>
            <p:cNvCxnSpPr/>
            <p:nvPr/>
          </p:nvCxnSpPr>
          <p:spPr>
            <a:xfrm flipH="1">
              <a:off x="3541141" y="2116314"/>
              <a:ext cx="440469" cy="1538414"/>
            </a:xfrm>
            <a:prstGeom prst="straightConnector1">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4" name="Connettore 4 398"/>
            <p:cNvCxnSpPr>
              <a:endCxn id="199" idx="0"/>
            </p:cNvCxnSpPr>
            <p:nvPr/>
          </p:nvCxnSpPr>
          <p:spPr>
            <a:xfrm flipH="1">
              <a:off x="2601338" y="2116314"/>
              <a:ext cx="1380272" cy="1518284"/>
            </a:xfrm>
            <a:prstGeom prst="straightConnector1">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5" name="Connettore 4 398"/>
            <p:cNvCxnSpPr/>
            <p:nvPr/>
          </p:nvCxnSpPr>
          <p:spPr>
            <a:xfrm flipH="1">
              <a:off x="1667631" y="2116315"/>
              <a:ext cx="2313979" cy="1518284"/>
            </a:xfrm>
            <a:prstGeom prst="straightConnector1">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6" name="Connettore 4 398"/>
            <p:cNvCxnSpPr>
              <a:endCxn id="197" idx="0"/>
            </p:cNvCxnSpPr>
            <p:nvPr/>
          </p:nvCxnSpPr>
          <p:spPr>
            <a:xfrm flipH="1">
              <a:off x="733924" y="2116314"/>
              <a:ext cx="4616298" cy="1518284"/>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87" name="Connettore 4 398"/>
            <p:cNvCxnSpPr>
              <a:endCxn id="198" idx="0"/>
            </p:cNvCxnSpPr>
            <p:nvPr/>
          </p:nvCxnSpPr>
          <p:spPr>
            <a:xfrm flipH="1">
              <a:off x="1667631" y="2116314"/>
              <a:ext cx="3682591" cy="1518284"/>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88" name="Connettore 4 398"/>
            <p:cNvCxnSpPr>
              <a:endCxn id="199" idx="0"/>
            </p:cNvCxnSpPr>
            <p:nvPr/>
          </p:nvCxnSpPr>
          <p:spPr>
            <a:xfrm flipH="1">
              <a:off x="2601338" y="2116314"/>
              <a:ext cx="2748884" cy="1518284"/>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89" name="Connettore 4 398"/>
            <p:cNvCxnSpPr/>
            <p:nvPr/>
          </p:nvCxnSpPr>
          <p:spPr>
            <a:xfrm flipH="1">
              <a:off x="3541141" y="2116314"/>
              <a:ext cx="1809081" cy="1538414"/>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0" name="Connettore 4 398"/>
            <p:cNvCxnSpPr/>
            <p:nvPr/>
          </p:nvCxnSpPr>
          <p:spPr>
            <a:xfrm flipH="1">
              <a:off x="4474591" y="2116314"/>
              <a:ext cx="875631" cy="1538414"/>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1" name="Connettore 4 398"/>
            <p:cNvCxnSpPr/>
            <p:nvPr/>
          </p:nvCxnSpPr>
          <p:spPr>
            <a:xfrm>
              <a:off x="5348377" y="2165230"/>
              <a:ext cx="47758" cy="1489498"/>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2" name="Connettore 4 398"/>
            <p:cNvCxnSpPr/>
            <p:nvPr/>
          </p:nvCxnSpPr>
          <p:spPr>
            <a:xfrm>
              <a:off x="5350222" y="2116314"/>
              <a:ext cx="971425" cy="1538414"/>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3" name="Connettore 4 398"/>
            <p:cNvCxnSpPr/>
            <p:nvPr/>
          </p:nvCxnSpPr>
          <p:spPr>
            <a:xfrm>
              <a:off x="5350222" y="2116314"/>
              <a:ext cx="1894557" cy="1538414"/>
            </a:xfrm>
            <a:prstGeom prst="straightConnector1">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sp>
          <p:nvSpPr>
            <p:cNvPr id="194" name="Line 148"/>
            <p:cNvSpPr>
              <a:spLocks noChangeShapeType="1"/>
            </p:cNvSpPr>
            <p:nvPr/>
          </p:nvSpPr>
          <p:spPr bwMode="auto">
            <a:xfrm>
              <a:off x="5750343" y="2643434"/>
              <a:ext cx="1557808" cy="4019"/>
            </a:xfrm>
            <a:prstGeom prst="line">
              <a:avLst/>
            </a:prstGeom>
            <a:noFill/>
            <a:ln w="19050">
              <a:solidFill>
                <a:srgbClr val="E74740"/>
              </a:solidFill>
              <a:prstDash val="dash"/>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sysClr val="windowText" lastClr="000000"/>
                </a:solidFill>
                <a:effectLst/>
                <a:uLnTx/>
                <a:uFillTx/>
              </a:endParaRPr>
            </a:p>
          </p:txBody>
        </p:sp>
        <p:sp>
          <p:nvSpPr>
            <p:cNvPr id="195" name="Line 148"/>
            <p:cNvSpPr>
              <a:spLocks noChangeShapeType="1"/>
            </p:cNvSpPr>
            <p:nvPr/>
          </p:nvSpPr>
          <p:spPr bwMode="auto">
            <a:xfrm>
              <a:off x="5985868" y="2890834"/>
              <a:ext cx="1557808" cy="4019"/>
            </a:xfrm>
            <a:prstGeom prst="line">
              <a:avLst/>
            </a:prstGeom>
            <a:noFill/>
            <a:ln w="19050">
              <a:solidFill>
                <a:srgbClr val="E74740"/>
              </a:solidFill>
              <a:prstDash val="dash"/>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sysClr val="windowText" lastClr="000000"/>
                </a:solidFill>
                <a:effectLst/>
                <a:uLnTx/>
                <a:uFillTx/>
              </a:endParaRPr>
            </a:p>
          </p:txBody>
        </p:sp>
        <p:sp>
          <p:nvSpPr>
            <p:cNvPr id="196" name="Line 148"/>
            <p:cNvSpPr>
              <a:spLocks noChangeShapeType="1"/>
            </p:cNvSpPr>
            <p:nvPr/>
          </p:nvSpPr>
          <p:spPr bwMode="auto">
            <a:xfrm>
              <a:off x="6233268" y="3150109"/>
              <a:ext cx="1557808" cy="4019"/>
            </a:xfrm>
            <a:prstGeom prst="line">
              <a:avLst/>
            </a:prstGeom>
            <a:noFill/>
            <a:ln w="19050">
              <a:solidFill>
                <a:srgbClr val="E74740"/>
              </a:solidFill>
              <a:prstDash val="dash"/>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sysClr val="windowText" lastClr="000000"/>
                </a:solidFill>
                <a:effectLst/>
                <a:uLnTx/>
                <a:uFillTx/>
              </a:endParaRPr>
            </a:p>
          </p:txBody>
        </p:sp>
        <p:sp>
          <p:nvSpPr>
            <p:cNvPr id="197" name="Rettangolo arrotondato 196"/>
            <p:cNvSpPr/>
            <p:nvPr/>
          </p:nvSpPr>
          <p:spPr bwMode="auto">
            <a:xfrm>
              <a:off x="301924" y="3634598"/>
              <a:ext cx="864000"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accent2"/>
                  </a:solidFill>
                  <a:effectLst/>
                  <a:latin typeface="verdana" pitchFamily="34" charset="0"/>
                </a:rPr>
                <a:t>ATM</a:t>
              </a:r>
            </a:p>
          </p:txBody>
        </p:sp>
        <p:sp>
          <p:nvSpPr>
            <p:cNvPr id="198" name="Rettangolo arrotondato 197"/>
            <p:cNvSpPr/>
            <p:nvPr/>
          </p:nvSpPr>
          <p:spPr bwMode="auto">
            <a:xfrm>
              <a:off x="1235631" y="3634598"/>
              <a:ext cx="864000"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accent2"/>
                  </a:solidFill>
                  <a:effectLst/>
                  <a:latin typeface="verdana" pitchFamily="34" charset="0"/>
                </a:rPr>
                <a:t>POS</a:t>
              </a:r>
            </a:p>
          </p:txBody>
        </p:sp>
        <p:sp>
          <p:nvSpPr>
            <p:cNvPr id="199" name="Rettangolo arrotondato 198"/>
            <p:cNvSpPr/>
            <p:nvPr/>
          </p:nvSpPr>
          <p:spPr bwMode="auto">
            <a:xfrm>
              <a:off x="2169338" y="3634598"/>
              <a:ext cx="864000"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accent2"/>
                  </a:solidFill>
                  <a:effectLst/>
                  <a:latin typeface="verdana" pitchFamily="34" charset="0"/>
                </a:rPr>
                <a:t>IVR</a:t>
              </a:r>
            </a:p>
          </p:txBody>
        </p:sp>
        <p:sp>
          <p:nvSpPr>
            <p:cNvPr id="200" name="Rettangolo arrotondato 199"/>
            <p:cNvSpPr/>
            <p:nvPr/>
          </p:nvSpPr>
          <p:spPr bwMode="auto">
            <a:xfrm>
              <a:off x="3000611" y="3634599"/>
              <a:ext cx="1066567"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err="1" smtClean="0">
                  <a:ln>
                    <a:noFill/>
                  </a:ln>
                  <a:solidFill>
                    <a:schemeClr val="accent2"/>
                  </a:solidFill>
                  <a:effectLst/>
                  <a:latin typeface="verdana" pitchFamily="34" charset="0"/>
                </a:rPr>
                <a:t>Call</a:t>
              </a:r>
              <a:r>
                <a:rPr kumimoji="0" lang="it-IT" sz="1000" b="0" i="0" u="none" strike="noStrike" cap="none" normalizeH="0" baseline="0" dirty="0" smtClean="0">
                  <a:ln>
                    <a:noFill/>
                  </a:ln>
                  <a:solidFill>
                    <a:schemeClr val="accent2"/>
                  </a:solidFill>
                  <a:effectLst/>
                  <a:latin typeface="verdana" pitchFamily="34" charset="0"/>
                </a:rPr>
                <a:t> Center</a:t>
              </a:r>
            </a:p>
          </p:txBody>
        </p:sp>
        <p:sp>
          <p:nvSpPr>
            <p:cNvPr id="201" name="Rettangolo arrotondato 200"/>
            <p:cNvSpPr/>
            <p:nvPr/>
          </p:nvSpPr>
          <p:spPr bwMode="auto">
            <a:xfrm>
              <a:off x="4007485" y="3634599"/>
              <a:ext cx="1010906"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accent2"/>
                  </a:solidFill>
                  <a:effectLst/>
                  <a:latin typeface="verdana" pitchFamily="34" charset="0"/>
                </a:rPr>
                <a:t>Dealer</a:t>
              </a:r>
            </a:p>
          </p:txBody>
        </p:sp>
        <p:sp>
          <p:nvSpPr>
            <p:cNvPr id="202" name="Rettangolo arrotondato 201"/>
            <p:cNvSpPr/>
            <p:nvPr/>
          </p:nvSpPr>
          <p:spPr bwMode="auto">
            <a:xfrm>
              <a:off x="5014360" y="3634599"/>
              <a:ext cx="1233287"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accent2"/>
                  </a:solidFill>
                  <a:effectLst/>
                  <a:latin typeface="verdana" pitchFamily="34" charset="0"/>
                </a:rPr>
                <a:t>Internet</a:t>
              </a:r>
            </a:p>
          </p:txBody>
        </p:sp>
        <p:sp>
          <p:nvSpPr>
            <p:cNvPr id="203" name="Rettangolo arrotondato 202"/>
            <p:cNvSpPr/>
            <p:nvPr/>
          </p:nvSpPr>
          <p:spPr bwMode="auto">
            <a:xfrm>
              <a:off x="6240735" y="3634599"/>
              <a:ext cx="864001"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accent2"/>
                  </a:solidFill>
                  <a:effectLst/>
                  <a:latin typeface="verdana" pitchFamily="34" charset="0"/>
                </a:rPr>
                <a:t>GDO</a:t>
              </a:r>
            </a:p>
          </p:txBody>
        </p:sp>
        <p:sp>
          <p:nvSpPr>
            <p:cNvPr id="204" name="Rettangolo arrotondato 203"/>
            <p:cNvSpPr/>
            <p:nvPr/>
          </p:nvSpPr>
          <p:spPr bwMode="auto">
            <a:xfrm>
              <a:off x="7096423" y="3634599"/>
              <a:ext cx="1141455" cy="360000"/>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accent2"/>
                  </a:solidFill>
                  <a:effectLst/>
                  <a:latin typeface="verdana" pitchFamily="34" charset="0"/>
                </a:rPr>
                <a:t>Mobile</a:t>
              </a:r>
            </a:p>
          </p:txBody>
        </p:sp>
        <p:sp>
          <p:nvSpPr>
            <p:cNvPr id="205" name="Rettangolo arrotondato 204"/>
            <p:cNvSpPr/>
            <p:nvPr/>
          </p:nvSpPr>
          <p:spPr bwMode="auto">
            <a:xfrm>
              <a:off x="715977" y="1756886"/>
              <a:ext cx="1199992" cy="269356"/>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verdana" pitchFamily="34" charset="0"/>
                </a:rPr>
                <a:t>Ministeri</a:t>
              </a:r>
            </a:p>
          </p:txBody>
        </p:sp>
        <p:sp>
          <p:nvSpPr>
            <p:cNvPr id="206" name="Rettangolo arrotondato 205"/>
            <p:cNvSpPr/>
            <p:nvPr/>
          </p:nvSpPr>
          <p:spPr bwMode="auto">
            <a:xfrm>
              <a:off x="2231365" y="1686849"/>
              <a:ext cx="1221179" cy="426978"/>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verdana" pitchFamily="34" charset="0"/>
                </a:rPr>
                <a:t>PA Centrale</a:t>
              </a:r>
            </a:p>
          </p:txBody>
        </p:sp>
        <p:sp>
          <p:nvSpPr>
            <p:cNvPr id="207" name="Rettangolo arrotondato 206"/>
            <p:cNvSpPr/>
            <p:nvPr/>
          </p:nvSpPr>
          <p:spPr bwMode="auto">
            <a:xfrm>
              <a:off x="3551211" y="1675901"/>
              <a:ext cx="1159861" cy="416030"/>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verdana" pitchFamily="34" charset="0"/>
                </a:rPr>
                <a:t>PA</a:t>
              </a:r>
              <a:r>
                <a:rPr kumimoji="0" lang="it-IT" sz="1000" b="0" i="0" u="none" strike="noStrike" cap="none" normalizeH="0" dirty="0" smtClean="0">
                  <a:ln>
                    <a:noFill/>
                  </a:ln>
                  <a:solidFill>
                    <a:schemeClr val="tx1"/>
                  </a:solidFill>
                  <a:effectLst/>
                  <a:latin typeface="verdana" pitchFamily="34" charset="0"/>
                </a:rPr>
                <a:t> Locale</a:t>
              </a:r>
              <a:endParaRPr kumimoji="0" lang="it-IT" sz="1000" b="0" i="0" u="none" strike="noStrike" cap="none" normalizeH="0" baseline="0" dirty="0" smtClean="0">
                <a:ln>
                  <a:noFill/>
                </a:ln>
                <a:solidFill>
                  <a:schemeClr val="tx1"/>
                </a:solidFill>
                <a:effectLst/>
                <a:latin typeface="verdana" pitchFamily="34" charset="0"/>
              </a:endParaRPr>
            </a:p>
          </p:txBody>
        </p:sp>
        <p:sp>
          <p:nvSpPr>
            <p:cNvPr id="208" name="Rettangolo arrotondato 207"/>
            <p:cNvSpPr/>
            <p:nvPr/>
          </p:nvSpPr>
          <p:spPr bwMode="auto">
            <a:xfrm>
              <a:off x="4896928" y="1669301"/>
              <a:ext cx="864001" cy="360000"/>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verdana" pitchFamily="34" charset="0"/>
                </a:rPr>
                <a:t>ASL</a:t>
              </a:r>
            </a:p>
          </p:txBody>
        </p:sp>
        <p:sp>
          <p:nvSpPr>
            <p:cNvPr id="209" name="Rettangolo arrotondato 208"/>
            <p:cNvSpPr/>
            <p:nvPr/>
          </p:nvSpPr>
          <p:spPr bwMode="auto">
            <a:xfrm>
              <a:off x="7807129" y="2969371"/>
              <a:ext cx="864000" cy="360000"/>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000" b="1"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PSP</a:t>
              </a:r>
            </a:p>
          </p:txBody>
        </p:sp>
        <p:sp>
          <p:nvSpPr>
            <p:cNvPr id="210" name="Rettangolo arrotondato 209"/>
            <p:cNvSpPr/>
            <p:nvPr/>
          </p:nvSpPr>
          <p:spPr bwMode="auto">
            <a:xfrm>
              <a:off x="7569622" y="2696238"/>
              <a:ext cx="864000" cy="360000"/>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000" b="1"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PSP</a:t>
              </a:r>
            </a:p>
          </p:txBody>
        </p:sp>
        <p:sp>
          <p:nvSpPr>
            <p:cNvPr id="211" name="Rettangolo arrotondato 210"/>
            <p:cNvSpPr/>
            <p:nvPr/>
          </p:nvSpPr>
          <p:spPr bwMode="auto">
            <a:xfrm>
              <a:off x="7332116" y="2423106"/>
              <a:ext cx="864000" cy="360000"/>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000" b="1"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PSP</a:t>
              </a:r>
            </a:p>
          </p:txBody>
        </p:sp>
        <p:sp>
          <p:nvSpPr>
            <p:cNvPr id="212" name="Rettangolo arrotondato 211"/>
            <p:cNvSpPr/>
            <p:nvPr/>
          </p:nvSpPr>
          <p:spPr bwMode="auto">
            <a:xfrm>
              <a:off x="7094610" y="2149974"/>
              <a:ext cx="864000" cy="360000"/>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000" b="1"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PSP</a:t>
              </a:r>
            </a:p>
          </p:txBody>
        </p:sp>
      </p:grpSp>
    </p:spTree>
    <p:extLst>
      <p:ext uri="{BB962C8B-B14F-4D97-AF65-F5344CB8AC3E}">
        <p14:creationId xmlns="" xmlns:p14="http://schemas.microsoft.com/office/powerpoint/2010/main" val="31566809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ttangolo 72"/>
          <p:cNvSpPr/>
          <p:nvPr/>
        </p:nvSpPr>
        <p:spPr>
          <a:xfrm>
            <a:off x="1052946" y="1173019"/>
            <a:ext cx="1718830" cy="5043054"/>
          </a:xfrm>
          <a:prstGeom prst="rect">
            <a:avLst/>
          </a:prstGeom>
          <a:solidFill>
            <a:srgbClr val="CCECFF"/>
          </a:solidFill>
          <a:ln w="3175" cap="flat" cmpd="sng" algn="ctr">
            <a:noFill/>
            <a:prstDash val="solid"/>
          </a:ln>
          <a:effectLst>
            <a:outerShdw blurRad="50800" dist="38100" dir="2700000" algn="tl" rotWithShape="0">
              <a:prstClr val="black">
                <a:alpha val="40000"/>
              </a:prstClr>
            </a:outerShdw>
          </a:effectLst>
        </p:spPr>
        <p:txBody>
          <a:bodyPr vert="vert270"/>
          <a:lstStyle/>
          <a:p>
            <a:pPr algn="ctr" fontAlgn="auto">
              <a:spcBef>
                <a:spcPts val="0"/>
              </a:spcBef>
              <a:spcAft>
                <a:spcPts val="0"/>
              </a:spcAft>
              <a:defRPr/>
            </a:pPr>
            <a:endParaRPr lang="it-IT" sz="1200" kern="0" dirty="0">
              <a:solidFill>
                <a:sysClr val="windowText" lastClr="000000"/>
              </a:solidFill>
              <a:latin typeface="Arial" pitchFamily="34" charset="0"/>
            </a:endParaRPr>
          </a:p>
        </p:txBody>
      </p:sp>
      <p:sp>
        <p:nvSpPr>
          <p:cNvPr id="4099" name="Titolo 1"/>
          <p:cNvSpPr>
            <a:spLocks noGrp="1"/>
          </p:cNvSpPr>
          <p:nvPr>
            <p:ph type="title"/>
          </p:nvPr>
        </p:nvSpPr>
        <p:spPr/>
        <p:txBody>
          <a:bodyPr/>
          <a:lstStyle/>
          <a:p>
            <a:r>
              <a:rPr lang="it-IT" sz="2500" dirty="0" smtClean="0"/>
              <a:t>Il ruolo dell’Agenzia</a:t>
            </a:r>
          </a:p>
        </p:txBody>
      </p:sp>
      <p:sp>
        <p:nvSpPr>
          <p:cNvPr id="65" name="Rettangolo 64"/>
          <p:cNvSpPr/>
          <p:nvPr/>
        </p:nvSpPr>
        <p:spPr>
          <a:xfrm>
            <a:off x="1185333" y="1373761"/>
            <a:ext cx="1991078" cy="611187"/>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300" kern="0" dirty="0" smtClean="0">
                <a:solidFill>
                  <a:schemeClr val="accent2">
                    <a:lumMod val="75000"/>
                  </a:schemeClr>
                </a:solidFill>
                <a:latin typeface="+mj-lt"/>
              </a:rPr>
              <a:t>LINEE GUIDA</a:t>
            </a:r>
            <a:endParaRPr lang="it-IT" sz="1300" kern="0" dirty="0">
              <a:solidFill>
                <a:schemeClr val="accent2">
                  <a:lumMod val="75000"/>
                </a:schemeClr>
              </a:solidFill>
              <a:latin typeface="+mj-lt"/>
            </a:endParaRPr>
          </a:p>
        </p:txBody>
      </p:sp>
      <p:sp>
        <p:nvSpPr>
          <p:cNvPr id="66" name="Rettangolo 65"/>
          <p:cNvSpPr/>
          <p:nvPr/>
        </p:nvSpPr>
        <p:spPr>
          <a:xfrm>
            <a:off x="1185333" y="2594159"/>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300" kern="0" dirty="0" smtClean="0">
                <a:solidFill>
                  <a:schemeClr val="accent2">
                    <a:lumMod val="75000"/>
                  </a:schemeClr>
                </a:solidFill>
                <a:latin typeface="+mn-lt"/>
              </a:rPr>
              <a:t>INFRASTRUTTURA</a:t>
            </a:r>
            <a:endParaRPr lang="it-IT" sz="1300" kern="0" dirty="0">
              <a:solidFill>
                <a:schemeClr val="accent2">
                  <a:lumMod val="75000"/>
                </a:schemeClr>
              </a:solidFill>
              <a:latin typeface="+mn-lt"/>
            </a:endParaRPr>
          </a:p>
        </p:txBody>
      </p:sp>
      <p:sp>
        <p:nvSpPr>
          <p:cNvPr id="71" name="Rettangolo 70"/>
          <p:cNvSpPr/>
          <p:nvPr/>
        </p:nvSpPr>
        <p:spPr>
          <a:xfrm>
            <a:off x="1185333" y="3723786"/>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300" kern="0" dirty="0" smtClean="0">
                <a:solidFill>
                  <a:schemeClr val="accent2">
                    <a:lumMod val="75000"/>
                  </a:schemeClr>
                </a:solidFill>
                <a:latin typeface="+mj-lt"/>
              </a:rPr>
              <a:t>CONSULENZA E COORDINAMENTO </a:t>
            </a:r>
            <a:endParaRPr lang="it-IT" sz="1300" kern="0" dirty="0">
              <a:solidFill>
                <a:schemeClr val="accent2">
                  <a:lumMod val="75000"/>
                </a:schemeClr>
              </a:solidFill>
              <a:latin typeface="+mj-lt"/>
            </a:endParaRPr>
          </a:p>
        </p:txBody>
      </p:sp>
      <p:sp>
        <p:nvSpPr>
          <p:cNvPr id="80" name="CasellaDiTesto 8"/>
          <p:cNvSpPr txBox="1">
            <a:spLocks noChangeArrowheads="1"/>
          </p:cNvSpPr>
          <p:nvPr>
            <p:custDataLst>
              <p:tags r:id="rId1"/>
            </p:custDataLst>
          </p:nvPr>
        </p:nvSpPr>
        <p:spPr bwMode="auto">
          <a:xfrm>
            <a:off x="3524551" y="1258184"/>
            <a:ext cx="4979843" cy="830997"/>
          </a:xfrm>
          <a:prstGeom prst="rect">
            <a:avLst/>
          </a:prstGeom>
          <a:noFill/>
          <a:ln w="9525">
            <a:solidFill>
              <a:schemeClr val="tx1"/>
            </a:solidFill>
            <a:prstDash val="dash"/>
            <a:miter lim="800000"/>
            <a:headEnd/>
            <a:tailEnd/>
          </a:ln>
        </p:spPr>
        <p:txBody>
          <a:bodyPr wrap="square">
            <a:spAutoFit/>
          </a:bodyPr>
          <a:lstStyle/>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Emanazione delle linee guida (art.5 del CAD), sentita la Banca d’Italia, che definiscono la specifica del codice univoco e le modalità con cui il PSP mette a disposizione dell’ente le informazioni relative al pagamento </a:t>
            </a:r>
          </a:p>
        </p:txBody>
      </p:sp>
      <p:sp>
        <p:nvSpPr>
          <p:cNvPr id="20" name="CasellaDiTesto 8"/>
          <p:cNvSpPr txBox="1">
            <a:spLocks noChangeArrowheads="1"/>
          </p:cNvSpPr>
          <p:nvPr>
            <p:custDataLst>
              <p:tags r:id="rId2"/>
            </p:custDataLst>
          </p:nvPr>
        </p:nvSpPr>
        <p:spPr bwMode="auto">
          <a:xfrm>
            <a:off x="3524551" y="2500378"/>
            <a:ext cx="4979843" cy="830997"/>
          </a:xfrm>
          <a:prstGeom prst="rect">
            <a:avLst/>
          </a:prstGeom>
          <a:noFill/>
          <a:ln w="9525">
            <a:solidFill>
              <a:schemeClr val="tx1"/>
            </a:solidFill>
            <a:prstDash val="dash"/>
            <a:miter lim="800000"/>
            <a:headEnd/>
            <a:tailEnd/>
          </a:ln>
        </p:spPr>
        <p:txBody>
          <a:bodyPr wrap="square">
            <a:spAutoFit/>
          </a:bodyPr>
          <a:lstStyle/>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Attuazione e mantenimento del  Nodo dei pagamenti SPC (art. 81 del CAD): piattaforma tecnologica in ambito SPC  per l'interconnessione e l'interoperabilità tra le PPAA e i PSP abilitati </a:t>
            </a:r>
          </a:p>
        </p:txBody>
      </p:sp>
      <p:sp>
        <p:nvSpPr>
          <p:cNvPr id="21" name="CasellaDiTesto 8"/>
          <p:cNvSpPr txBox="1">
            <a:spLocks noChangeArrowheads="1"/>
          </p:cNvSpPr>
          <p:nvPr>
            <p:custDataLst>
              <p:tags r:id="rId3"/>
            </p:custDataLst>
          </p:nvPr>
        </p:nvSpPr>
        <p:spPr bwMode="auto">
          <a:xfrm>
            <a:off x="3524551" y="3742572"/>
            <a:ext cx="4979843" cy="646331"/>
          </a:xfrm>
          <a:prstGeom prst="rect">
            <a:avLst/>
          </a:prstGeom>
          <a:noFill/>
          <a:ln w="9525">
            <a:solidFill>
              <a:schemeClr val="tx1"/>
            </a:solidFill>
            <a:prstDash val="dash"/>
            <a:miter lim="800000"/>
            <a:headEnd/>
            <a:tailEnd/>
          </a:ln>
        </p:spPr>
        <p:txBody>
          <a:bodyPr wrap="square">
            <a:spAutoFit/>
          </a:bodyPr>
          <a:lstStyle/>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Assistenza alle amministrazioni nei progetti di adesione al sistema attraverso erogazione di consulenza specifica e il coordinamento di gruppi di lavoro </a:t>
            </a:r>
          </a:p>
        </p:txBody>
      </p:sp>
      <p:sp>
        <p:nvSpPr>
          <p:cNvPr id="22" name="Rettangolo 21"/>
          <p:cNvSpPr/>
          <p:nvPr/>
        </p:nvSpPr>
        <p:spPr>
          <a:xfrm>
            <a:off x="1236137" y="5088426"/>
            <a:ext cx="1991078" cy="788499"/>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endParaRPr lang="it-IT" sz="1300" kern="0" dirty="0" smtClean="0">
              <a:solidFill>
                <a:schemeClr val="accent2">
                  <a:lumMod val="75000"/>
                </a:schemeClr>
              </a:solidFill>
              <a:latin typeface="+mj-lt"/>
            </a:endParaRPr>
          </a:p>
          <a:p>
            <a:pPr fontAlgn="auto">
              <a:spcBef>
                <a:spcPts val="0"/>
              </a:spcBef>
              <a:spcAft>
                <a:spcPts val="0"/>
              </a:spcAft>
              <a:defRPr/>
            </a:pPr>
            <a:r>
              <a:rPr lang="it-IT" sz="1300" kern="0" dirty="0" smtClean="0">
                <a:solidFill>
                  <a:schemeClr val="accent2">
                    <a:lumMod val="75000"/>
                  </a:schemeClr>
                </a:solidFill>
                <a:latin typeface="+mj-lt"/>
              </a:rPr>
              <a:t>MONITORAGGIO E QUALITA’ DEI SERVIZI</a:t>
            </a:r>
          </a:p>
          <a:p>
            <a:pPr fontAlgn="auto">
              <a:spcBef>
                <a:spcPts val="0"/>
              </a:spcBef>
              <a:spcAft>
                <a:spcPts val="0"/>
              </a:spcAft>
              <a:defRPr/>
            </a:pPr>
            <a:endParaRPr lang="it-IT" sz="1300" kern="0" dirty="0">
              <a:solidFill>
                <a:schemeClr val="accent2">
                  <a:lumMod val="75000"/>
                </a:schemeClr>
              </a:solidFill>
              <a:latin typeface="+mj-lt"/>
            </a:endParaRPr>
          </a:p>
        </p:txBody>
      </p:sp>
      <p:sp>
        <p:nvSpPr>
          <p:cNvPr id="24" name="CasellaDiTesto 8"/>
          <p:cNvSpPr txBox="1">
            <a:spLocks noChangeArrowheads="1"/>
          </p:cNvSpPr>
          <p:nvPr>
            <p:custDataLst>
              <p:tags r:id="rId4"/>
            </p:custDataLst>
          </p:nvPr>
        </p:nvSpPr>
        <p:spPr bwMode="auto">
          <a:xfrm>
            <a:off x="3524551" y="4990600"/>
            <a:ext cx="4979843" cy="1015663"/>
          </a:xfrm>
          <a:prstGeom prst="rect">
            <a:avLst/>
          </a:prstGeom>
          <a:noFill/>
          <a:ln w="9525">
            <a:solidFill>
              <a:schemeClr val="tx1"/>
            </a:solidFill>
            <a:prstDash val="dash"/>
            <a:miter lim="800000"/>
            <a:headEnd/>
            <a:tailEnd/>
          </a:ln>
        </p:spPr>
        <p:txBody>
          <a:bodyPr wrap="square">
            <a:spAutoFit/>
          </a:bodyPr>
          <a:lstStyle/>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Monitoraggio dell’attuazione del progetto</a:t>
            </a:r>
          </a:p>
          <a:p>
            <a:pPr marL="177800" indent="-177800" algn="just" fontAlgn="auto">
              <a:spcBef>
                <a:spcPts val="0"/>
              </a:spcBef>
              <a:spcAft>
                <a:spcPts val="0"/>
              </a:spcAft>
              <a:defRPr/>
            </a:pPr>
            <a:endParaRPr lang="it-IT" sz="1200" b="0" dirty="0" smtClean="0">
              <a:solidFill>
                <a:schemeClr val="accent2">
                  <a:lumMod val="75000"/>
                </a:schemeClr>
              </a:solidFill>
              <a:ea typeface="Calibri"/>
              <a:cs typeface="Times New Roman"/>
            </a:endParaRPr>
          </a:p>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Stimolo per l’identificazione dei processi prioritari e per l’uniformazione della qualità dei servizi</a:t>
            </a:r>
          </a:p>
          <a:p>
            <a:pPr marL="177800" indent="-177800" algn="just" fontAlgn="auto">
              <a:spcBef>
                <a:spcPts val="0"/>
              </a:spcBef>
              <a:spcAft>
                <a:spcPts val="0"/>
              </a:spcAft>
              <a:defRPr/>
            </a:pPr>
            <a:endParaRPr lang="it-IT" sz="1200" b="0" dirty="0" smtClean="0">
              <a:solidFill>
                <a:schemeClr val="accent2">
                  <a:lumMod val="75000"/>
                </a:schemeClr>
              </a:solidFill>
              <a:ea typeface="Calibri"/>
              <a:cs typeface="Times New Roman"/>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fasi più importanti</a:t>
            </a:r>
            <a:endParaRPr lang="it-IT" dirty="0"/>
          </a:p>
        </p:txBody>
      </p:sp>
      <p:sp>
        <p:nvSpPr>
          <p:cNvPr id="3" name="Segnaposto contenuto 2"/>
          <p:cNvSpPr>
            <a:spLocks noGrp="1"/>
          </p:cNvSpPr>
          <p:nvPr>
            <p:ph idx="1"/>
          </p:nvPr>
        </p:nvSpPr>
        <p:spPr>
          <a:xfrm>
            <a:off x="465138" y="1001713"/>
            <a:ext cx="7716837" cy="4721225"/>
          </a:xfrm>
        </p:spPr>
        <p:txBody>
          <a:bodyPr/>
          <a:lstStyle/>
          <a:p>
            <a:pPr algn="just">
              <a:spcBef>
                <a:spcPts val="0"/>
              </a:spcBef>
              <a:buFont typeface="Wingdings" pitchFamily="2" charset="2"/>
              <a:buChar char="q"/>
            </a:pPr>
            <a:r>
              <a:rPr lang="it-IT" sz="1600" b="1" dirty="0" smtClean="0"/>
              <a:t>Ottobre 2011</a:t>
            </a:r>
            <a:r>
              <a:rPr lang="it-IT" sz="1600" dirty="0" smtClean="0"/>
              <a:t> - Avvio attività del </a:t>
            </a:r>
            <a:r>
              <a:rPr lang="it-IT" sz="1600" dirty="0" err="1" smtClean="0"/>
              <a:t>GdL</a:t>
            </a:r>
            <a:r>
              <a:rPr lang="it-IT" sz="1600" dirty="0" smtClean="0"/>
              <a:t> –SPC “Pagamenti e Fatturazione elettronica”</a:t>
            </a:r>
          </a:p>
          <a:p>
            <a:pPr algn="just">
              <a:spcBef>
                <a:spcPts val="0"/>
              </a:spcBef>
              <a:buFont typeface="Wingdings" pitchFamily="2" charset="2"/>
              <a:buChar char="q"/>
            </a:pPr>
            <a:endParaRPr lang="it-IT" sz="800" dirty="0" smtClean="0"/>
          </a:p>
          <a:p>
            <a:pPr algn="just">
              <a:spcBef>
                <a:spcPts val="0"/>
              </a:spcBef>
              <a:buFont typeface="Wingdings" pitchFamily="2" charset="2"/>
              <a:buChar char="q"/>
            </a:pPr>
            <a:r>
              <a:rPr lang="it-IT" sz="1600" dirty="0" smtClean="0"/>
              <a:t> </a:t>
            </a:r>
            <a:r>
              <a:rPr lang="it-IT" sz="1600" b="1" dirty="0" smtClean="0"/>
              <a:t>Marzo 2012 - </a:t>
            </a:r>
            <a:r>
              <a:rPr lang="it-IT" sz="1600" dirty="0" smtClean="0"/>
              <a:t>Approvazione specifiche prodotte dal </a:t>
            </a:r>
            <a:r>
              <a:rPr lang="it-IT" sz="1600" dirty="0" err="1" smtClean="0"/>
              <a:t>GdL</a:t>
            </a:r>
            <a:r>
              <a:rPr lang="it-IT" sz="1600" dirty="0" smtClean="0"/>
              <a:t> da parte della Commissione di coordinamento SPC</a:t>
            </a:r>
          </a:p>
          <a:p>
            <a:pPr algn="just">
              <a:spcBef>
                <a:spcPts val="0"/>
              </a:spcBef>
              <a:buFont typeface="Wingdings" pitchFamily="2" charset="2"/>
              <a:buChar char="q"/>
            </a:pPr>
            <a:endParaRPr lang="it-IT" sz="800" dirty="0" smtClean="0"/>
          </a:p>
          <a:p>
            <a:pPr algn="just">
              <a:spcBef>
                <a:spcPts val="0"/>
              </a:spcBef>
              <a:buFont typeface="Wingdings" pitchFamily="2" charset="2"/>
              <a:buChar char="q"/>
            </a:pPr>
            <a:r>
              <a:rPr lang="it-IT" sz="1600" dirty="0" smtClean="0"/>
              <a:t> </a:t>
            </a:r>
            <a:r>
              <a:rPr lang="it-IT" sz="1600" b="1" dirty="0" smtClean="0"/>
              <a:t>Dicembre 2012</a:t>
            </a:r>
            <a:r>
              <a:rPr lang="it-IT" sz="1600" dirty="0" smtClean="0"/>
              <a:t> – Attribuzione ad </a:t>
            </a:r>
            <a:r>
              <a:rPr lang="it-IT" sz="1600" dirty="0" err="1" smtClean="0"/>
              <a:t>AgID</a:t>
            </a:r>
            <a:r>
              <a:rPr lang="it-IT" sz="1600" dirty="0" smtClean="0"/>
              <a:t> responsabilità emanazione Linee guida (Legge 221/2012 di conversione del </a:t>
            </a:r>
            <a:r>
              <a:rPr lang="it-IT" sz="1600" dirty="0" err="1" smtClean="0"/>
              <a:t>DL</a:t>
            </a:r>
            <a:r>
              <a:rPr lang="it-IT" sz="1600" dirty="0" smtClean="0"/>
              <a:t> 179/2012)</a:t>
            </a:r>
          </a:p>
          <a:p>
            <a:pPr algn="just">
              <a:spcBef>
                <a:spcPts val="0"/>
              </a:spcBef>
              <a:buFont typeface="Wingdings" pitchFamily="2" charset="2"/>
              <a:buChar char="q"/>
            </a:pPr>
            <a:endParaRPr lang="it-IT" sz="800" dirty="0" smtClean="0"/>
          </a:p>
          <a:p>
            <a:pPr algn="just">
              <a:spcBef>
                <a:spcPts val="0"/>
              </a:spcBef>
              <a:buFont typeface="Wingdings" pitchFamily="2" charset="2"/>
              <a:buChar char="q"/>
            </a:pPr>
            <a:r>
              <a:rPr lang="it-IT" sz="1600" b="1" dirty="0" smtClean="0"/>
              <a:t>Aprile 2013</a:t>
            </a:r>
            <a:r>
              <a:rPr lang="it-IT" sz="1600" dirty="0" smtClean="0"/>
              <a:t> - Condivisione della bozza di Linee Guida con il </a:t>
            </a:r>
            <a:r>
              <a:rPr lang="it-IT" sz="1600" dirty="0" err="1" smtClean="0"/>
              <a:t>GdL</a:t>
            </a:r>
            <a:r>
              <a:rPr lang="it-IT" sz="1600" dirty="0" smtClean="0"/>
              <a:t>,  presentazione a Banca d’Italia e PSP</a:t>
            </a:r>
          </a:p>
          <a:p>
            <a:pPr algn="just">
              <a:spcBef>
                <a:spcPts val="0"/>
              </a:spcBef>
              <a:buFont typeface="Wingdings" pitchFamily="2" charset="2"/>
              <a:buChar char="q"/>
            </a:pPr>
            <a:endParaRPr lang="it-IT" sz="800" dirty="0" smtClean="0"/>
          </a:p>
          <a:p>
            <a:pPr algn="just">
              <a:spcBef>
                <a:spcPts val="0"/>
              </a:spcBef>
              <a:buFont typeface="Wingdings" pitchFamily="2" charset="2"/>
              <a:buChar char="q"/>
            </a:pPr>
            <a:r>
              <a:rPr lang="it-IT" sz="1600" b="1" dirty="0" smtClean="0"/>
              <a:t>Agosto 2013</a:t>
            </a:r>
            <a:r>
              <a:rPr lang="it-IT" sz="1600" dirty="0" smtClean="0"/>
              <a:t> - Parere positivo da parte di Banca d’Italia</a:t>
            </a:r>
          </a:p>
          <a:p>
            <a:pPr algn="just">
              <a:spcBef>
                <a:spcPts val="0"/>
              </a:spcBef>
              <a:buFont typeface="Wingdings" pitchFamily="2" charset="2"/>
              <a:buChar char="q"/>
            </a:pPr>
            <a:endParaRPr lang="it-IT" sz="800" dirty="0" smtClean="0"/>
          </a:p>
          <a:p>
            <a:pPr algn="just">
              <a:spcBef>
                <a:spcPts val="0"/>
              </a:spcBef>
              <a:buFont typeface="Wingdings" pitchFamily="2" charset="2"/>
              <a:buChar char="q"/>
            </a:pPr>
            <a:r>
              <a:rPr lang="it-IT" sz="1600" b="1" dirty="0" smtClean="0"/>
              <a:t>Settembre 2013</a:t>
            </a:r>
            <a:r>
              <a:rPr lang="it-IT" sz="1600" dirty="0" smtClean="0"/>
              <a:t> - Pubblicazione Linee guida sul sito </a:t>
            </a:r>
            <a:r>
              <a:rPr lang="it-IT" sz="1600" dirty="0" err="1" smtClean="0"/>
              <a:t>AgID</a:t>
            </a:r>
            <a:r>
              <a:rPr lang="it-IT" sz="1600" dirty="0" smtClean="0"/>
              <a:t> in consultazione pubblica</a:t>
            </a:r>
          </a:p>
          <a:p>
            <a:pPr algn="just">
              <a:spcBef>
                <a:spcPts val="0"/>
              </a:spcBef>
              <a:buFont typeface="Wingdings" pitchFamily="2" charset="2"/>
              <a:buChar char="q"/>
            </a:pPr>
            <a:endParaRPr lang="it-IT" sz="800" dirty="0" smtClean="0"/>
          </a:p>
          <a:p>
            <a:pPr algn="just">
              <a:spcBef>
                <a:spcPts val="0"/>
              </a:spcBef>
              <a:buFont typeface="Wingdings" pitchFamily="2" charset="2"/>
              <a:buChar char="q"/>
            </a:pPr>
            <a:r>
              <a:rPr lang="it-IT" sz="1600" b="1" dirty="0" smtClean="0"/>
              <a:t>Ottobre 2013</a:t>
            </a:r>
            <a:r>
              <a:rPr lang="it-IT" sz="1600" dirty="0" smtClean="0"/>
              <a:t> - Recepimento ed analisi osservazioni pervenute, studio e redazione “Position </a:t>
            </a:r>
            <a:r>
              <a:rPr lang="it-IT" sz="1600" dirty="0" err="1" smtClean="0"/>
              <a:t>Paper</a:t>
            </a:r>
            <a:r>
              <a:rPr lang="it-IT" sz="1600" dirty="0" smtClean="0"/>
              <a:t>” e condivisione dello stesso con Banca </a:t>
            </a:r>
            <a:r>
              <a:rPr lang="it-IT" sz="1600" dirty="0" smtClean="0"/>
              <a:t>d’Italia</a:t>
            </a:r>
          </a:p>
          <a:p>
            <a:pPr algn="just">
              <a:spcBef>
                <a:spcPts val="0"/>
              </a:spcBef>
              <a:buFont typeface="Wingdings" pitchFamily="2" charset="2"/>
              <a:buChar char="q"/>
            </a:pPr>
            <a:endParaRPr lang="it-IT" sz="800" dirty="0" smtClean="0"/>
          </a:p>
          <a:p>
            <a:pPr algn="just">
              <a:spcBef>
                <a:spcPts val="0"/>
              </a:spcBef>
              <a:buFont typeface="Wingdings" pitchFamily="2" charset="2"/>
              <a:buChar char="q"/>
            </a:pPr>
            <a:r>
              <a:rPr lang="it-IT" sz="1600" b="1" dirty="0" smtClean="0"/>
              <a:t>Gennaio 2014 </a:t>
            </a:r>
            <a:r>
              <a:rPr lang="it-IT" sz="1600" dirty="0" smtClean="0"/>
              <a:t>– Invio e successiva pubblicazione in Gazzetta Ufficiale delle Linee Guida approvate da Banca d’Italia</a:t>
            </a:r>
          </a:p>
          <a:p>
            <a:pPr algn="just">
              <a:spcBef>
                <a:spcPts val="0"/>
              </a:spcBef>
              <a:buFont typeface="Wingdings" pitchFamily="2" charset="2"/>
              <a:buChar char="q"/>
            </a:pPr>
            <a:endParaRPr lang="it-IT" sz="1600" dirty="0" smtClean="0"/>
          </a:p>
          <a:p>
            <a:pPr algn="just">
              <a:spcBef>
                <a:spcPts val="2400"/>
              </a:spcBef>
              <a:buNone/>
            </a:pPr>
            <a:endParaRPr lang="it-IT" sz="1600" dirty="0" smtClean="0"/>
          </a:p>
        </p:txBody>
      </p:sp>
    </p:spTree>
    <p:extLst>
      <p:ext uri="{BB962C8B-B14F-4D97-AF65-F5344CB8AC3E}">
        <p14:creationId xmlns="" xmlns:p14="http://schemas.microsoft.com/office/powerpoint/2010/main" val="3654101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86" name="Picture 2" descr="Home"/>
          <p:cNvPicPr>
            <a:picLocks noChangeAspect="1" noChangeArrowheads="1"/>
          </p:cNvPicPr>
          <p:nvPr/>
        </p:nvPicPr>
        <p:blipFill>
          <a:blip r:embed="rId3" cstate="print"/>
          <a:srcRect/>
          <a:stretch>
            <a:fillRect/>
          </a:stretch>
        </p:blipFill>
        <p:spPr bwMode="auto">
          <a:xfrm>
            <a:off x="0" y="93663"/>
            <a:ext cx="2403475" cy="514350"/>
          </a:xfrm>
          <a:prstGeom prst="rect">
            <a:avLst/>
          </a:prstGeom>
          <a:noFill/>
          <a:ln w="9525">
            <a:noFill/>
            <a:miter lim="800000"/>
            <a:headEnd/>
            <a:tailEnd/>
          </a:ln>
        </p:spPr>
      </p:pic>
      <p:sp>
        <p:nvSpPr>
          <p:cNvPr id="32" name="Titolo 1"/>
          <p:cNvSpPr txBox="1">
            <a:spLocks/>
          </p:cNvSpPr>
          <p:nvPr/>
        </p:nvSpPr>
        <p:spPr bwMode="auto">
          <a:xfrm>
            <a:off x="2633662" y="0"/>
            <a:ext cx="6510338" cy="828675"/>
          </a:xfrm>
          <a:prstGeom prst="rect">
            <a:avLst/>
          </a:prstGeom>
          <a:solidFill>
            <a:schemeClr val="bg1"/>
          </a:solidFill>
          <a:ln w="9525">
            <a:noFill/>
            <a:miter lim="800000"/>
            <a:headEnd/>
            <a:tailEnd/>
          </a:ln>
        </p:spPr>
        <p:txBody>
          <a:bodyPr vert="horz" wrap="square" lIns="91436" tIns="45718" rIns="91436" bIns="45718" numCol="1" anchor="ctr" anchorCtr="0" compatLnSpc="1">
            <a:prstTxWarp prst="textNoShape">
              <a:avLst/>
            </a:prstTxWarp>
            <a:normAutofit fontScale="97500"/>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500" b="1" i="0" u="none" strike="noStrike" kern="0" cap="none" spc="0" normalizeH="0" baseline="0" noProof="0" dirty="0" smtClean="0">
                <a:ln>
                  <a:noFill/>
                </a:ln>
                <a:solidFill>
                  <a:schemeClr val="accent2"/>
                </a:solidFill>
                <a:effectLst/>
                <a:uLnTx/>
                <a:uFillTx/>
                <a:ea typeface="+mj-ea"/>
                <a:cs typeface="+mj-cs"/>
              </a:rPr>
              <a:t>Lo stato dell’arte</a:t>
            </a:r>
            <a:endParaRPr kumimoji="0" lang="it-IT" sz="2500" b="1" i="0" u="none" strike="noStrike" kern="0" cap="none" spc="0" normalizeH="0" baseline="0" noProof="0" dirty="0">
              <a:ln>
                <a:noFill/>
              </a:ln>
              <a:solidFill>
                <a:schemeClr val="accent2"/>
              </a:solidFill>
              <a:effectLst/>
              <a:uLnTx/>
              <a:uFillTx/>
              <a:ea typeface="+mj-ea"/>
              <a:cs typeface="+mj-cs"/>
            </a:endParaRPr>
          </a:p>
        </p:txBody>
      </p:sp>
      <p:sp>
        <p:nvSpPr>
          <p:cNvPr id="41" name="Ovale 40"/>
          <p:cNvSpPr/>
          <p:nvPr/>
        </p:nvSpPr>
        <p:spPr bwMode="auto">
          <a:xfrm>
            <a:off x="785058" y="3771900"/>
            <a:ext cx="2834442" cy="2447925"/>
          </a:xfrm>
          <a:prstGeom prst="ellipse">
            <a:avLst/>
          </a:prstGeom>
          <a:solidFill>
            <a:schemeClr val="bg1"/>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it-IT" sz="1800" b="1" i="0" u="none" strike="noStrike" cap="none" normalizeH="0" baseline="0" dirty="0" smtClean="0">
              <a:ln>
                <a:noFill/>
              </a:ln>
              <a:solidFill>
                <a:schemeClr val="accent2"/>
              </a:solidFill>
              <a:effectLst/>
              <a:latin typeface="+mn-lt"/>
            </a:endParaRPr>
          </a:p>
          <a:p>
            <a:pPr marL="0" marR="0" indent="0" algn="ctr" defTabSz="914400" rtl="0" eaLnBrk="1" fontAlgn="base" latinLnBrk="0" hangingPunct="1">
              <a:lnSpc>
                <a:spcPct val="100000"/>
              </a:lnSpc>
              <a:spcBef>
                <a:spcPct val="0"/>
              </a:spcBef>
              <a:spcAft>
                <a:spcPct val="0"/>
              </a:spcAft>
              <a:buClrTx/>
              <a:buSzTx/>
              <a:buFontTx/>
              <a:buNone/>
              <a:tabLst/>
            </a:pPr>
            <a:endParaRPr kumimoji="0" lang="it-IT" sz="1800" b="1" i="0" u="none" strike="noStrike" cap="none" normalizeH="0" baseline="0" dirty="0" smtClean="0">
              <a:ln>
                <a:noFill/>
              </a:ln>
              <a:solidFill>
                <a:schemeClr val="accent2"/>
              </a:solidFill>
              <a:effectLst/>
              <a:latin typeface="+mn-lt"/>
            </a:endParaRPr>
          </a:p>
          <a:p>
            <a:pPr marL="0" marR="0" indent="0" algn="ctr" defTabSz="914400" rtl="0" eaLnBrk="1" fontAlgn="base" latinLnBrk="0" hangingPunct="1">
              <a:lnSpc>
                <a:spcPct val="100000"/>
              </a:lnSpc>
              <a:spcBef>
                <a:spcPct val="0"/>
              </a:spcBef>
              <a:spcAft>
                <a:spcPct val="0"/>
              </a:spcAft>
              <a:buClrTx/>
              <a:buSzTx/>
              <a:buFontTx/>
              <a:buNone/>
              <a:tabLst/>
            </a:pPr>
            <a:endParaRPr lang="it-IT" sz="1800" dirty="0" smtClean="0">
              <a:latin typeface="+mn-lt"/>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it-IT" sz="1800" b="1" i="0" u="none" strike="noStrike" cap="none" normalizeH="0" baseline="0" dirty="0" smtClean="0">
                <a:ln>
                  <a:noFill/>
                </a:ln>
                <a:solidFill>
                  <a:schemeClr val="accent2"/>
                </a:solidFill>
                <a:effectLst/>
                <a:latin typeface="+mn-lt"/>
              </a:rPr>
              <a:t>Linee guida e </a:t>
            </a:r>
          </a:p>
          <a:p>
            <a:pPr marL="0" marR="0" indent="0" algn="ctr" defTabSz="914400" rtl="0" eaLnBrk="1" fontAlgn="base" latinLnBrk="0" hangingPunct="1">
              <a:lnSpc>
                <a:spcPct val="100000"/>
              </a:lnSpc>
              <a:spcBef>
                <a:spcPct val="0"/>
              </a:spcBef>
              <a:spcAft>
                <a:spcPct val="0"/>
              </a:spcAft>
              <a:buClrTx/>
              <a:buSzTx/>
              <a:buFontTx/>
              <a:buNone/>
              <a:tabLst/>
            </a:pPr>
            <a:r>
              <a:rPr kumimoji="0" lang="it-IT" sz="1800" b="1" i="0" u="none" strike="noStrike" cap="none" normalizeH="0" baseline="0" dirty="0" smtClean="0">
                <a:ln>
                  <a:noFill/>
                </a:ln>
                <a:solidFill>
                  <a:schemeClr val="accent2"/>
                </a:solidFill>
                <a:effectLst/>
                <a:latin typeface="+mn-lt"/>
              </a:rPr>
              <a:t>Infrastruttura</a:t>
            </a:r>
            <a:r>
              <a:rPr kumimoji="0" lang="it-IT" sz="1800" b="1" i="0" u="none" strike="noStrike" cap="none" normalizeH="0" dirty="0" smtClean="0">
                <a:ln>
                  <a:noFill/>
                </a:ln>
                <a:solidFill>
                  <a:schemeClr val="accent2"/>
                </a:solidFill>
                <a:effectLst/>
                <a:latin typeface="+mn-lt"/>
              </a:rPr>
              <a:t> pronte</a:t>
            </a:r>
            <a:endParaRPr kumimoji="0" lang="it-IT" sz="1800" b="1" i="0" u="none" strike="noStrike" cap="none" normalizeH="0" baseline="0" dirty="0" smtClean="0">
              <a:ln>
                <a:noFill/>
              </a:ln>
              <a:solidFill>
                <a:schemeClr val="accent2"/>
              </a:solidFill>
              <a:effectLst/>
              <a:latin typeface="+mn-lt"/>
            </a:endParaRPr>
          </a:p>
        </p:txBody>
      </p:sp>
      <p:pic>
        <p:nvPicPr>
          <p:cNvPr id="29698" name="Picture 2"/>
          <p:cNvPicPr>
            <a:picLocks noChangeAspect="1" noChangeArrowheads="1"/>
          </p:cNvPicPr>
          <p:nvPr/>
        </p:nvPicPr>
        <p:blipFill>
          <a:blip r:embed="rId4" cstate="print"/>
          <a:srcRect/>
          <a:stretch>
            <a:fillRect/>
          </a:stretch>
        </p:blipFill>
        <p:spPr bwMode="auto">
          <a:xfrm>
            <a:off x="1733551" y="3846333"/>
            <a:ext cx="885824" cy="1154292"/>
          </a:xfrm>
          <a:prstGeom prst="rect">
            <a:avLst/>
          </a:prstGeom>
          <a:noFill/>
          <a:ln w="9525">
            <a:noFill/>
            <a:miter lim="800000"/>
            <a:headEnd/>
            <a:tailEnd/>
          </a:ln>
        </p:spPr>
      </p:pic>
      <p:sp>
        <p:nvSpPr>
          <p:cNvPr id="57" name="CasellaDiTesto 56"/>
          <p:cNvSpPr txBox="1"/>
          <p:nvPr/>
        </p:nvSpPr>
        <p:spPr>
          <a:xfrm>
            <a:off x="5311202" y="4860369"/>
            <a:ext cx="3832798" cy="1969770"/>
          </a:xfrm>
          <a:prstGeom prst="rect">
            <a:avLst/>
          </a:prstGeom>
          <a:solidFill>
            <a:srgbClr val="CCECFF"/>
          </a:solidFill>
          <a:ln cap="rnd">
            <a:solidFill>
              <a:schemeClr val="accent2">
                <a:lumMod val="75000"/>
              </a:schemeClr>
            </a:solidFill>
            <a:prstDash val="sysDash"/>
          </a:ln>
        </p:spPr>
        <p:txBody>
          <a:bodyPr wrap="square" rtlCol="0">
            <a:spAutoFit/>
          </a:bodyPr>
          <a:lstStyle/>
          <a:p>
            <a:pPr>
              <a:buClr>
                <a:srgbClr val="FF0000"/>
              </a:buClr>
              <a:buSzPct val="100000"/>
            </a:pPr>
            <a:r>
              <a:rPr lang="it-IT" sz="1400" b="0" dirty="0" smtClean="0">
                <a:latin typeface="+mj-lt"/>
              </a:rPr>
              <a:t>I servizi di più alto impatto che si punta a realizzare con priorità sono: </a:t>
            </a:r>
            <a:endParaRPr lang="it-IT" sz="1400" b="0" dirty="0" smtClean="0">
              <a:latin typeface="+mj-lt"/>
            </a:endParaRPr>
          </a:p>
          <a:p>
            <a:pPr>
              <a:buClr>
                <a:srgbClr val="FF0000"/>
              </a:buClr>
              <a:buSzPct val="100000"/>
            </a:pPr>
            <a:endParaRPr lang="it-IT" sz="1400" b="0" dirty="0" smtClean="0">
              <a:latin typeface="+mj-lt"/>
            </a:endParaRPr>
          </a:p>
          <a:p>
            <a:pPr>
              <a:buClr>
                <a:srgbClr val="FF0000"/>
              </a:buClr>
              <a:buSzPct val="100000"/>
              <a:buFont typeface="Arial" pitchFamily="34" charset="0"/>
              <a:buChar char="•"/>
            </a:pPr>
            <a:r>
              <a:rPr lang="it-IT" sz="1400" b="0" dirty="0" smtClean="0">
                <a:latin typeface="+mj-lt"/>
              </a:rPr>
              <a:t>Bollo auto </a:t>
            </a:r>
          </a:p>
          <a:p>
            <a:pPr>
              <a:buClr>
                <a:srgbClr val="FF0000"/>
              </a:buClr>
              <a:buSzPct val="100000"/>
              <a:buFont typeface="Arial" pitchFamily="34" charset="0"/>
              <a:buChar char="•"/>
            </a:pPr>
            <a:r>
              <a:rPr lang="it-IT" sz="1400" b="0" dirty="0" smtClean="0">
                <a:latin typeface="+mj-lt"/>
              </a:rPr>
              <a:t>Ticket sanitari </a:t>
            </a:r>
          </a:p>
          <a:p>
            <a:pPr>
              <a:buClr>
                <a:srgbClr val="FF0000"/>
              </a:buClr>
              <a:buSzPct val="100000"/>
              <a:buFont typeface="Arial" pitchFamily="34" charset="0"/>
              <a:buChar char="•"/>
            </a:pPr>
            <a:r>
              <a:rPr lang="it-IT" sz="1400" b="0" dirty="0" smtClean="0">
                <a:latin typeface="+mj-lt"/>
              </a:rPr>
              <a:t>Pagamento contravvenzioni </a:t>
            </a:r>
          </a:p>
          <a:p>
            <a:pPr>
              <a:buClr>
                <a:srgbClr val="FF0000"/>
              </a:buClr>
              <a:buSzPct val="100000"/>
              <a:buFont typeface="Arial" pitchFamily="34" charset="0"/>
              <a:buChar char="•"/>
            </a:pPr>
            <a:r>
              <a:rPr lang="it-IT" sz="1400" b="0" dirty="0" smtClean="0">
                <a:latin typeface="+mj-lt"/>
              </a:rPr>
              <a:t>Tasse </a:t>
            </a:r>
            <a:r>
              <a:rPr lang="it-IT" sz="1400" b="0" dirty="0" smtClean="0">
                <a:latin typeface="+mj-lt"/>
              </a:rPr>
              <a:t>e contributi </a:t>
            </a:r>
            <a:r>
              <a:rPr lang="it-IT" sz="1400" b="0" dirty="0" smtClean="0">
                <a:latin typeface="+mj-lt"/>
              </a:rPr>
              <a:t>scolastici</a:t>
            </a:r>
          </a:p>
          <a:p>
            <a:pPr>
              <a:buClr>
                <a:srgbClr val="FF0000"/>
              </a:buClr>
              <a:buSzPct val="100000"/>
              <a:buFont typeface="Arial" pitchFamily="34" charset="0"/>
              <a:buChar char="•"/>
            </a:pPr>
            <a:r>
              <a:rPr lang="it-IT" sz="1400" b="0" dirty="0" smtClean="0">
                <a:latin typeface="+mj-lt"/>
              </a:rPr>
              <a:t>Prenotazioni </a:t>
            </a:r>
            <a:r>
              <a:rPr lang="it-IT" sz="1400" b="0" dirty="0" smtClean="0">
                <a:latin typeface="+mj-lt"/>
              </a:rPr>
              <a:t>e vendita biglietti musei</a:t>
            </a:r>
          </a:p>
          <a:p>
            <a:pPr>
              <a:buClr>
                <a:srgbClr val="FF0000"/>
              </a:buClr>
              <a:buSzPct val="100000"/>
            </a:pPr>
            <a:endParaRPr lang="it-IT" sz="1000" b="0" dirty="0" smtClean="0">
              <a:latin typeface="Palatino Linotype" pitchFamily="18" charset="0"/>
            </a:endParaRPr>
          </a:p>
        </p:txBody>
      </p:sp>
      <p:sp>
        <p:nvSpPr>
          <p:cNvPr id="28" name="Ovale 27"/>
          <p:cNvSpPr/>
          <p:nvPr/>
        </p:nvSpPr>
        <p:spPr bwMode="auto">
          <a:xfrm>
            <a:off x="5466960" y="1731523"/>
            <a:ext cx="1274323" cy="457200"/>
          </a:xfrm>
          <a:prstGeom prst="ellipse">
            <a:avLst/>
          </a:prstGeom>
          <a:solidFill>
            <a:schemeClr val="bg1"/>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it-IT" sz="1200" b="1" i="0" u="none" strike="noStrike" cap="none" normalizeH="0" baseline="0" dirty="0" smtClean="0">
              <a:ln>
                <a:noFill/>
              </a:ln>
              <a:solidFill>
                <a:schemeClr val="accent2"/>
              </a:solidFill>
              <a:effectLst/>
              <a:latin typeface="Palatino Linotype" pitchFamily="18" charset="0"/>
            </a:endParaRPr>
          </a:p>
        </p:txBody>
      </p:sp>
      <p:sp>
        <p:nvSpPr>
          <p:cNvPr id="29" name="CasellaDiTesto 28"/>
          <p:cNvSpPr txBox="1"/>
          <p:nvPr/>
        </p:nvSpPr>
        <p:spPr>
          <a:xfrm>
            <a:off x="116733" y="1048051"/>
            <a:ext cx="6040876" cy="400110"/>
          </a:xfrm>
          <a:prstGeom prst="rect">
            <a:avLst/>
          </a:prstGeom>
          <a:noFill/>
        </p:spPr>
        <p:txBody>
          <a:bodyPr wrap="square" rtlCol="0">
            <a:spAutoFit/>
          </a:bodyPr>
          <a:lstStyle/>
          <a:p>
            <a:r>
              <a:rPr lang="it-IT" sz="2000" dirty="0" smtClean="0">
                <a:latin typeface="+mn-lt"/>
              </a:rPr>
              <a:t>Le adesioni al sistema</a:t>
            </a:r>
            <a:endParaRPr lang="it-IT" sz="2000" dirty="0">
              <a:latin typeface="+mn-lt"/>
            </a:endParaRPr>
          </a:p>
        </p:txBody>
      </p:sp>
      <p:sp>
        <p:nvSpPr>
          <p:cNvPr id="30" name="CasellaDiTesto 29"/>
          <p:cNvSpPr txBox="1"/>
          <p:nvPr/>
        </p:nvSpPr>
        <p:spPr>
          <a:xfrm>
            <a:off x="174609" y="1873601"/>
            <a:ext cx="2252856" cy="1384995"/>
          </a:xfrm>
          <a:prstGeom prst="rect">
            <a:avLst/>
          </a:prstGeom>
          <a:noFill/>
        </p:spPr>
        <p:txBody>
          <a:bodyPr wrap="square" rtlCol="0">
            <a:spAutoFit/>
          </a:bodyPr>
          <a:lstStyle/>
          <a:p>
            <a:r>
              <a:rPr lang="it-IT" sz="1400" b="0" dirty="0" smtClean="0">
                <a:latin typeface="+mn-lt"/>
              </a:rPr>
              <a:t>Banca ITB,Consorzio CBI, ICCREA, </a:t>
            </a:r>
            <a:r>
              <a:rPr lang="it-IT" sz="1400" b="0" dirty="0" err="1" smtClean="0">
                <a:latin typeface="+mn-lt"/>
              </a:rPr>
              <a:t>IMEL.EU</a:t>
            </a:r>
            <a:r>
              <a:rPr lang="it-IT" sz="1400" b="0" dirty="0" smtClean="0">
                <a:latin typeface="+mn-lt"/>
              </a:rPr>
              <a:t>,  ICBPI, </a:t>
            </a:r>
            <a:r>
              <a:rPr lang="it-IT" sz="1400" b="0" dirty="0" err="1" smtClean="0">
                <a:latin typeface="+mn-lt"/>
              </a:rPr>
              <a:t>PayTipper</a:t>
            </a:r>
            <a:r>
              <a:rPr lang="it-IT" sz="1400" b="0" dirty="0" smtClean="0">
                <a:latin typeface="+mn-lt"/>
              </a:rPr>
              <a:t>,</a:t>
            </a:r>
          </a:p>
          <a:p>
            <a:r>
              <a:rPr lang="it-IT" sz="1400" b="0" dirty="0" smtClean="0">
                <a:latin typeface="+mn-lt"/>
              </a:rPr>
              <a:t> Poste Italiane, UCMB, BNL, Intesa </a:t>
            </a:r>
            <a:r>
              <a:rPr lang="it-IT" sz="1400" b="0" dirty="0" err="1" smtClean="0">
                <a:latin typeface="+mn-lt"/>
              </a:rPr>
              <a:t>Sanpaolo</a:t>
            </a:r>
            <a:r>
              <a:rPr lang="it-IT" sz="1400" b="0" dirty="0" smtClean="0">
                <a:latin typeface="+mn-lt"/>
              </a:rPr>
              <a:t>, Lottomatica, Sisal</a:t>
            </a:r>
          </a:p>
        </p:txBody>
      </p:sp>
      <p:sp>
        <p:nvSpPr>
          <p:cNvPr id="31" name="CasellaDiTesto 30"/>
          <p:cNvSpPr txBox="1"/>
          <p:nvPr/>
        </p:nvSpPr>
        <p:spPr>
          <a:xfrm>
            <a:off x="5474656" y="1599676"/>
            <a:ext cx="2118839" cy="1077218"/>
          </a:xfrm>
          <a:prstGeom prst="rect">
            <a:avLst/>
          </a:prstGeom>
          <a:noFill/>
        </p:spPr>
        <p:txBody>
          <a:bodyPr wrap="square" rtlCol="0">
            <a:spAutoFit/>
          </a:bodyPr>
          <a:lstStyle/>
          <a:p>
            <a:endParaRPr lang="it-IT" sz="1400" b="0" dirty="0" smtClean="0">
              <a:latin typeface="Palatino Linotype" pitchFamily="18" charset="0"/>
            </a:endParaRPr>
          </a:p>
          <a:p>
            <a:r>
              <a:rPr lang="it-IT" sz="1400" b="0" dirty="0" smtClean="0">
                <a:latin typeface="+mn-lt"/>
              </a:rPr>
              <a:t>Giustizia, </a:t>
            </a:r>
          </a:p>
          <a:p>
            <a:endParaRPr lang="it-IT" sz="800" b="0" dirty="0" smtClean="0">
              <a:latin typeface="Palatino Linotype" pitchFamily="18" charset="0"/>
            </a:endParaRPr>
          </a:p>
          <a:p>
            <a:r>
              <a:rPr lang="it-IT" sz="1400" b="0" dirty="0" smtClean="0">
                <a:latin typeface="+mj-lt"/>
              </a:rPr>
              <a:t>MIUR, MISE,  MAE, INAIL, AIFA</a:t>
            </a:r>
          </a:p>
        </p:txBody>
      </p:sp>
      <p:pic>
        <p:nvPicPr>
          <p:cNvPr id="33" name="Picture 8"/>
          <p:cNvPicPr>
            <a:picLocks noChangeAspect="1" noChangeArrowheads="1"/>
          </p:cNvPicPr>
          <p:nvPr/>
        </p:nvPicPr>
        <p:blipFill>
          <a:blip r:embed="rId5" cstate="print"/>
          <a:srcRect/>
          <a:stretch>
            <a:fillRect/>
          </a:stretch>
        </p:blipFill>
        <p:spPr bwMode="auto">
          <a:xfrm rot="16200000">
            <a:off x="2318231" y="2201229"/>
            <a:ext cx="463737" cy="564119"/>
          </a:xfrm>
          <a:prstGeom prst="rect">
            <a:avLst/>
          </a:prstGeom>
          <a:noFill/>
          <a:ln w="9525">
            <a:noFill/>
            <a:miter lim="800000"/>
            <a:headEnd/>
            <a:tailEnd/>
          </a:ln>
        </p:spPr>
      </p:pic>
      <p:sp>
        <p:nvSpPr>
          <p:cNvPr id="34" name="CasellaDiTesto 33"/>
          <p:cNvSpPr txBox="1"/>
          <p:nvPr/>
        </p:nvSpPr>
        <p:spPr>
          <a:xfrm>
            <a:off x="5448572" y="2906702"/>
            <a:ext cx="2002827" cy="1169551"/>
          </a:xfrm>
          <a:prstGeom prst="rect">
            <a:avLst/>
          </a:prstGeom>
          <a:noFill/>
        </p:spPr>
        <p:txBody>
          <a:bodyPr wrap="square" rtlCol="0">
            <a:spAutoFit/>
          </a:bodyPr>
          <a:lstStyle/>
          <a:p>
            <a:r>
              <a:rPr lang="it-IT" sz="1400" b="0" dirty="0" smtClean="0">
                <a:latin typeface="+mj-lt"/>
              </a:rPr>
              <a:t>Veneto, Lombardia, Liguria, Emilia Romagna e Toscana, Comune di </a:t>
            </a:r>
            <a:r>
              <a:rPr lang="it-IT" sz="1400" b="0" dirty="0" err="1" smtClean="0">
                <a:latin typeface="+mj-lt"/>
              </a:rPr>
              <a:t>Cirie</a:t>
            </a:r>
            <a:r>
              <a:rPr lang="it-IT" sz="1400" b="0" dirty="0" smtClean="0">
                <a:latin typeface="+mj-lt"/>
              </a:rPr>
              <a:t>’</a:t>
            </a:r>
          </a:p>
        </p:txBody>
      </p:sp>
      <p:pic>
        <p:nvPicPr>
          <p:cNvPr id="35" name="Picture 3"/>
          <p:cNvPicPr>
            <a:picLocks noChangeAspect="1" noChangeArrowheads="1"/>
          </p:cNvPicPr>
          <p:nvPr/>
        </p:nvPicPr>
        <p:blipFill>
          <a:blip r:embed="rId6" cstate="print"/>
          <a:srcRect/>
          <a:stretch>
            <a:fillRect/>
          </a:stretch>
        </p:blipFill>
        <p:spPr bwMode="auto">
          <a:xfrm>
            <a:off x="2876603" y="1471406"/>
            <a:ext cx="2162175" cy="2305050"/>
          </a:xfrm>
          <a:prstGeom prst="rect">
            <a:avLst/>
          </a:prstGeom>
          <a:noFill/>
          <a:ln w="9525">
            <a:noFill/>
            <a:miter lim="800000"/>
            <a:headEnd/>
            <a:tailEnd/>
          </a:ln>
        </p:spPr>
      </p:pic>
      <p:pic>
        <p:nvPicPr>
          <p:cNvPr id="36" name="Picture 8"/>
          <p:cNvPicPr>
            <a:picLocks noChangeAspect="1" noChangeArrowheads="1"/>
          </p:cNvPicPr>
          <p:nvPr/>
        </p:nvPicPr>
        <p:blipFill>
          <a:blip r:embed="rId5" cstate="print"/>
          <a:srcRect/>
          <a:stretch>
            <a:fillRect/>
          </a:stretch>
        </p:blipFill>
        <p:spPr bwMode="auto">
          <a:xfrm rot="5400000">
            <a:off x="5002198" y="1768252"/>
            <a:ext cx="380345" cy="520898"/>
          </a:xfrm>
          <a:prstGeom prst="rect">
            <a:avLst/>
          </a:prstGeom>
          <a:noFill/>
          <a:ln w="9525">
            <a:noFill/>
            <a:miter lim="800000"/>
            <a:headEnd/>
            <a:tailEnd/>
          </a:ln>
        </p:spPr>
      </p:pic>
      <p:pic>
        <p:nvPicPr>
          <p:cNvPr id="37" name="Picture 8"/>
          <p:cNvPicPr>
            <a:picLocks noChangeAspect="1" noChangeArrowheads="1"/>
          </p:cNvPicPr>
          <p:nvPr/>
        </p:nvPicPr>
        <p:blipFill>
          <a:blip r:embed="rId5" cstate="print"/>
          <a:srcRect/>
          <a:stretch>
            <a:fillRect/>
          </a:stretch>
        </p:blipFill>
        <p:spPr bwMode="auto">
          <a:xfrm rot="5400000">
            <a:off x="5011754" y="2892895"/>
            <a:ext cx="414425" cy="504133"/>
          </a:xfrm>
          <a:prstGeom prst="rect">
            <a:avLst/>
          </a:prstGeom>
          <a:noFill/>
          <a:ln w="9525">
            <a:noFill/>
            <a:miter lim="800000"/>
            <a:headEnd/>
            <a:tailEnd/>
          </a:ln>
        </p:spPr>
      </p:pic>
      <p:sp>
        <p:nvSpPr>
          <p:cNvPr id="38" name="CasellaDiTesto 37"/>
          <p:cNvSpPr txBox="1"/>
          <p:nvPr/>
        </p:nvSpPr>
        <p:spPr>
          <a:xfrm>
            <a:off x="5372100" y="1412620"/>
            <a:ext cx="3771900" cy="307777"/>
          </a:xfrm>
          <a:prstGeom prst="rect">
            <a:avLst/>
          </a:prstGeom>
          <a:noFill/>
        </p:spPr>
        <p:txBody>
          <a:bodyPr wrap="square" rtlCol="0">
            <a:spAutoFit/>
          </a:bodyPr>
          <a:lstStyle/>
          <a:p>
            <a:r>
              <a:rPr lang="it-IT" sz="1400" dirty="0" smtClean="0">
                <a:solidFill>
                  <a:srgbClr val="FF0000"/>
                </a:solidFill>
                <a:latin typeface="+mj-lt"/>
              </a:rPr>
              <a:t>100% dei pagamenti in elettronico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ttangolo 72"/>
          <p:cNvSpPr/>
          <p:nvPr/>
        </p:nvSpPr>
        <p:spPr>
          <a:xfrm>
            <a:off x="1043710" y="1173019"/>
            <a:ext cx="1728066" cy="4849090"/>
          </a:xfrm>
          <a:prstGeom prst="rect">
            <a:avLst/>
          </a:prstGeom>
          <a:solidFill>
            <a:srgbClr val="CCECFF"/>
          </a:solidFill>
          <a:ln w="3175" cap="flat" cmpd="sng" algn="ctr">
            <a:noFill/>
            <a:prstDash val="solid"/>
          </a:ln>
          <a:effectLst>
            <a:outerShdw blurRad="50800" dist="38100" dir="2700000" algn="tl" rotWithShape="0">
              <a:prstClr val="black">
                <a:alpha val="40000"/>
              </a:prstClr>
            </a:outerShdw>
          </a:effectLst>
        </p:spPr>
        <p:txBody>
          <a:bodyPr vert="vert270"/>
          <a:lstStyle/>
          <a:p>
            <a:pPr algn="ctr" fontAlgn="auto">
              <a:spcBef>
                <a:spcPts val="0"/>
              </a:spcBef>
              <a:spcAft>
                <a:spcPts val="0"/>
              </a:spcAft>
              <a:defRPr/>
            </a:pPr>
            <a:endParaRPr lang="it-IT" sz="1200" kern="0" dirty="0">
              <a:solidFill>
                <a:sysClr val="windowText" lastClr="000000"/>
              </a:solidFill>
              <a:latin typeface="Arial" pitchFamily="34" charset="0"/>
            </a:endParaRPr>
          </a:p>
        </p:txBody>
      </p:sp>
      <p:sp>
        <p:nvSpPr>
          <p:cNvPr id="4099" name="Titolo 1"/>
          <p:cNvSpPr>
            <a:spLocks noGrp="1"/>
          </p:cNvSpPr>
          <p:nvPr>
            <p:ph type="title"/>
          </p:nvPr>
        </p:nvSpPr>
        <p:spPr/>
        <p:txBody>
          <a:bodyPr/>
          <a:lstStyle/>
          <a:p>
            <a:r>
              <a:rPr lang="it-IT" sz="2500" dirty="0" smtClean="0"/>
              <a:t>Progetti in corso </a:t>
            </a:r>
          </a:p>
        </p:txBody>
      </p:sp>
      <p:sp>
        <p:nvSpPr>
          <p:cNvPr id="65" name="Rettangolo 64"/>
          <p:cNvSpPr/>
          <p:nvPr/>
        </p:nvSpPr>
        <p:spPr>
          <a:xfrm>
            <a:off x="1185333" y="1299873"/>
            <a:ext cx="1991078" cy="611187"/>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400" kern="0" dirty="0" smtClean="0">
                <a:solidFill>
                  <a:schemeClr val="accent2">
                    <a:lumMod val="75000"/>
                  </a:schemeClr>
                </a:solidFill>
                <a:latin typeface="+mj-lt"/>
              </a:rPr>
              <a:t>SVILUPPO MODELLI </a:t>
            </a:r>
            <a:endParaRPr lang="it-IT" sz="1400" kern="0" dirty="0">
              <a:solidFill>
                <a:schemeClr val="accent2">
                  <a:lumMod val="75000"/>
                </a:schemeClr>
              </a:solidFill>
              <a:latin typeface="+mj-lt"/>
            </a:endParaRPr>
          </a:p>
        </p:txBody>
      </p:sp>
      <p:sp>
        <p:nvSpPr>
          <p:cNvPr id="66" name="Rettangolo 65"/>
          <p:cNvSpPr/>
          <p:nvPr/>
        </p:nvSpPr>
        <p:spPr>
          <a:xfrm>
            <a:off x="1185333" y="2020058"/>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400" kern="0" dirty="0" smtClean="0">
                <a:solidFill>
                  <a:schemeClr val="accent2">
                    <a:lumMod val="75000"/>
                  </a:schemeClr>
                </a:solidFill>
                <a:latin typeface="+mj-lt"/>
              </a:rPr>
              <a:t>PORTA APPLICATIVA</a:t>
            </a:r>
            <a:endParaRPr lang="it-IT" sz="1400" kern="0" dirty="0">
              <a:solidFill>
                <a:schemeClr val="accent2">
                  <a:lumMod val="75000"/>
                </a:schemeClr>
              </a:solidFill>
              <a:latin typeface="+mj-lt"/>
            </a:endParaRPr>
          </a:p>
        </p:txBody>
      </p:sp>
      <p:sp>
        <p:nvSpPr>
          <p:cNvPr id="71" name="Rettangolo 70"/>
          <p:cNvSpPr/>
          <p:nvPr/>
        </p:nvSpPr>
        <p:spPr>
          <a:xfrm>
            <a:off x="1185333" y="3061347"/>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400" kern="0" dirty="0" smtClean="0">
                <a:solidFill>
                  <a:schemeClr val="accent2">
                    <a:lumMod val="75000"/>
                  </a:schemeClr>
                </a:solidFill>
                <a:latin typeface="+mj-lt"/>
              </a:rPr>
              <a:t>GDL REGIONI</a:t>
            </a:r>
          </a:p>
          <a:p>
            <a:pPr fontAlgn="auto">
              <a:spcBef>
                <a:spcPts val="0"/>
              </a:spcBef>
              <a:spcAft>
                <a:spcPts val="0"/>
              </a:spcAft>
              <a:defRPr/>
            </a:pPr>
            <a:r>
              <a:rPr lang="it-IT" sz="1400" kern="0" dirty="0" smtClean="0">
                <a:solidFill>
                  <a:schemeClr val="accent2">
                    <a:lumMod val="75000"/>
                  </a:schemeClr>
                </a:solidFill>
                <a:latin typeface="+mj-lt"/>
              </a:rPr>
              <a:t>(CISIS)</a:t>
            </a:r>
            <a:endParaRPr lang="it-IT" sz="1400" kern="0" dirty="0">
              <a:solidFill>
                <a:schemeClr val="accent2">
                  <a:lumMod val="75000"/>
                </a:schemeClr>
              </a:solidFill>
              <a:latin typeface="+mj-lt"/>
            </a:endParaRPr>
          </a:p>
        </p:txBody>
      </p:sp>
      <p:sp>
        <p:nvSpPr>
          <p:cNvPr id="80" name="CasellaDiTesto 8"/>
          <p:cNvSpPr txBox="1">
            <a:spLocks noChangeArrowheads="1"/>
          </p:cNvSpPr>
          <p:nvPr>
            <p:custDataLst>
              <p:tags r:id="rId1"/>
            </p:custDataLst>
          </p:nvPr>
        </p:nvSpPr>
        <p:spPr bwMode="auto">
          <a:xfrm>
            <a:off x="3403599" y="1308699"/>
            <a:ext cx="4979843" cy="646331"/>
          </a:xfrm>
          <a:prstGeom prst="rect">
            <a:avLst/>
          </a:prstGeom>
          <a:noFill/>
          <a:ln w="9525">
            <a:solidFill>
              <a:schemeClr val="tx1"/>
            </a:solidFill>
            <a:prstDash val="dash"/>
            <a:miter lim="800000"/>
            <a:headEnd/>
            <a:tailEnd/>
          </a:ln>
        </p:spPr>
        <p:txBody>
          <a:bodyPr wrap="square">
            <a:spAutoFit/>
          </a:bodyPr>
          <a:lstStyle/>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Definizione modelli di pagamento innovativi e	 miglioramento progressivo di quelli esistenti (</a:t>
            </a:r>
            <a:r>
              <a:rPr lang="it-IT" sz="1200" b="0" dirty="0" err="1" smtClean="0">
                <a:solidFill>
                  <a:schemeClr val="accent2">
                    <a:lumMod val="75000"/>
                  </a:schemeClr>
                </a:solidFill>
                <a:ea typeface="Calibri"/>
                <a:cs typeface="Times New Roman"/>
              </a:rPr>
              <a:t>MyBank</a:t>
            </a:r>
            <a:r>
              <a:rPr lang="it-IT" sz="1200" b="0" dirty="0" smtClean="0">
                <a:solidFill>
                  <a:schemeClr val="accent2">
                    <a:lumMod val="75000"/>
                  </a:schemeClr>
                </a:solidFill>
                <a:ea typeface="Calibri"/>
                <a:cs typeface="Times New Roman"/>
              </a:rPr>
              <a:t>,	 mobile, nuove funzionalità </a:t>
            </a:r>
            <a:r>
              <a:rPr lang="it-IT" sz="1200" b="0" dirty="0" err="1" smtClean="0">
                <a:solidFill>
                  <a:schemeClr val="accent2">
                    <a:lumMod val="75000"/>
                  </a:schemeClr>
                </a:solidFill>
                <a:ea typeface="Calibri"/>
                <a:cs typeface="Times New Roman"/>
              </a:rPr>
              <a:t>carrello…</a:t>
            </a:r>
            <a:r>
              <a:rPr lang="it-IT" sz="1200" b="0" dirty="0" smtClean="0">
                <a:solidFill>
                  <a:schemeClr val="accent2">
                    <a:lumMod val="75000"/>
                  </a:schemeClr>
                </a:solidFill>
                <a:ea typeface="Calibri"/>
                <a:cs typeface="Times New Roman"/>
              </a:rPr>
              <a:t> </a:t>
            </a:r>
          </a:p>
        </p:txBody>
      </p:sp>
      <p:sp>
        <p:nvSpPr>
          <p:cNvPr id="22" name="Rettangolo 21"/>
          <p:cNvSpPr/>
          <p:nvPr/>
        </p:nvSpPr>
        <p:spPr>
          <a:xfrm>
            <a:off x="1236137" y="4374894"/>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400" kern="0" dirty="0" smtClean="0">
                <a:solidFill>
                  <a:schemeClr val="accent2">
                    <a:lumMod val="75000"/>
                  </a:schemeClr>
                </a:solidFill>
                <a:latin typeface="+mj-lt"/>
              </a:rPr>
              <a:t>SERVIZI </a:t>
            </a:r>
            <a:endParaRPr lang="it-IT" sz="1400" kern="0" dirty="0">
              <a:solidFill>
                <a:schemeClr val="accent2">
                  <a:lumMod val="75000"/>
                </a:schemeClr>
              </a:solidFill>
              <a:latin typeface="+mj-lt"/>
            </a:endParaRPr>
          </a:p>
        </p:txBody>
      </p:sp>
      <p:sp>
        <p:nvSpPr>
          <p:cNvPr id="19" name="CasellaDiTesto 8"/>
          <p:cNvSpPr txBox="1">
            <a:spLocks noChangeArrowheads="1"/>
          </p:cNvSpPr>
          <p:nvPr>
            <p:custDataLst>
              <p:tags r:id="rId2"/>
            </p:custDataLst>
          </p:nvPr>
        </p:nvSpPr>
        <p:spPr bwMode="auto">
          <a:xfrm>
            <a:off x="3408216" y="2082515"/>
            <a:ext cx="4979843" cy="461665"/>
          </a:xfrm>
          <a:prstGeom prst="rect">
            <a:avLst/>
          </a:prstGeom>
          <a:noFill/>
          <a:ln w="9525">
            <a:solidFill>
              <a:schemeClr val="tx1"/>
            </a:solidFill>
            <a:prstDash val="dash"/>
            <a:miter lim="800000"/>
            <a:headEnd/>
            <a:tailEnd/>
          </a:ln>
        </p:spPr>
        <p:txBody>
          <a:bodyPr wrap="square">
            <a:spAutoFit/>
          </a:bodyPr>
          <a:lstStyle/>
          <a:p>
            <a:pPr marL="177800" lvl="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In beta-Test con AIFA, MISE e Comune di </a:t>
            </a:r>
            <a:r>
              <a:rPr lang="it-IT" sz="1200" b="0" dirty="0" err="1" smtClean="0">
                <a:solidFill>
                  <a:schemeClr val="accent2">
                    <a:lumMod val="75000"/>
                  </a:schemeClr>
                </a:solidFill>
                <a:ea typeface="Calibri"/>
                <a:cs typeface="Times New Roman"/>
              </a:rPr>
              <a:t>Ciriè</a:t>
            </a:r>
            <a:r>
              <a:rPr lang="it-IT" sz="1200" b="0" dirty="0" smtClean="0">
                <a:solidFill>
                  <a:schemeClr val="accent2">
                    <a:lumMod val="75000"/>
                  </a:schemeClr>
                </a:solidFill>
                <a:ea typeface="Calibri"/>
                <a:cs typeface="Times New Roman"/>
              </a:rPr>
              <a:t>.  </a:t>
            </a:r>
            <a:r>
              <a:rPr lang="it-IT" sz="1200" b="0" dirty="0" smtClean="0">
                <a:solidFill>
                  <a:schemeClr val="accent2">
                    <a:lumMod val="75000"/>
                  </a:schemeClr>
                </a:solidFill>
                <a:cs typeface="Times New Roman"/>
              </a:rPr>
              <a:t>Disponibile in riuso per tutte le amministrazioni</a:t>
            </a:r>
          </a:p>
        </p:txBody>
      </p:sp>
      <p:sp>
        <p:nvSpPr>
          <p:cNvPr id="25" name="CasellaDiTesto 8"/>
          <p:cNvSpPr txBox="1">
            <a:spLocks noChangeArrowheads="1"/>
          </p:cNvSpPr>
          <p:nvPr>
            <p:custDataLst>
              <p:tags r:id="rId3"/>
            </p:custDataLst>
          </p:nvPr>
        </p:nvSpPr>
        <p:spPr bwMode="auto">
          <a:xfrm>
            <a:off x="3445172" y="4009331"/>
            <a:ext cx="4979843" cy="2200602"/>
          </a:xfrm>
          <a:prstGeom prst="rect">
            <a:avLst/>
          </a:prstGeom>
          <a:noFill/>
          <a:ln w="9525">
            <a:solidFill>
              <a:schemeClr val="tx1"/>
            </a:solidFill>
            <a:prstDash val="dash"/>
            <a:miter lim="800000"/>
            <a:headEnd/>
            <a:tailEnd/>
          </a:ln>
        </p:spPr>
        <p:txBody>
          <a:bodyPr wrap="square">
            <a:spAutoFit/>
          </a:bodyPr>
          <a:lstStyle/>
          <a:p>
            <a:pPr marL="177800" indent="-177800" algn="just" fontAlgn="auto">
              <a:spcBef>
                <a:spcPts val="0"/>
              </a:spcBef>
              <a:spcAft>
                <a:spcPts val="0"/>
              </a:spcAft>
              <a:defRPr/>
            </a:pPr>
            <a:r>
              <a:rPr lang="it-IT" sz="1200" dirty="0" smtClean="0">
                <a:solidFill>
                  <a:schemeClr val="accent2">
                    <a:lumMod val="75000"/>
                  </a:schemeClr>
                </a:solidFill>
                <a:ea typeface="Calibri"/>
                <a:cs typeface="Times New Roman"/>
              </a:rPr>
              <a:t>	Spese di Giustizia: </a:t>
            </a:r>
            <a:r>
              <a:rPr lang="it-IT" sz="1100" b="0" dirty="0" smtClean="0">
                <a:solidFill>
                  <a:schemeClr val="accent2">
                    <a:lumMod val="75000"/>
                  </a:schemeClr>
                </a:solidFill>
                <a:ea typeface="Calibri"/>
                <a:cs typeface="Times New Roman"/>
              </a:rPr>
              <a:t>in esercizio da maggio 2012 per Ministero della Giustizia con Poste e UCCMB. In corso di estensione a nuovi PSP (Intesa) e ai punti di accesso abilitati. </a:t>
            </a:r>
          </a:p>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a:t>
            </a:r>
            <a:r>
              <a:rPr lang="it-IT" sz="1200" dirty="0" smtClean="0">
                <a:solidFill>
                  <a:schemeClr val="accent2">
                    <a:lumMod val="75000"/>
                  </a:schemeClr>
                </a:solidFill>
                <a:ea typeface="Calibri"/>
                <a:cs typeface="Times New Roman"/>
              </a:rPr>
              <a:t>Bollo Auto: </a:t>
            </a:r>
            <a:r>
              <a:rPr lang="it-IT" sz="1100" b="0" dirty="0" smtClean="0">
                <a:solidFill>
                  <a:schemeClr val="accent2">
                    <a:lumMod val="75000"/>
                  </a:schemeClr>
                </a:solidFill>
                <a:ea typeface="Calibri"/>
                <a:cs typeface="Times New Roman"/>
              </a:rPr>
              <a:t>avviato a ottobre 2013 </a:t>
            </a:r>
            <a:r>
              <a:rPr lang="it-IT" sz="1100" b="0" dirty="0" err="1" smtClean="0">
                <a:solidFill>
                  <a:schemeClr val="accent2">
                    <a:lumMod val="75000"/>
                  </a:schemeClr>
                </a:solidFill>
                <a:ea typeface="Calibri"/>
                <a:cs typeface="Times New Roman"/>
              </a:rPr>
              <a:t>GdL</a:t>
            </a:r>
            <a:r>
              <a:rPr lang="it-IT" sz="1100" b="0" dirty="0" smtClean="0">
                <a:solidFill>
                  <a:schemeClr val="accent2">
                    <a:lumMod val="75000"/>
                  </a:schemeClr>
                </a:solidFill>
                <a:ea typeface="Calibri"/>
                <a:cs typeface="Times New Roman"/>
              </a:rPr>
              <a:t> con CISIS, ACI, MIT e Regioni</a:t>
            </a:r>
          </a:p>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a:t>
            </a:r>
            <a:r>
              <a:rPr lang="it-IT" sz="1200" dirty="0" smtClean="0">
                <a:solidFill>
                  <a:schemeClr val="accent2">
                    <a:lumMod val="75000"/>
                  </a:schemeClr>
                </a:solidFill>
                <a:ea typeface="Calibri"/>
                <a:cs typeface="Times New Roman"/>
              </a:rPr>
              <a:t>Ticket sanitari</a:t>
            </a:r>
            <a:r>
              <a:rPr lang="it-IT" sz="1200" b="0" dirty="0" smtClean="0">
                <a:solidFill>
                  <a:schemeClr val="accent2">
                    <a:lumMod val="75000"/>
                  </a:schemeClr>
                </a:solidFill>
                <a:ea typeface="Calibri"/>
                <a:cs typeface="Times New Roman"/>
              </a:rPr>
              <a:t>: </a:t>
            </a:r>
            <a:r>
              <a:rPr lang="it-IT" sz="1100" b="0" dirty="0" smtClean="0">
                <a:solidFill>
                  <a:schemeClr val="accent2">
                    <a:lumMod val="75000"/>
                  </a:schemeClr>
                </a:solidFill>
                <a:ea typeface="Calibri"/>
                <a:cs typeface="Times New Roman"/>
              </a:rPr>
              <a:t>avviato a novembre 2013 </a:t>
            </a:r>
            <a:r>
              <a:rPr lang="it-IT" sz="1100" b="0" dirty="0" err="1" smtClean="0">
                <a:solidFill>
                  <a:schemeClr val="accent2">
                    <a:lumMod val="75000"/>
                  </a:schemeClr>
                </a:solidFill>
                <a:ea typeface="Calibri"/>
                <a:cs typeface="Times New Roman"/>
              </a:rPr>
              <a:t>GdL</a:t>
            </a:r>
            <a:r>
              <a:rPr lang="it-IT" sz="1100" b="0" dirty="0" smtClean="0">
                <a:solidFill>
                  <a:schemeClr val="accent2">
                    <a:lumMod val="75000"/>
                  </a:schemeClr>
                </a:solidFill>
                <a:ea typeface="Calibri"/>
                <a:cs typeface="Times New Roman"/>
              </a:rPr>
              <a:t> con CISIS e Regioni (ASL e Aziende ospedaliere) </a:t>
            </a:r>
          </a:p>
          <a:p>
            <a:pPr marL="17780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a:t>
            </a:r>
            <a:r>
              <a:rPr lang="it-IT" sz="1200" dirty="0" smtClean="0">
                <a:solidFill>
                  <a:schemeClr val="accent2">
                    <a:lumMod val="75000"/>
                  </a:schemeClr>
                </a:solidFill>
                <a:ea typeface="Calibri"/>
                <a:cs typeface="Times New Roman"/>
              </a:rPr>
              <a:t>Spese scolastiche: </a:t>
            </a:r>
            <a:r>
              <a:rPr lang="it-IT" sz="1100" b="0" dirty="0" smtClean="0">
                <a:solidFill>
                  <a:schemeClr val="accent2">
                    <a:lumMod val="75000"/>
                  </a:schemeClr>
                </a:solidFill>
                <a:ea typeface="Calibri"/>
                <a:cs typeface="Times New Roman"/>
              </a:rPr>
              <a:t>avviato con il MIUR da giugno 2013, si prevede il completamento del collegamento al Nodo per dicembre 2013 e lo sviluppo dei servizi di pagamento a marzo 2014 </a:t>
            </a:r>
          </a:p>
          <a:p>
            <a:pPr marL="177800" indent="-177800" algn="just" fontAlgn="auto">
              <a:spcBef>
                <a:spcPts val="0"/>
              </a:spcBef>
              <a:spcAft>
                <a:spcPts val="0"/>
              </a:spcAft>
              <a:defRPr/>
            </a:pPr>
            <a:r>
              <a:rPr lang="it-IT" sz="1100" b="0" dirty="0" smtClean="0">
                <a:solidFill>
                  <a:schemeClr val="accent2">
                    <a:lumMod val="75000"/>
                  </a:schemeClr>
                </a:solidFill>
                <a:ea typeface="Calibri"/>
                <a:cs typeface="Times New Roman"/>
              </a:rPr>
              <a:t>	</a:t>
            </a:r>
            <a:r>
              <a:rPr lang="it-IT" sz="1200" dirty="0" smtClean="0">
                <a:solidFill>
                  <a:schemeClr val="accent2">
                    <a:lumMod val="75000"/>
                  </a:schemeClr>
                </a:solidFill>
                <a:ea typeface="Calibri"/>
                <a:cs typeface="Times New Roman"/>
              </a:rPr>
              <a:t>Bigliettazione Musei: </a:t>
            </a:r>
            <a:r>
              <a:rPr lang="it-IT" sz="1100" b="0" dirty="0" smtClean="0">
                <a:solidFill>
                  <a:schemeClr val="accent2">
                    <a:lumMod val="75000"/>
                  </a:schemeClr>
                </a:solidFill>
                <a:ea typeface="Calibri"/>
                <a:cs typeface="Times New Roman"/>
              </a:rPr>
              <a:t>avviato con MIBAC </a:t>
            </a:r>
          </a:p>
        </p:txBody>
      </p:sp>
      <p:sp>
        <p:nvSpPr>
          <p:cNvPr id="16" name="CasellaDiTesto 8"/>
          <p:cNvSpPr txBox="1">
            <a:spLocks noChangeArrowheads="1"/>
          </p:cNvSpPr>
          <p:nvPr>
            <p:custDataLst>
              <p:tags r:id="rId4"/>
            </p:custDataLst>
          </p:nvPr>
        </p:nvSpPr>
        <p:spPr bwMode="auto">
          <a:xfrm>
            <a:off x="3408216" y="2682590"/>
            <a:ext cx="4979843" cy="1200329"/>
          </a:xfrm>
          <a:prstGeom prst="rect">
            <a:avLst/>
          </a:prstGeom>
          <a:noFill/>
          <a:ln w="9525">
            <a:solidFill>
              <a:schemeClr val="tx1"/>
            </a:solidFill>
            <a:prstDash val="dash"/>
            <a:miter lim="800000"/>
            <a:headEnd/>
            <a:tailEnd/>
          </a:ln>
        </p:spPr>
        <p:txBody>
          <a:bodyPr wrap="square">
            <a:spAutoFit/>
          </a:bodyPr>
          <a:lstStyle/>
          <a:p>
            <a:pPr marL="177800" lvl="0" indent="-177800" algn="just" fontAlgn="auto">
              <a:spcBef>
                <a:spcPts val="0"/>
              </a:spcBef>
              <a:spcAft>
                <a:spcPts val="0"/>
              </a:spcAft>
              <a:defRPr/>
            </a:pPr>
            <a:r>
              <a:rPr lang="it-IT" sz="1200" b="0" dirty="0" smtClean="0">
                <a:solidFill>
                  <a:schemeClr val="accent2">
                    <a:lumMod val="75000"/>
                  </a:schemeClr>
                </a:solidFill>
                <a:ea typeface="Calibri"/>
                <a:cs typeface="Times New Roman"/>
              </a:rPr>
              <a:t>	Operativo da ottobre 2013 (15 Regioni aderenti) per attivazione servizi di pagamento, individuazione piattaforme tecnologiche riusabili, individuazione servizi prioritari (Bollo, Ticket) per le Regioni, individuazione servizi con enti locali (con gruppi pilota) e definizione piani di comunicazione al territorio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500" dirty="0" err="1" smtClean="0"/>
              <a:t>Milestone</a:t>
            </a:r>
            <a:r>
              <a:rPr lang="it-IT" sz="2500" dirty="0" smtClean="0"/>
              <a:t>   </a:t>
            </a:r>
            <a:endParaRPr lang="it-IT" sz="2500" dirty="0"/>
          </a:p>
        </p:txBody>
      </p:sp>
      <p:graphicFrame>
        <p:nvGraphicFramePr>
          <p:cNvPr id="13" name="Tabella 12"/>
          <p:cNvGraphicFramePr>
            <a:graphicFrameLocks noGrp="1"/>
          </p:cNvGraphicFramePr>
          <p:nvPr/>
        </p:nvGraphicFramePr>
        <p:xfrm>
          <a:off x="2558473" y="1156854"/>
          <a:ext cx="5948218" cy="1069109"/>
        </p:xfrm>
        <a:graphic>
          <a:graphicData uri="http://schemas.openxmlformats.org/drawingml/2006/table">
            <a:tbl>
              <a:tblPr firstRow="1" bandRow="1">
                <a:tableStyleId>{21E4AEA4-8DFA-4A89-87EB-49C32662AFE0}</a:tableStyleId>
              </a:tblPr>
              <a:tblGrid>
                <a:gridCol w="1305115"/>
                <a:gridCol w="648449"/>
                <a:gridCol w="682732"/>
                <a:gridCol w="582077"/>
                <a:gridCol w="638741"/>
                <a:gridCol w="522776"/>
                <a:gridCol w="522776"/>
                <a:gridCol w="522776"/>
                <a:gridCol w="522776"/>
              </a:tblGrid>
              <a:tr h="413849">
                <a:tc>
                  <a:txBody>
                    <a:bodyPr/>
                    <a:lstStyle/>
                    <a:p>
                      <a:pPr algn="ctr"/>
                      <a:r>
                        <a:rPr lang="it-IT" dirty="0" smtClean="0"/>
                        <a:t>2013</a:t>
                      </a:r>
                      <a:endParaRPr lang="it-IT" dirty="0"/>
                    </a:p>
                  </a:txBody>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dirty="0" smtClean="0"/>
                        <a:t>2014</a:t>
                      </a:r>
                    </a:p>
                  </a:txBody>
                  <a:tcPr/>
                </a:tc>
                <a:tc hMerge="1">
                  <a:txBody>
                    <a:bodyPr/>
                    <a:lstStyle/>
                    <a:p>
                      <a:endParaRPr lang="it-IT"/>
                    </a:p>
                  </a:txBody>
                  <a:tcPr/>
                </a:tc>
                <a:tc hMerge="1">
                  <a:txBody>
                    <a:bodyPr/>
                    <a:lstStyle/>
                    <a:p>
                      <a:endParaRPr lang="it-IT"/>
                    </a:p>
                  </a:txBody>
                  <a:tcPr/>
                </a:tc>
                <a:tc hMerge="1">
                  <a:txBody>
                    <a:bodyPr/>
                    <a:lstStyle/>
                    <a:p>
                      <a:endParaRPr lang="it-IT"/>
                    </a:p>
                  </a:txBody>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dirty="0" smtClean="0"/>
                        <a:t>2015</a:t>
                      </a:r>
                    </a:p>
                  </a:txBody>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it-IT" dirty="0" smtClean="0"/>
                    </a:p>
                  </a:txBody>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it-IT" dirty="0" smtClean="0"/>
                    </a:p>
                  </a:txBody>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it-IT" dirty="0" smtClean="0"/>
                    </a:p>
                  </a:txBody>
                  <a:tcPr/>
                </a:tc>
              </a:tr>
              <a:tr h="655260">
                <a:tc>
                  <a:txBody>
                    <a:bodyPr/>
                    <a:lstStyle/>
                    <a:p>
                      <a:pPr algn="ctr"/>
                      <a:r>
                        <a:rPr lang="it-IT" sz="800" dirty="0" smtClean="0">
                          <a:solidFill>
                            <a:schemeClr val="accent2">
                              <a:lumMod val="75000"/>
                            </a:schemeClr>
                          </a:solidFill>
                        </a:rPr>
                        <a:t>Set</a:t>
                      </a:r>
                      <a:r>
                        <a:rPr lang="it-IT" sz="800" baseline="0" dirty="0" smtClean="0">
                          <a:solidFill>
                            <a:schemeClr val="accent2">
                              <a:lumMod val="75000"/>
                            </a:schemeClr>
                          </a:solidFill>
                        </a:rPr>
                        <a:t> </a:t>
                      </a:r>
                    </a:p>
                    <a:p>
                      <a:pPr algn="ctr"/>
                      <a:r>
                        <a:rPr lang="it-IT" sz="800" baseline="0" dirty="0" err="1" smtClean="0">
                          <a:solidFill>
                            <a:schemeClr val="accent2">
                              <a:lumMod val="75000"/>
                            </a:schemeClr>
                          </a:solidFill>
                        </a:rPr>
                        <a:t>O</a:t>
                      </a:r>
                      <a:r>
                        <a:rPr lang="it-IT" sz="800" dirty="0" err="1" smtClean="0">
                          <a:solidFill>
                            <a:schemeClr val="accent2">
                              <a:lumMod val="75000"/>
                            </a:schemeClr>
                          </a:solidFill>
                        </a:rPr>
                        <a:t>tt</a:t>
                      </a:r>
                      <a:endParaRPr lang="it-IT" sz="800" dirty="0" smtClean="0">
                        <a:solidFill>
                          <a:schemeClr val="accent2">
                            <a:lumMod val="75000"/>
                          </a:schemeClr>
                        </a:solidFill>
                      </a:endParaRPr>
                    </a:p>
                    <a:p>
                      <a:pPr algn="ctr"/>
                      <a:r>
                        <a:rPr lang="it-IT" sz="800" dirty="0" err="1" smtClean="0">
                          <a:solidFill>
                            <a:schemeClr val="accent2">
                              <a:lumMod val="75000"/>
                            </a:schemeClr>
                          </a:solidFill>
                        </a:rPr>
                        <a:t>Nov</a:t>
                      </a:r>
                      <a:endParaRPr lang="it-IT" sz="800" dirty="0" smtClean="0">
                        <a:solidFill>
                          <a:schemeClr val="accent2">
                            <a:lumMod val="75000"/>
                          </a:schemeClr>
                        </a:solidFill>
                      </a:endParaRPr>
                    </a:p>
                    <a:p>
                      <a:pPr algn="ctr"/>
                      <a:r>
                        <a:rPr lang="it-IT" sz="800" dirty="0" err="1" smtClean="0">
                          <a:solidFill>
                            <a:schemeClr val="accent2">
                              <a:lumMod val="75000"/>
                            </a:schemeClr>
                          </a:solidFill>
                        </a:rPr>
                        <a:t>Dic</a:t>
                      </a:r>
                      <a:endParaRPr lang="it-IT" sz="800" dirty="0">
                        <a:solidFill>
                          <a:schemeClr val="accent2">
                            <a:lumMod val="75000"/>
                          </a:schemeClr>
                        </a:solidFill>
                      </a:endParaRPr>
                    </a:p>
                  </a:txBody>
                  <a:tcPr>
                    <a:solidFill>
                      <a:srgbClr val="CCECFF"/>
                    </a:solidFill>
                  </a:tcPr>
                </a:tc>
                <a:tc>
                  <a:txBody>
                    <a:bodyPr/>
                    <a:lstStyle/>
                    <a:p>
                      <a:r>
                        <a:rPr lang="it-IT" sz="800" dirty="0" err="1" smtClean="0">
                          <a:solidFill>
                            <a:schemeClr val="accent2">
                              <a:lumMod val="75000"/>
                            </a:schemeClr>
                          </a:solidFill>
                        </a:rPr>
                        <a:t>Gen</a:t>
                      </a:r>
                      <a:endParaRPr lang="it-IT" sz="800" dirty="0" smtClean="0">
                        <a:solidFill>
                          <a:schemeClr val="accent2">
                            <a:lumMod val="75000"/>
                          </a:schemeClr>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err="1" smtClean="0">
                          <a:solidFill>
                            <a:schemeClr val="accent2">
                              <a:lumMod val="75000"/>
                            </a:schemeClr>
                          </a:solidFill>
                          <a:latin typeface="+mn-lt"/>
                          <a:ea typeface="+mn-ea"/>
                          <a:cs typeface="+mn-cs"/>
                        </a:rPr>
                        <a:t>Feb</a:t>
                      </a:r>
                      <a:endParaRPr lang="it-IT" sz="800" kern="1200" dirty="0" smtClean="0">
                        <a:solidFill>
                          <a:schemeClr val="accent2">
                            <a:lumMod val="75000"/>
                          </a:schemeClr>
                        </a:solidFill>
                        <a:latin typeface="+mn-lt"/>
                        <a:ea typeface="+mn-ea"/>
                        <a:cs typeface="+mn-cs"/>
                      </a:endParaRPr>
                    </a:p>
                    <a:p>
                      <a:r>
                        <a:rPr lang="it-IT" sz="800" dirty="0" smtClean="0">
                          <a:solidFill>
                            <a:schemeClr val="accent2">
                              <a:lumMod val="75000"/>
                            </a:schemeClr>
                          </a:solidFill>
                        </a:rPr>
                        <a:t>Mar</a:t>
                      </a:r>
                      <a:endParaRPr lang="it-IT" sz="800" dirty="0">
                        <a:solidFill>
                          <a:schemeClr val="accent2">
                            <a:lumMod val="75000"/>
                          </a:schemeClr>
                        </a:solidFill>
                      </a:endParaRPr>
                    </a:p>
                  </a:txBody>
                  <a:tcPr>
                    <a:solidFill>
                      <a:srgbClr val="CCECFF"/>
                    </a:solidFill>
                  </a:tcPr>
                </a:tc>
                <a:tc>
                  <a:txBody>
                    <a:bodyPr/>
                    <a:lstStyle/>
                    <a:p>
                      <a:pPr marL="0" algn="l" defTabSz="914400" rtl="0" eaLnBrk="1" latinLnBrk="0" hangingPunct="1"/>
                      <a:r>
                        <a:rPr lang="it-IT" sz="800" kern="1200" dirty="0" err="1" smtClean="0">
                          <a:solidFill>
                            <a:schemeClr val="accent2">
                              <a:lumMod val="75000"/>
                            </a:schemeClr>
                          </a:solidFill>
                          <a:latin typeface="+mn-lt"/>
                          <a:ea typeface="+mn-ea"/>
                          <a:cs typeface="+mn-cs"/>
                        </a:rPr>
                        <a:t>Apr</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Mag</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Giu</a:t>
                      </a:r>
                      <a:endParaRPr lang="it-IT" sz="800" kern="1200" dirty="0" smtClean="0">
                        <a:solidFill>
                          <a:schemeClr val="accent2">
                            <a:lumMod val="75000"/>
                          </a:schemeClr>
                        </a:solidFill>
                        <a:latin typeface="+mn-lt"/>
                        <a:ea typeface="+mn-ea"/>
                        <a:cs typeface="+mn-cs"/>
                      </a:endParaRPr>
                    </a:p>
                  </a:txBody>
                  <a:tcPr>
                    <a:solidFill>
                      <a:srgbClr val="CCEC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err="1" smtClean="0">
                          <a:solidFill>
                            <a:schemeClr val="accent2">
                              <a:lumMod val="75000"/>
                            </a:schemeClr>
                          </a:solidFill>
                          <a:latin typeface="+mn-lt"/>
                          <a:ea typeface="+mn-ea"/>
                          <a:cs typeface="+mn-cs"/>
                        </a:rPr>
                        <a:t>Lug</a:t>
                      </a:r>
                      <a:endParaRPr lang="it-IT" sz="800" kern="1200" dirty="0" smtClean="0">
                        <a:solidFill>
                          <a:schemeClr val="accent2">
                            <a:lumMod val="75000"/>
                          </a:schemeClr>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smtClean="0">
                          <a:solidFill>
                            <a:schemeClr val="accent2">
                              <a:lumMod val="75000"/>
                            </a:schemeClr>
                          </a:solidFill>
                          <a:latin typeface="+mn-lt"/>
                          <a:ea typeface="+mn-ea"/>
                          <a:cs typeface="+mn-cs"/>
                        </a:rPr>
                        <a:t>Ago</a:t>
                      </a:r>
                    </a:p>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smtClean="0">
                          <a:solidFill>
                            <a:schemeClr val="accent2">
                              <a:lumMod val="75000"/>
                            </a:schemeClr>
                          </a:solidFill>
                          <a:latin typeface="+mn-lt"/>
                          <a:ea typeface="+mn-ea"/>
                          <a:cs typeface="+mn-cs"/>
                        </a:rPr>
                        <a:t>Set</a:t>
                      </a:r>
                    </a:p>
                  </a:txBody>
                  <a:tcPr>
                    <a:solidFill>
                      <a:srgbClr val="CCECFF"/>
                    </a:solidFill>
                  </a:tcPr>
                </a:tc>
                <a:tc>
                  <a:txBody>
                    <a:bodyPr/>
                    <a:lstStyle/>
                    <a:p>
                      <a:pPr marL="0" algn="l" defTabSz="914400" rtl="0" eaLnBrk="1" latinLnBrk="0" hangingPunct="1"/>
                      <a:r>
                        <a:rPr lang="it-IT" sz="800" kern="1200" dirty="0" err="1" smtClean="0">
                          <a:solidFill>
                            <a:schemeClr val="accent2">
                              <a:lumMod val="75000"/>
                            </a:schemeClr>
                          </a:solidFill>
                          <a:latin typeface="+mn-lt"/>
                          <a:ea typeface="+mn-ea"/>
                          <a:cs typeface="+mn-cs"/>
                        </a:rPr>
                        <a:t>Ott</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Nov</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Dic</a:t>
                      </a:r>
                      <a:endParaRPr lang="it-IT" sz="800" kern="1200" dirty="0" smtClean="0">
                        <a:solidFill>
                          <a:schemeClr val="accent2">
                            <a:lumMod val="75000"/>
                          </a:schemeClr>
                        </a:solidFill>
                        <a:latin typeface="+mn-lt"/>
                        <a:ea typeface="+mn-ea"/>
                        <a:cs typeface="+mn-cs"/>
                      </a:endParaRPr>
                    </a:p>
                  </a:txBody>
                  <a:tcPr>
                    <a:solidFill>
                      <a:srgbClr val="CCECFF"/>
                    </a:solidFill>
                  </a:tcPr>
                </a:tc>
                <a:tc>
                  <a:txBody>
                    <a:bodyPr/>
                    <a:lstStyle/>
                    <a:p>
                      <a:r>
                        <a:rPr lang="it-IT" sz="800" dirty="0" err="1" smtClean="0">
                          <a:solidFill>
                            <a:schemeClr val="accent2">
                              <a:lumMod val="75000"/>
                            </a:schemeClr>
                          </a:solidFill>
                        </a:rPr>
                        <a:t>Gen</a:t>
                      </a:r>
                      <a:endParaRPr lang="it-IT" sz="800" dirty="0" smtClean="0">
                        <a:solidFill>
                          <a:schemeClr val="accent2">
                            <a:lumMod val="75000"/>
                          </a:schemeClr>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err="1" smtClean="0">
                          <a:solidFill>
                            <a:schemeClr val="accent2">
                              <a:lumMod val="75000"/>
                            </a:schemeClr>
                          </a:solidFill>
                          <a:latin typeface="+mn-lt"/>
                          <a:ea typeface="+mn-ea"/>
                          <a:cs typeface="+mn-cs"/>
                        </a:rPr>
                        <a:t>Feb</a:t>
                      </a:r>
                      <a:endParaRPr lang="it-IT" sz="800" kern="1200" dirty="0" smtClean="0">
                        <a:solidFill>
                          <a:schemeClr val="accent2">
                            <a:lumMod val="75000"/>
                          </a:schemeClr>
                        </a:solidFill>
                        <a:latin typeface="+mn-lt"/>
                        <a:ea typeface="+mn-ea"/>
                        <a:cs typeface="+mn-cs"/>
                      </a:endParaRPr>
                    </a:p>
                    <a:p>
                      <a:r>
                        <a:rPr lang="it-IT" sz="800" dirty="0" smtClean="0">
                          <a:solidFill>
                            <a:schemeClr val="accent2">
                              <a:lumMod val="75000"/>
                            </a:schemeClr>
                          </a:solidFill>
                        </a:rPr>
                        <a:t>Mar</a:t>
                      </a:r>
                      <a:endParaRPr lang="it-IT" sz="800" dirty="0">
                        <a:solidFill>
                          <a:schemeClr val="accent2">
                            <a:lumMod val="75000"/>
                          </a:schemeClr>
                        </a:solidFill>
                      </a:endParaRPr>
                    </a:p>
                  </a:txBody>
                  <a:tcPr>
                    <a:solidFill>
                      <a:srgbClr val="CCECFF"/>
                    </a:solidFill>
                  </a:tcPr>
                </a:tc>
                <a:tc>
                  <a:txBody>
                    <a:bodyPr/>
                    <a:lstStyle/>
                    <a:p>
                      <a:pPr marL="0" algn="l" defTabSz="914400" rtl="0" eaLnBrk="1" latinLnBrk="0" hangingPunct="1"/>
                      <a:r>
                        <a:rPr lang="it-IT" sz="800" kern="1200" dirty="0" err="1" smtClean="0">
                          <a:solidFill>
                            <a:schemeClr val="accent2">
                              <a:lumMod val="75000"/>
                            </a:schemeClr>
                          </a:solidFill>
                          <a:latin typeface="+mn-lt"/>
                          <a:ea typeface="+mn-ea"/>
                          <a:cs typeface="+mn-cs"/>
                        </a:rPr>
                        <a:t>Apr</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Mag</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Giu</a:t>
                      </a:r>
                      <a:endParaRPr lang="it-IT" sz="800" kern="1200" dirty="0" smtClean="0">
                        <a:solidFill>
                          <a:schemeClr val="accent2">
                            <a:lumMod val="75000"/>
                          </a:schemeClr>
                        </a:solidFill>
                        <a:latin typeface="+mn-lt"/>
                        <a:ea typeface="+mn-ea"/>
                        <a:cs typeface="+mn-cs"/>
                      </a:endParaRPr>
                    </a:p>
                  </a:txBody>
                  <a:tcPr>
                    <a:solidFill>
                      <a:srgbClr val="CCEC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err="1" smtClean="0">
                          <a:solidFill>
                            <a:schemeClr val="accent2">
                              <a:lumMod val="75000"/>
                            </a:schemeClr>
                          </a:solidFill>
                          <a:latin typeface="+mn-lt"/>
                          <a:ea typeface="+mn-ea"/>
                          <a:cs typeface="+mn-cs"/>
                        </a:rPr>
                        <a:t>Lug</a:t>
                      </a:r>
                      <a:endParaRPr lang="it-IT" sz="800" kern="1200" dirty="0" smtClean="0">
                        <a:solidFill>
                          <a:schemeClr val="accent2">
                            <a:lumMod val="75000"/>
                          </a:schemeClr>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smtClean="0">
                          <a:solidFill>
                            <a:schemeClr val="accent2">
                              <a:lumMod val="75000"/>
                            </a:schemeClr>
                          </a:solidFill>
                          <a:latin typeface="+mn-lt"/>
                          <a:ea typeface="+mn-ea"/>
                          <a:cs typeface="+mn-cs"/>
                        </a:rPr>
                        <a:t>Ago</a:t>
                      </a:r>
                    </a:p>
                    <a:p>
                      <a:pPr marL="0" marR="0" indent="0" algn="l" defTabSz="914400" rtl="0" eaLnBrk="1" fontAlgn="auto" latinLnBrk="0" hangingPunct="1">
                        <a:lnSpc>
                          <a:spcPct val="100000"/>
                        </a:lnSpc>
                        <a:spcBef>
                          <a:spcPts val="0"/>
                        </a:spcBef>
                        <a:spcAft>
                          <a:spcPts val="0"/>
                        </a:spcAft>
                        <a:buClrTx/>
                        <a:buSzTx/>
                        <a:buFontTx/>
                        <a:buNone/>
                        <a:tabLst/>
                        <a:defRPr/>
                      </a:pPr>
                      <a:r>
                        <a:rPr lang="it-IT" sz="800" kern="1200" dirty="0" smtClean="0">
                          <a:solidFill>
                            <a:schemeClr val="accent2">
                              <a:lumMod val="75000"/>
                            </a:schemeClr>
                          </a:solidFill>
                          <a:latin typeface="+mn-lt"/>
                          <a:ea typeface="+mn-ea"/>
                          <a:cs typeface="+mn-cs"/>
                        </a:rPr>
                        <a:t>Set</a:t>
                      </a:r>
                    </a:p>
                  </a:txBody>
                  <a:tcPr>
                    <a:solidFill>
                      <a:srgbClr val="CCECFF"/>
                    </a:solidFill>
                  </a:tcPr>
                </a:tc>
                <a:tc>
                  <a:txBody>
                    <a:bodyPr/>
                    <a:lstStyle/>
                    <a:p>
                      <a:pPr marL="0" algn="l" defTabSz="914400" rtl="0" eaLnBrk="1" latinLnBrk="0" hangingPunct="1"/>
                      <a:r>
                        <a:rPr lang="it-IT" sz="800" kern="1200" dirty="0" err="1" smtClean="0">
                          <a:solidFill>
                            <a:schemeClr val="accent2">
                              <a:lumMod val="75000"/>
                            </a:schemeClr>
                          </a:solidFill>
                          <a:latin typeface="+mn-lt"/>
                          <a:ea typeface="+mn-ea"/>
                          <a:cs typeface="+mn-cs"/>
                        </a:rPr>
                        <a:t>Ott</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Nov</a:t>
                      </a:r>
                      <a:endParaRPr lang="it-IT" sz="800" kern="1200" dirty="0" smtClean="0">
                        <a:solidFill>
                          <a:schemeClr val="accent2">
                            <a:lumMod val="75000"/>
                          </a:schemeClr>
                        </a:solidFill>
                        <a:latin typeface="+mn-lt"/>
                        <a:ea typeface="+mn-ea"/>
                        <a:cs typeface="+mn-cs"/>
                      </a:endParaRPr>
                    </a:p>
                    <a:p>
                      <a:pPr marL="0" algn="l" defTabSz="914400" rtl="0" eaLnBrk="1" latinLnBrk="0" hangingPunct="1"/>
                      <a:r>
                        <a:rPr lang="it-IT" sz="800" kern="1200" dirty="0" err="1" smtClean="0">
                          <a:solidFill>
                            <a:schemeClr val="accent2">
                              <a:lumMod val="75000"/>
                            </a:schemeClr>
                          </a:solidFill>
                          <a:latin typeface="+mn-lt"/>
                          <a:ea typeface="+mn-ea"/>
                          <a:cs typeface="+mn-cs"/>
                        </a:rPr>
                        <a:t>Dic</a:t>
                      </a:r>
                      <a:endParaRPr lang="it-IT" sz="800" kern="1200" dirty="0" smtClean="0">
                        <a:solidFill>
                          <a:schemeClr val="accent2">
                            <a:lumMod val="75000"/>
                          </a:schemeClr>
                        </a:solidFill>
                        <a:latin typeface="+mn-lt"/>
                        <a:ea typeface="+mn-ea"/>
                        <a:cs typeface="+mn-cs"/>
                      </a:endParaRPr>
                    </a:p>
                  </a:txBody>
                  <a:tcPr>
                    <a:solidFill>
                      <a:srgbClr val="CCECFF"/>
                    </a:solidFill>
                  </a:tcPr>
                </a:tc>
              </a:tr>
            </a:tbl>
          </a:graphicData>
        </a:graphic>
      </p:graphicFrame>
      <p:sp>
        <p:nvSpPr>
          <p:cNvPr id="15" name="Rettangolo 14"/>
          <p:cNvSpPr/>
          <p:nvPr/>
        </p:nvSpPr>
        <p:spPr>
          <a:xfrm>
            <a:off x="335621" y="2509789"/>
            <a:ext cx="1991078" cy="611187"/>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300" kern="0" dirty="0" smtClean="0">
                <a:solidFill>
                  <a:schemeClr val="accent2">
                    <a:lumMod val="75000"/>
                  </a:schemeClr>
                </a:solidFill>
                <a:latin typeface="+mj-lt"/>
              </a:rPr>
              <a:t>INFRASTRUTTURA</a:t>
            </a:r>
            <a:endParaRPr lang="it-IT" sz="1300" kern="0" dirty="0">
              <a:solidFill>
                <a:schemeClr val="accent2">
                  <a:lumMod val="75000"/>
                </a:schemeClr>
              </a:solidFill>
              <a:latin typeface="+mj-lt"/>
            </a:endParaRPr>
          </a:p>
        </p:txBody>
      </p:sp>
      <p:sp>
        <p:nvSpPr>
          <p:cNvPr id="16" name="Rettangolo 15"/>
          <p:cNvSpPr/>
          <p:nvPr/>
        </p:nvSpPr>
        <p:spPr>
          <a:xfrm>
            <a:off x="344855" y="3480815"/>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400" kern="0" dirty="0" smtClean="0">
                <a:solidFill>
                  <a:schemeClr val="accent2">
                    <a:lumMod val="75000"/>
                  </a:schemeClr>
                </a:solidFill>
                <a:latin typeface="+mj-lt"/>
              </a:rPr>
              <a:t>ACCOUNTING</a:t>
            </a:r>
            <a:endParaRPr lang="it-IT" sz="1400" kern="0" dirty="0">
              <a:solidFill>
                <a:schemeClr val="accent2">
                  <a:lumMod val="75000"/>
                </a:schemeClr>
              </a:solidFill>
              <a:latin typeface="+mj-lt"/>
            </a:endParaRPr>
          </a:p>
        </p:txBody>
      </p:sp>
      <p:sp>
        <p:nvSpPr>
          <p:cNvPr id="17" name="Ovale 16"/>
          <p:cNvSpPr/>
          <p:nvPr/>
        </p:nvSpPr>
        <p:spPr>
          <a:xfrm>
            <a:off x="2203051" y="2248433"/>
            <a:ext cx="287337" cy="287338"/>
          </a:xfrm>
          <a:prstGeom prst="ellipse">
            <a:avLst/>
          </a:prstGeom>
          <a:solidFill>
            <a:schemeClr val="accent2"/>
          </a:solidFill>
          <a:ln w="25400" cap="flat" cmpd="sng" algn="ctr">
            <a:solidFill>
              <a:sysClr val="windowText" lastClr="000000"/>
            </a:solidFill>
            <a:prstDash val="solid"/>
          </a:ln>
          <a:effectLst/>
        </p:spPr>
        <p:txBody>
          <a:bodyPr anchor="ctr"/>
          <a:lstStyle/>
          <a:p>
            <a:pPr algn="ctr" fontAlgn="auto">
              <a:spcBef>
                <a:spcPts val="0"/>
              </a:spcBef>
              <a:spcAft>
                <a:spcPts val="0"/>
              </a:spcAft>
              <a:defRPr/>
            </a:pPr>
            <a:r>
              <a:rPr lang="it-IT" sz="1200" kern="0" dirty="0">
                <a:solidFill>
                  <a:sysClr val="window" lastClr="FFFFFF"/>
                </a:solidFill>
                <a:latin typeface="Arial" pitchFamily="34" charset="0"/>
              </a:rPr>
              <a:t>A</a:t>
            </a:r>
          </a:p>
        </p:txBody>
      </p:sp>
      <p:sp>
        <p:nvSpPr>
          <p:cNvPr id="18" name="Ovale 17"/>
          <p:cNvSpPr/>
          <p:nvPr/>
        </p:nvSpPr>
        <p:spPr>
          <a:xfrm>
            <a:off x="2212285" y="3458028"/>
            <a:ext cx="287337" cy="288925"/>
          </a:xfrm>
          <a:prstGeom prst="ellipse">
            <a:avLst/>
          </a:prstGeom>
          <a:solidFill>
            <a:schemeClr val="accent2"/>
          </a:solidFill>
          <a:ln w="25400" cap="flat" cmpd="sng" algn="ctr">
            <a:solidFill>
              <a:sysClr val="windowText" lastClr="000000"/>
            </a:solidFill>
            <a:prstDash val="solid"/>
          </a:ln>
          <a:effectLst/>
        </p:spPr>
        <p:txBody>
          <a:bodyPr anchor="ctr"/>
          <a:lstStyle/>
          <a:p>
            <a:pPr algn="ctr" fontAlgn="auto">
              <a:spcBef>
                <a:spcPts val="0"/>
              </a:spcBef>
              <a:spcAft>
                <a:spcPts val="0"/>
              </a:spcAft>
              <a:defRPr/>
            </a:pPr>
            <a:r>
              <a:rPr lang="it-IT" sz="1200" kern="0" dirty="0">
                <a:solidFill>
                  <a:sysClr val="window" lastClr="FFFFFF"/>
                </a:solidFill>
                <a:latin typeface="Arial" pitchFamily="34" charset="0"/>
              </a:rPr>
              <a:t>B</a:t>
            </a:r>
          </a:p>
        </p:txBody>
      </p:sp>
      <p:sp>
        <p:nvSpPr>
          <p:cNvPr id="19" name="Rettangolo 18"/>
          <p:cNvSpPr/>
          <p:nvPr/>
        </p:nvSpPr>
        <p:spPr>
          <a:xfrm>
            <a:off x="344857" y="4471902"/>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300" kern="0" dirty="0" smtClean="0">
                <a:solidFill>
                  <a:schemeClr val="accent2">
                    <a:lumMod val="75000"/>
                  </a:schemeClr>
                </a:solidFill>
                <a:latin typeface="+mj-lt"/>
              </a:rPr>
              <a:t>NUOVI SERVIZI </a:t>
            </a:r>
            <a:endParaRPr lang="it-IT" sz="1300" kern="0" dirty="0">
              <a:solidFill>
                <a:schemeClr val="accent2">
                  <a:lumMod val="75000"/>
                </a:schemeClr>
              </a:solidFill>
              <a:latin typeface="+mj-lt"/>
            </a:endParaRPr>
          </a:p>
        </p:txBody>
      </p:sp>
      <p:sp>
        <p:nvSpPr>
          <p:cNvPr id="20" name="Ovale 19"/>
          <p:cNvSpPr/>
          <p:nvPr/>
        </p:nvSpPr>
        <p:spPr>
          <a:xfrm>
            <a:off x="2212287" y="4330615"/>
            <a:ext cx="287337" cy="287337"/>
          </a:xfrm>
          <a:prstGeom prst="ellipse">
            <a:avLst/>
          </a:prstGeom>
          <a:solidFill>
            <a:schemeClr val="accent2"/>
          </a:solidFill>
          <a:ln w="25400" cap="flat" cmpd="sng" algn="ctr">
            <a:solidFill>
              <a:sysClr val="windowText" lastClr="000000"/>
            </a:solidFill>
            <a:prstDash val="solid"/>
          </a:ln>
          <a:effectLst/>
        </p:spPr>
        <p:txBody>
          <a:bodyPr anchor="ctr"/>
          <a:lstStyle/>
          <a:p>
            <a:pPr algn="ctr" fontAlgn="auto">
              <a:spcBef>
                <a:spcPts val="0"/>
              </a:spcBef>
              <a:spcAft>
                <a:spcPts val="0"/>
              </a:spcAft>
              <a:defRPr/>
            </a:pPr>
            <a:r>
              <a:rPr lang="it-IT" sz="1200" kern="0" dirty="0">
                <a:solidFill>
                  <a:sysClr val="window" lastClr="FFFFFF"/>
                </a:solidFill>
                <a:latin typeface="Arial" pitchFamily="34" charset="0"/>
              </a:rPr>
              <a:t>C</a:t>
            </a:r>
          </a:p>
        </p:txBody>
      </p:sp>
      <p:sp>
        <p:nvSpPr>
          <p:cNvPr id="21" name="Rettangolo 20"/>
          <p:cNvSpPr/>
          <p:nvPr/>
        </p:nvSpPr>
        <p:spPr>
          <a:xfrm>
            <a:off x="386425" y="5400126"/>
            <a:ext cx="1991078" cy="612775"/>
          </a:xfrm>
          <a:prstGeom prst="rect">
            <a:avLst/>
          </a:prstGeom>
          <a:solidFill>
            <a:schemeClr val="bg1"/>
          </a:solidFill>
          <a:ln w="3175" cap="flat" cmpd="sng" algn="ctr">
            <a:solidFill>
              <a:schemeClr val="bg1">
                <a:lumMod val="65000"/>
              </a:schemeClr>
            </a:solidFill>
            <a:prstDash val="solid"/>
          </a:ln>
          <a:effectLst>
            <a:outerShdw blurRad="50800" dist="38100" dir="2700000" algn="tl" rotWithShape="0">
              <a:prstClr val="black">
                <a:alpha val="40000"/>
              </a:prstClr>
            </a:outerShdw>
          </a:effectLst>
        </p:spPr>
        <p:txBody>
          <a:bodyPr anchor="ctr"/>
          <a:lstStyle/>
          <a:p>
            <a:pPr fontAlgn="auto">
              <a:spcBef>
                <a:spcPts val="0"/>
              </a:spcBef>
              <a:spcAft>
                <a:spcPts val="0"/>
              </a:spcAft>
              <a:defRPr/>
            </a:pPr>
            <a:r>
              <a:rPr lang="it-IT" sz="1300" kern="0" dirty="0" smtClean="0">
                <a:solidFill>
                  <a:schemeClr val="accent2">
                    <a:lumMod val="75000"/>
                  </a:schemeClr>
                </a:solidFill>
                <a:latin typeface="+mj-lt"/>
              </a:rPr>
              <a:t>NORMATIVA </a:t>
            </a:r>
            <a:endParaRPr lang="it-IT" sz="1300" kern="0" dirty="0">
              <a:solidFill>
                <a:schemeClr val="accent2">
                  <a:lumMod val="75000"/>
                </a:schemeClr>
              </a:solidFill>
              <a:latin typeface="+mj-lt"/>
            </a:endParaRPr>
          </a:p>
        </p:txBody>
      </p:sp>
      <p:sp>
        <p:nvSpPr>
          <p:cNvPr id="22" name="Ovale 21"/>
          <p:cNvSpPr/>
          <p:nvPr/>
        </p:nvSpPr>
        <p:spPr>
          <a:xfrm>
            <a:off x="2253855" y="5258839"/>
            <a:ext cx="287337" cy="287337"/>
          </a:xfrm>
          <a:prstGeom prst="ellipse">
            <a:avLst/>
          </a:prstGeom>
          <a:solidFill>
            <a:schemeClr val="accent2"/>
          </a:solidFill>
          <a:ln w="25400" cap="flat" cmpd="sng" algn="ctr">
            <a:solidFill>
              <a:sysClr val="windowText" lastClr="000000"/>
            </a:solidFill>
            <a:prstDash val="solid"/>
          </a:ln>
          <a:effectLst/>
        </p:spPr>
        <p:txBody>
          <a:bodyPr anchor="ctr"/>
          <a:lstStyle/>
          <a:p>
            <a:pPr algn="ctr" fontAlgn="auto">
              <a:spcBef>
                <a:spcPts val="0"/>
              </a:spcBef>
              <a:spcAft>
                <a:spcPts val="0"/>
              </a:spcAft>
              <a:defRPr/>
            </a:pPr>
            <a:r>
              <a:rPr lang="it-IT" sz="1200" kern="0" dirty="0" smtClean="0">
                <a:solidFill>
                  <a:sysClr val="window" lastClr="FFFFFF"/>
                </a:solidFill>
                <a:latin typeface="Arial" pitchFamily="34" charset="0"/>
              </a:rPr>
              <a:t>D</a:t>
            </a:r>
            <a:endParaRPr lang="it-IT" sz="1200" kern="0" dirty="0">
              <a:solidFill>
                <a:sysClr val="window" lastClr="FFFFFF"/>
              </a:solidFill>
              <a:latin typeface="Arial" pitchFamily="34" charset="0"/>
            </a:endParaRPr>
          </a:p>
        </p:txBody>
      </p:sp>
      <p:sp>
        <p:nvSpPr>
          <p:cNvPr id="26" name="Freccia a destra 25"/>
          <p:cNvSpPr/>
          <p:nvPr/>
        </p:nvSpPr>
        <p:spPr bwMode="auto">
          <a:xfrm>
            <a:off x="2655537" y="5464197"/>
            <a:ext cx="1242208" cy="484632"/>
          </a:xfrm>
          <a:prstGeom prst="rightArrow">
            <a:avLst/>
          </a:prstGeom>
          <a:solidFill>
            <a:schemeClr val="accent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it-IT" smtClean="0">
              <a:latin typeface="verdana" pitchFamily="34" charset="0"/>
            </a:endParaRPr>
          </a:p>
        </p:txBody>
      </p:sp>
      <p:sp>
        <p:nvSpPr>
          <p:cNvPr id="28" name="Freccia a destra 27"/>
          <p:cNvSpPr/>
          <p:nvPr/>
        </p:nvSpPr>
        <p:spPr bwMode="auto">
          <a:xfrm>
            <a:off x="2650911" y="3671436"/>
            <a:ext cx="5948144" cy="577283"/>
          </a:xfrm>
          <a:prstGeom prst="rightArrow">
            <a:avLst/>
          </a:prstGeom>
          <a:solidFill>
            <a:schemeClr val="accent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it-IT" sz="1400" i="1" dirty="0" smtClean="0">
                <a:solidFill>
                  <a:schemeClr val="bg1"/>
                </a:solidFill>
                <a:latin typeface="verdana" pitchFamily="34" charset="0"/>
              </a:rPr>
              <a:t>Diffusione</a:t>
            </a:r>
          </a:p>
        </p:txBody>
      </p:sp>
      <p:sp>
        <p:nvSpPr>
          <p:cNvPr id="24" name="Freccia a destra 23"/>
          <p:cNvSpPr/>
          <p:nvPr/>
        </p:nvSpPr>
        <p:spPr bwMode="auto">
          <a:xfrm>
            <a:off x="2655524" y="3297369"/>
            <a:ext cx="3930004" cy="563415"/>
          </a:xfrm>
          <a:prstGeom prst="rightArrow">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it-IT" sz="1400" i="1" dirty="0" smtClean="0">
                <a:latin typeface="verdana" pitchFamily="34" charset="0"/>
              </a:rPr>
              <a:t>Adesione</a:t>
            </a:r>
          </a:p>
        </p:txBody>
      </p:sp>
      <p:sp>
        <p:nvSpPr>
          <p:cNvPr id="29" name="Freccia a destra 28"/>
          <p:cNvSpPr/>
          <p:nvPr/>
        </p:nvSpPr>
        <p:spPr bwMode="auto">
          <a:xfrm>
            <a:off x="2627827" y="2697044"/>
            <a:ext cx="3976173" cy="577283"/>
          </a:xfrm>
          <a:prstGeom prst="rightArrow">
            <a:avLst/>
          </a:prstGeom>
          <a:solidFill>
            <a:schemeClr val="accent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it-IT" sz="1400" i="1" dirty="0" smtClean="0">
                <a:solidFill>
                  <a:schemeClr val="bg1"/>
                </a:solidFill>
                <a:latin typeface="verdana" pitchFamily="34" charset="0"/>
              </a:rPr>
              <a:t>Consolidamento </a:t>
            </a:r>
          </a:p>
        </p:txBody>
      </p:sp>
      <p:sp>
        <p:nvSpPr>
          <p:cNvPr id="30" name="Freccia a destra 29"/>
          <p:cNvSpPr/>
          <p:nvPr/>
        </p:nvSpPr>
        <p:spPr bwMode="auto">
          <a:xfrm>
            <a:off x="2632440" y="2322977"/>
            <a:ext cx="2641524" cy="563415"/>
          </a:xfrm>
          <a:prstGeom prst="rightArrow">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it-IT" sz="1400" i="1" dirty="0" smtClean="0">
                <a:latin typeface="verdana" pitchFamily="34" charset="0"/>
              </a:rPr>
              <a:t>Strumenti</a:t>
            </a:r>
          </a:p>
        </p:txBody>
      </p:sp>
      <p:sp>
        <p:nvSpPr>
          <p:cNvPr id="31" name="Freccia a destra 30"/>
          <p:cNvSpPr/>
          <p:nvPr/>
        </p:nvSpPr>
        <p:spPr bwMode="auto">
          <a:xfrm>
            <a:off x="2683243" y="4710492"/>
            <a:ext cx="5948144" cy="577283"/>
          </a:xfrm>
          <a:prstGeom prst="rightArrow">
            <a:avLst/>
          </a:prstGeom>
          <a:solidFill>
            <a:schemeClr val="accent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it-IT" sz="1400" i="1" dirty="0" smtClean="0">
                <a:solidFill>
                  <a:schemeClr val="bg1"/>
                </a:solidFill>
                <a:latin typeface="verdana" pitchFamily="34" charset="0"/>
              </a:rPr>
              <a:t>Realizzazione</a:t>
            </a:r>
          </a:p>
        </p:txBody>
      </p:sp>
      <p:sp>
        <p:nvSpPr>
          <p:cNvPr id="32" name="Freccia a destra 31"/>
          <p:cNvSpPr/>
          <p:nvPr/>
        </p:nvSpPr>
        <p:spPr bwMode="auto">
          <a:xfrm>
            <a:off x="2687856" y="4336425"/>
            <a:ext cx="3930004" cy="563415"/>
          </a:xfrm>
          <a:prstGeom prst="rightArrow">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it-IT" sz="1400" i="1" dirty="0" smtClean="0">
                <a:latin typeface="verdana" pitchFamily="34" charset="0"/>
              </a:rPr>
              <a:t>Progettazione </a:t>
            </a:r>
          </a:p>
        </p:txBody>
      </p:sp>
    </p:spTree>
    <p:extLst>
      <p:ext uri="{BB962C8B-B14F-4D97-AF65-F5344CB8AC3E}">
        <p14:creationId xmlns="" xmlns:p14="http://schemas.microsoft.com/office/powerpoint/2010/main" val="4956183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1"/>
          <p:cNvSpPr>
            <a:spLocks noGrp="1"/>
          </p:cNvSpPr>
          <p:nvPr>
            <p:ph type="title"/>
          </p:nvPr>
        </p:nvSpPr>
        <p:spPr>
          <a:xfrm>
            <a:off x="2633662" y="117475"/>
            <a:ext cx="6510338" cy="828675"/>
          </a:xfrm>
          <a:solidFill>
            <a:schemeClr val="bg1"/>
          </a:solidFill>
        </p:spPr>
        <p:txBody>
          <a:bodyPr>
            <a:normAutofit fontScale="90000"/>
          </a:bodyPr>
          <a:lstStyle/>
          <a:p>
            <a:r>
              <a:rPr lang="it-IT" dirty="0" smtClean="0"/>
              <a:t/>
            </a:r>
            <a:br>
              <a:rPr lang="it-IT" dirty="0" smtClean="0"/>
            </a:br>
            <a:r>
              <a:rPr lang="it-IT" sz="2700" dirty="0" smtClean="0"/>
              <a:t>Fattura elettronica della PA </a:t>
            </a:r>
            <a:br>
              <a:rPr lang="it-IT" sz="2700" dirty="0" smtClean="0"/>
            </a:br>
            <a:endParaRPr lang="it-IT" sz="2700" dirty="0"/>
          </a:p>
        </p:txBody>
      </p:sp>
      <p:sp>
        <p:nvSpPr>
          <p:cNvPr id="8" name="CasellaDiTesto 7"/>
          <p:cNvSpPr txBox="1"/>
          <p:nvPr/>
        </p:nvSpPr>
        <p:spPr>
          <a:xfrm>
            <a:off x="145102" y="1163265"/>
            <a:ext cx="8968902" cy="307777"/>
          </a:xfrm>
          <a:prstGeom prst="rect">
            <a:avLst/>
          </a:prstGeom>
          <a:noFill/>
        </p:spPr>
        <p:txBody>
          <a:bodyPr wrap="square" rtlCol="0">
            <a:spAutoFit/>
          </a:bodyPr>
          <a:lstStyle/>
          <a:p>
            <a:pPr eaLnBrk="0" hangingPunct="0">
              <a:spcBef>
                <a:spcPts val="0"/>
              </a:spcBef>
            </a:pPr>
            <a:r>
              <a:rPr lang="it-IT" sz="1400" dirty="0" smtClean="0">
                <a:latin typeface="+mn-lt"/>
                <a:cs typeface="+mn-cs"/>
              </a:rPr>
              <a:t>Finanziaria 2008: introduce l’obbligo della fattura elettronica nei rapporti con la PA</a:t>
            </a:r>
          </a:p>
        </p:txBody>
      </p:sp>
      <p:sp>
        <p:nvSpPr>
          <p:cNvPr id="9" name="CasellaDiTesto 8"/>
          <p:cNvSpPr txBox="1"/>
          <p:nvPr/>
        </p:nvSpPr>
        <p:spPr>
          <a:xfrm>
            <a:off x="4393246" y="1611747"/>
            <a:ext cx="4350704" cy="4678204"/>
          </a:xfrm>
          <a:prstGeom prst="rect">
            <a:avLst/>
          </a:prstGeom>
          <a:noFill/>
        </p:spPr>
        <p:txBody>
          <a:bodyPr wrap="square" rtlCol="0">
            <a:spAutoFit/>
          </a:bodyPr>
          <a:lstStyle/>
          <a:p>
            <a:pPr lvl="0" algn="just" eaLnBrk="0" hangingPunct="0">
              <a:spcBef>
                <a:spcPts val="0"/>
              </a:spcBef>
            </a:pPr>
            <a:r>
              <a:rPr lang="it-IT" sz="1400" dirty="0" smtClean="0">
                <a:latin typeface="+mn-lt"/>
                <a:cs typeface="+mn-cs"/>
              </a:rPr>
              <a:t>Secondo Il DM 55/2013 Ministeri, Agenzie fiscali ed Enti nazionali di previdenza e assistenza sociale saranno i primi ad adeguarsi entro 12 mesi (art.6 c.2)</a:t>
            </a:r>
          </a:p>
          <a:p>
            <a:pPr lvl="0" algn="just" eaLnBrk="0" hangingPunct="0">
              <a:spcBef>
                <a:spcPts val="0"/>
              </a:spcBef>
            </a:pPr>
            <a:endParaRPr lang="it-IT" sz="1600" dirty="0" smtClean="0">
              <a:latin typeface="+mn-lt"/>
              <a:cs typeface="+mn-cs"/>
            </a:endParaRPr>
          </a:p>
          <a:p>
            <a:pPr lvl="0" algn="just" eaLnBrk="0" hangingPunct="0">
              <a:spcBef>
                <a:spcPts val="0"/>
              </a:spcBef>
            </a:pPr>
            <a:endParaRPr lang="it-IT" sz="1600" dirty="0" smtClean="0">
              <a:latin typeface="+mn-lt"/>
              <a:cs typeface="+mn-cs"/>
            </a:endParaRPr>
          </a:p>
          <a:p>
            <a:pPr marL="0" lvl="1" algn="just" eaLnBrk="0" hangingPunct="0">
              <a:spcBef>
                <a:spcPts val="0"/>
              </a:spcBef>
            </a:pPr>
            <a:r>
              <a:rPr lang="it-IT" sz="1400" dirty="0" smtClean="0">
                <a:latin typeface="+mn-lt"/>
                <a:cs typeface="+mn-cs"/>
              </a:rPr>
              <a:t>Dal </a:t>
            </a:r>
            <a:r>
              <a:rPr lang="it-IT" sz="1400" dirty="0" smtClean="0">
                <a:latin typeface="+mn-lt"/>
                <a:cs typeface="+mn-cs"/>
              </a:rPr>
              <a:t>6 giugno 2014 queste PA non potranno accettare</a:t>
            </a:r>
            <a:r>
              <a:rPr lang="it-IT" sz="1400" b="0" dirty="0" smtClean="0">
                <a:latin typeface="+mn-lt"/>
                <a:cs typeface="+mn-cs"/>
              </a:rPr>
              <a:t> le fatture emesse o trasmesse in forma cartacea</a:t>
            </a:r>
          </a:p>
          <a:p>
            <a:pPr marL="0" lvl="1" algn="just" eaLnBrk="0" hangingPunct="0">
              <a:spcBef>
                <a:spcPts val="0"/>
              </a:spcBef>
            </a:pPr>
            <a:r>
              <a:rPr lang="it-IT" sz="1400" dirty="0" smtClean="0">
                <a:latin typeface="+mn-lt"/>
                <a:cs typeface="+mn-cs"/>
              </a:rPr>
              <a:t>Dal 6 settembre 2014 le stesse non potranno procedere al pagamento</a:t>
            </a:r>
            <a:r>
              <a:rPr lang="it-IT" sz="1400" b="0" dirty="0" smtClean="0">
                <a:latin typeface="+mn-lt"/>
                <a:cs typeface="+mn-cs"/>
              </a:rPr>
              <a:t> dei propri fornitori, neppure parziale, fino all'invio del documento in forma elettronica. </a:t>
            </a:r>
          </a:p>
          <a:p>
            <a:pPr marL="0" lvl="1" algn="just" eaLnBrk="0" hangingPunct="0">
              <a:spcBef>
                <a:spcPts val="0"/>
              </a:spcBef>
            </a:pPr>
            <a:endParaRPr lang="it-IT" sz="1400" b="0" dirty="0" smtClean="0">
              <a:latin typeface="+mn-lt"/>
              <a:cs typeface="+mn-cs"/>
            </a:endParaRPr>
          </a:p>
          <a:p>
            <a:pPr marL="0" lvl="1" algn="just" eaLnBrk="0" hangingPunct="0">
              <a:spcBef>
                <a:spcPts val="0"/>
              </a:spcBef>
            </a:pPr>
            <a:r>
              <a:rPr lang="it-IT" sz="1400" b="0" dirty="0" smtClean="0">
                <a:latin typeface="+mn-lt"/>
                <a:cs typeface="+mn-cs"/>
              </a:rPr>
              <a:t>Per le </a:t>
            </a:r>
            <a:r>
              <a:rPr lang="it-IT" sz="1400" dirty="0" smtClean="0">
                <a:latin typeface="+mn-lt"/>
                <a:cs typeface="+mn-cs"/>
              </a:rPr>
              <a:t>altre PA </a:t>
            </a:r>
            <a:r>
              <a:rPr lang="it-IT" sz="1400" b="0" dirty="0" smtClean="0">
                <a:latin typeface="+mn-lt"/>
                <a:cs typeface="+mn-cs"/>
              </a:rPr>
              <a:t>(art.6 c.3) il termine per l’adeguamento è </a:t>
            </a:r>
            <a:r>
              <a:rPr lang="it-IT" sz="1400" dirty="0" smtClean="0">
                <a:latin typeface="+mn-lt"/>
                <a:cs typeface="+mn-cs"/>
              </a:rPr>
              <a:t>il 6 giugno 2015</a:t>
            </a:r>
          </a:p>
          <a:p>
            <a:pPr marL="0" lvl="1" algn="just" eaLnBrk="0" hangingPunct="0">
              <a:spcBef>
                <a:spcPts val="0"/>
              </a:spcBef>
            </a:pPr>
            <a:endParaRPr lang="it-IT" sz="1400" dirty="0" smtClean="0">
              <a:latin typeface="+mn-lt"/>
              <a:cs typeface="+mn-cs"/>
            </a:endParaRPr>
          </a:p>
          <a:p>
            <a:pPr marL="0" lvl="1" algn="just" eaLnBrk="0" hangingPunct="0">
              <a:spcBef>
                <a:spcPts val="0"/>
              </a:spcBef>
            </a:pPr>
            <a:r>
              <a:rPr lang="it-IT" sz="1400" b="0" dirty="0" smtClean="0">
                <a:latin typeface="+mn-lt"/>
                <a:cs typeface="+mn-cs"/>
              </a:rPr>
              <a:t>È in corso di emanazione il decreto </a:t>
            </a:r>
            <a:r>
              <a:rPr lang="it-IT" sz="1400" b="0" dirty="0" smtClean="0">
                <a:latin typeface="+mn-lt"/>
                <a:cs typeface="+mn-cs"/>
              </a:rPr>
              <a:t>di disciplina </a:t>
            </a:r>
            <a:r>
              <a:rPr lang="it-IT" sz="1400" b="0" dirty="0" smtClean="0">
                <a:latin typeface="+mn-lt"/>
                <a:cs typeface="+mn-cs"/>
              </a:rPr>
              <a:t>degli obblighi per le amministrazioni locali</a:t>
            </a:r>
          </a:p>
        </p:txBody>
      </p:sp>
      <p:pic>
        <p:nvPicPr>
          <p:cNvPr id="6" name="Picture 8"/>
          <p:cNvPicPr>
            <a:picLocks noChangeAspect="1" noChangeArrowheads="1"/>
          </p:cNvPicPr>
          <p:nvPr/>
        </p:nvPicPr>
        <p:blipFill>
          <a:blip r:embed="rId2" cstate="print"/>
          <a:srcRect/>
          <a:stretch>
            <a:fillRect/>
          </a:stretch>
        </p:blipFill>
        <p:spPr bwMode="auto">
          <a:xfrm rot="10800000">
            <a:off x="6242522" y="2705047"/>
            <a:ext cx="490082" cy="485827"/>
          </a:xfrm>
          <a:prstGeom prst="rect">
            <a:avLst/>
          </a:prstGeom>
          <a:noFill/>
          <a:ln w="9525">
            <a:noFill/>
            <a:miter lim="800000"/>
            <a:headEnd/>
            <a:tailEnd/>
          </a:ln>
        </p:spPr>
      </p:pic>
      <p:pic>
        <p:nvPicPr>
          <p:cNvPr id="15362" name="Picture 2"/>
          <p:cNvPicPr>
            <a:picLocks noChangeAspect="1" noChangeArrowheads="1"/>
          </p:cNvPicPr>
          <p:nvPr/>
        </p:nvPicPr>
        <p:blipFill>
          <a:blip r:embed="rId3" cstate="print"/>
          <a:srcRect/>
          <a:stretch>
            <a:fillRect/>
          </a:stretch>
        </p:blipFill>
        <p:spPr bwMode="auto">
          <a:xfrm>
            <a:off x="231485" y="1628774"/>
            <a:ext cx="3949989" cy="44577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86" name="Picture 2" descr="Home"/>
          <p:cNvPicPr>
            <a:picLocks noChangeAspect="1" noChangeArrowheads="1"/>
          </p:cNvPicPr>
          <p:nvPr/>
        </p:nvPicPr>
        <p:blipFill>
          <a:blip r:embed="rId3" cstate="print"/>
          <a:srcRect/>
          <a:stretch>
            <a:fillRect/>
          </a:stretch>
        </p:blipFill>
        <p:spPr bwMode="auto">
          <a:xfrm>
            <a:off x="0" y="93663"/>
            <a:ext cx="2403475" cy="514350"/>
          </a:xfrm>
          <a:prstGeom prst="rect">
            <a:avLst/>
          </a:prstGeom>
          <a:noFill/>
          <a:ln w="9525">
            <a:noFill/>
            <a:miter lim="800000"/>
            <a:headEnd/>
            <a:tailEnd/>
          </a:ln>
        </p:spPr>
      </p:pic>
      <p:sp>
        <p:nvSpPr>
          <p:cNvPr id="32" name="Titolo 1"/>
          <p:cNvSpPr txBox="1">
            <a:spLocks/>
          </p:cNvSpPr>
          <p:nvPr/>
        </p:nvSpPr>
        <p:spPr bwMode="auto">
          <a:xfrm>
            <a:off x="2633662" y="0"/>
            <a:ext cx="6510338" cy="714375"/>
          </a:xfrm>
          <a:prstGeom prst="rect">
            <a:avLst/>
          </a:prstGeom>
          <a:solidFill>
            <a:schemeClr val="bg1"/>
          </a:solidFill>
          <a:ln w="9525">
            <a:noFill/>
            <a:miter lim="800000"/>
            <a:headEnd/>
            <a:tailEnd/>
          </a:ln>
        </p:spPr>
        <p:txBody>
          <a:bodyPr vert="horz" wrap="square" lIns="91436" tIns="45718" rIns="91436" bIns="45718" numCol="1" anchor="ctr" anchorCtr="0" compatLnSpc="1">
            <a:prstTxWarp prst="textNoShape">
              <a:avLst/>
            </a:prstTxWarp>
            <a:normAutofit fontScale="97500"/>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500" b="1" i="0" u="none" strike="noStrike" kern="0" cap="none" spc="0" normalizeH="0" baseline="0" noProof="0" dirty="0" smtClean="0">
                <a:ln>
                  <a:noFill/>
                </a:ln>
                <a:solidFill>
                  <a:schemeClr val="accent2"/>
                </a:solidFill>
                <a:effectLst/>
                <a:uLnTx/>
                <a:uFillTx/>
                <a:ea typeface="+mj-ea"/>
                <a:cs typeface="+mj-cs"/>
              </a:rPr>
              <a:t>Lo stato dell’arte</a:t>
            </a:r>
            <a:endParaRPr kumimoji="0" lang="it-IT" sz="2500" b="1" i="0" u="none" strike="noStrike" kern="0" cap="none" spc="0" normalizeH="0" baseline="0" noProof="0" dirty="0">
              <a:ln>
                <a:noFill/>
              </a:ln>
              <a:solidFill>
                <a:schemeClr val="accent2"/>
              </a:solidFill>
              <a:effectLst/>
              <a:uLnTx/>
              <a:uFillTx/>
              <a:ea typeface="+mj-ea"/>
              <a:cs typeface="+mj-cs"/>
            </a:endParaRPr>
          </a:p>
        </p:txBody>
      </p:sp>
      <p:pic>
        <p:nvPicPr>
          <p:cNvPr id="42" name="Picture 2"/>
          <p:cNvPicPr>
            <a:picLocks noChangeAspect="1" noChangeArrowheads="1"/>
          </p:cNvPicPr>
          <p:nvPr/>
        </p:nvPicPr>
        <p:blipFill>
          <a:blip r:embed="rId4" cstate="print"/>
          <a:srcRect/>
          <a:stretch>
            <a:fillRect/>
          </a:stretch>
        </p:blipFill>
        <p:spPr bwMode="auto">
          <a:xfrm>
            <a:off x="0" y="3899520"/>
            <a:ext cx="4863970" cy="2908570"/>
          </a:xfrm>
          <a:prstGeom prst="rect">
            <a:avLst/>
          </a:prstGeom>
          <a:noFill/>
          <a:ln w="9525">
            <a:noFill/>
            <a:miter lim="800000"/>
            <a:headEnd/>
            <a:tailEnd/>
          </a:ln>
        </p:spPr>
      </p:pic>
      <p:sp>
        <p:nvSpPr>
          <p:cNvPr id="41" name="Ovale 40"/>
          <p:cNvSpPr/>
          <p:nvPr/>
        </p:nvSpPr>
        <p:spPr bwMode="auto">
          <a:xfrm>
            <a:off x="3213934" y="5277677"/>
            <a:ext cx="1606544" cy="1421296"/>
          </a:xfrm>
          <a:prstGeom prst="ellipse">
            <a:avLst/>
          </a:prstGeom>
          <a:solidFill>
            <a:schemeClr val="bg1"/>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accent2"/>
                </a:solidFill>
                <a:effectLst/>
                <a:latin typeface="Palatino Linotype" pitchFamily="18" charset="0"/>
              </a:rPr>
              <a:t>Infrastruttura</a:t>
            </a:r>
            <a:r>
              <a:rPr kumimoji="0" lang="it-IT" sz="1200" b="1" i="0" u="none" strike="noStrike" cap="none" normalizeH="0" dirty="0" smtClean="0">
                <a:ln>
                  <a:noFill/>
                </a:ln>
                <a:solidFill>
                  <a:schemeClr val="accent2"/>
                </a:solidFill>
                <a:effectLst/>
                <a:latin typeface="Palatino Linotype" pitchFamily="18" charset="0"/>
              </a:rPr>
              <a:t> pronta</a:t>
            </a:r>
            <a:endParaRPr kumimoji="0" lang="it-IT" sz="1200" b="1" i="0" u="none" strike="noStrike" cap="none" normalizeH="0" baseline="0" dirty="0" smtClean="0">
              <a:ln>
                <a:noFill/>
              </a:ln>
              <a:solidFill>
                <a:schemeClr val="accent2"/>
              </a:solidFill>
              <a:effectLst/>
              <a:latin typeface="Palatino Linotype" pitchFamily="18" charset="0"/>
            </a:endParaRPr>
          </a:p>
        </p:txBody>
      </p:sp>
      <p:sp>
        <p:nvSpPr>
          <p:cNvPr id="44" name="Ovale 43"/>
          <p:cNvSpPr/>
          <p:nvPr/>
        </p:nvSpPr>
        <p:spPr bwMode="auto">
          <a:xfrm>
            <a:off x="5680953" y="630338"/>
            <a:ext cx="3268494" cy="865776"/>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dirty="0" smtClean="0">
              <a:ln>
                <a:noFill/>
              </a:ln>
              <a:solidFill>
                <a:schemeClr val="accent2"/>
              </a:solidFill>
              <a:effectLst/>
              <a:latin typeface="verdana" pitchFamily="34" charset="0"/>
            </a:endParaRPr>
          </a:p>
        </p:txBody>
      </p:sp>
      <p:pic>
        <p:nvPicPr>
          <p:cNvPr id="29698" name="Picture 2"/>
          <p:cNvPicPr>
            <a:picLocks noChangeAspect="1" noChangeArrowheads="1"/>
          </p:cNvPicPr>
          <p:nvPr/>
        </p:nvPicPr>
        <p:blipFill>
          <a:blip r:embed="rId5" cstate="print"/>
          <a:srcRect/>
          <a:stretch>
            <a:fillRect/>
          </a:stretch>
        </p:blipFill>
        <p:spPr bwMode="auto">
          <a:xfrm>
            <a:off x="3766931" y="5883964"/>
            <a:ext cx="516482" cy="755861"/>
          </a:xfrm>
          <a:prstGeom prst="rect">
            <a:avLst/>
          </a:prstGeom>
          <a:noFill/>
          <a:ln w="9525">
            <a:noFill/>
            <a:miter lim="800000"/>
            <a:headEnd/>
            <a:tailEnd/>
          </a:ln>
        </p:spPr>
      </p:pic>
      <p:sp>
        <p:nvSpPr>
          <p:cNvPr id="46" name="Rettangolo 45"/>
          <p:cNvSpPr/>
          <p:nvPr/>
        </p:nvSpPr>
        <p:spPr>
          <a:xfrm>
            <a:off x="6206247" y="805448"/>
            <a:ext cx="2461097" cy="584775"/>
          </a:xfrm>
          <a:prstGeom prst="rect">
            <a:avLst/>
          </a:prstGeom>
        </p:spPr>
        <p:txBody>
          <a:bodyPr wrap="square">
            <a:spAutoFit/>
          </a:bodyPr>
          <a:lstStyle/>
          <a:p>
            <a:pPr algn="ctr">
              <a:buClr>
                <a:srgbClr val="FF0000"/>
              </a:buClr>
              <a:buSzPct val="100000"/>
            </a:pPr>
            <a:r>
              <a:rPr lang="it-IT" sz="1600" b="0" dirty="0" smtClean="0">
                <a:latin typeface="Palatino Linotype" pitchFamily="18" charset="0"/>
              </a:rPr>
              <a:t>Delle </a:t>
            </a:r>
            <a:r>
              <a:rPr lang="it-IT" sz="1600" dirty="0" smtClean="0">
                <a:latin typeface="Palatino Linotype" pitchFamily="18" charset="0"/>
              </a:rPr>
              <a:t>5 milioni di imprese</a:t>
            </a:r>
            <a:r>
              <a:rPr lang="it-IT" sz="1600" b="0" dirty="0" smtClean="0">
                <a:latin typeface="Palatino Linotype" pitchFamily="18" charset="0"/>
              </a:rPr>
              <a:t> italiane </a:t>
            </a:r>
          </a:p>
        </p:txBody>
      </p:sp>
      <p:sp>
        <p:nvSpPr>
          <p:cNvPr id="50" name="Rettangolo 49"/>
          <p:cNvSpPr/>
          <p:nvPr/>
        </p:nvSpPr>
        <p:spPr>
          <a:xfrm>
            <a:off x="6144632" y="1561005"/>
            <a:ext cx="2461097" cy="584775"/>
          </a:xfrm>
          <a:prstGeom prst="rect">
            <a:avLst/>
          </a:prstGeom>
        </p:spPr>
        <p:txBody>
          <a:bodyPr wrap="square">
            <a:spAutoFit/>
          </a:bodyPr>
          <a:lstStyle/>
          <a:p>
            <a:pPr algn="ctr">
              <a:buClr>
                <a:srgbClr val="FF0000"/>
              </a:buClr>
              <a:buSzPct val="100000"/>
            </a:pPr>
            <a:r>
              <a:rPr lang="it-IT" sz="1600" b="0" dirty="0" smtClean="0">
                <a:latin typeface="Palatino Linotype" pitchFamily="18" charset="0"/>
              </a:rPr>
              <a:t>Circa </a:t>
            </a:r>
            <a:r>
              <a:rPr lang="it-IT" sz="1600" dirty="0" smtClean="0">
                <a:latin typeface="Palatino Linotype" pitchFamily="18" charset="0"/>
              </a:rPr>
              <a:t>2 milioni sono fornitrici della PA </a:t>
            </a:r>
          </a:p>
        </p:txBody>
      </p:sp>
      <p:sp>
        <p:nvSpPr>
          <p:cNvPr id="51" name="Ovale 50"/>
          <p:cNvSpPr/>
          <p:nvPr/>
        </p:nvSpPr>
        <p:spPr bwMode="auto">
          <a:xfrm>
            <a:off x="5667977" y="1405330"/>
            <a:ext cx="3268494" cy="810631"/>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dirty="0" smtClean="0">
              <a:ln>
                <a:noFill/>
              </a:ln>
              <a:solidFill>
                <a:schemeClr val="accent2"/>
              </a:solidFill>
              <a:effectLst/>
              <a:latin typeface="verdana" pitchFamily="34" charset="0"/>
            </a:endParaRPr>
          </a:p>
        </p:txBody>
      </p:sp>
      <p:sp>
        <p:nvSpPr>
          <p:cNvPr id="52" name="Ovale 51"/>
          <p:cNvSpPr/>
          <p:nvPr/>
        </p:nvSpPr>
        <p:spPr bwMode="auto">
          <a:xfrm>
            <a:off x="5703641" y="2131682"/>
            <a:ext cx="3268494" cy="1060316"/>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dirty="0" smtClean="0">
              <a:ln>
                <a:noFill/>
              </a:ln>
              <a:solidFill>
                <a:schemeClr val="accent2"/>
              </a:solidFill>
              <a:effectLst/>
              <a:latin typeface="verdana" pitchFamily="34" charset="0"/>
            </a:endParaRPr>
          </a:p>
        </p:txBody>
      </p:sp>
      <p:sp>
        <p:nvSpPr>
          <p:cNvPr id="53" name="Rettangolo 52"/>
          <p:cNvSpPr/>
          <p:nvPr/>
        </p:nvSpPr>
        <p:spPr>
          <a:xfrm>
            <a:off x="6180296" y="2219240"/>
            <a:ext cx="2461097" cy="830997"/>
          </a:xfrm>
          <a:prstGeom prst="rect">
            <a:avLst/>
          </a:prstGeom>
          <a:ln>
            <a:noFill/>
          </a:ln>
        </p:spPr>
        <p:txBody>
          <a:bodyPr wrap="square">
            <a:spAutoFit/>
          </a:bodyPr>
          <a:lstStyle/>
          <a:p>
            <a:pPr algn="ctr">
              <a:buClr>
                <a:srgbClr val="FF0000"/>
              </a:buClr>
              <a:buSzPct val="100000"/>
            </a:pPr>
            <a:r>
              <a:rPr lang="it-IT" sz="1600" b="0" dirty="0" smtClean="0">
                <a:latin typeface="Palatino Linotype" pitchFamily="18" charset="0"/>
              </a:rPr>
              <a:t>Il volume delle </a:t>
            </a:r>
            <a:r>
              <a:rPr lang="it-IT" sz="1600" dirty="0" smtClean="0">
                <a:latin typeface="Palatino Linotype" pitchFamily="18" charset="0"/>
              </a:rPr>
              <a:t>fatture</a:t>
            </a:r>
            <a:r>
              <a:rPr lang="it-IT" sz="1600" b="0" dirty="0" smtClean="0">
                <a:latin typeface="Palatino Linotype" pitchFamily="18" charset="0"/>
              </a:rPr>
              <a:t> scambiate è circa</a:t>
            </a:r>
          </a:p>
          <a:p>
            <a:pPr algn="ctr">
              <a:buClr>
                <a:srgbClr val="FF0000"/>
              </a:buClr>
              <a:buSzPct val="100000"/>
            </a:pPr>
            <a:r>
              <a:rPr lang="it-IT" sz="1600" b="0" dirty="0" smtClean="0">
                <a:latin typeface="Palatino Linotype" pitchFamily="18" charset="0"/>
              </a:rPr>
              <a:t> </a:t>
            </a:r>
            <a:r>
              <a:rPr lang="it-IT" sz="1600" dirty="0" smtClean="0">
                <a:latin typeface="Palatino Linotype" pitchFamily="18" charset="0"/>
              </a:rPr>
              <a:t>60 milioni l’anno </a:t>
            </a:r>
          </a:p>
        </p:txBody>
      </p:sp>
      <p:sp>
        <p:nvSpPr>
          <p:cNvPr id="54" name="Ovale 53"/>
          <p:cNvSpPr/>
          <p:nvPr/>
        </p:nvSpPr>
        <p:spPr bwMode="auto">
          <a:xfrm>
            <a:off x="5739305" y="3081778"/>
            <a:ext cx="3268494" cy="1060316"/>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dirty="0" smtClean="0">
              <a:ln>
                <a:noFill/>
              </a:ln>
              <a:solidFill>
                <a:schemeClr val="accent2"/>
              </a:solidFill>
              <a:effectLst/>
              <a:latin typeface="verdana" pitchFamily="34" charset="0"/>
            </a:endParaRPr>
          </a:p>
        </p:txBody>
      </p:sp>
      <p:sp>
        <p:nvSpPr>
          <p:cNvPr id="55" name="Rettangolo 54"/>
          <p:cNvSpPr/>
          <p:nvPr/>
        </p:nvSpPr>
        <p:spPr>
          <a:xfrm>
            <a:off x="6235415" y="3305529"/>
            <a:ext cx="2461097" cy="584775"/>
          </a:xfrm>
          <a:prstGeom prst="rect">
            <a:avLst/>
          </a:prstGeom>
        </p:spPr>
        <p:txBody>
          <a:bodyPr wrap="square">
            <a:spAutoFit/>
          </a:bodyPr>
          <a:lstStyle/>
          <a:p>
            <a:pPr algn="ctr">
              <a:buClr>
                <a:srgbClr val="FF0000"/>
              </a:buClr>
              <a:buSzPct val="100000"/>
            </a:pPr>
            <a:r>
              <a:rPr lang="it-IT" sz="1600" b="0" dirty="0" smtClean="0">
                <a:latin typeface="Palatino Linotype" pitchFamily="18" charset="0"/>
              </a:rPr>
              <a:t>Per un importo di </a:t>
            </a:r>
            <a:r>
              <a:rPr lang="it-IT" sz="1600" dirty="0" smtClean="0">
                <a:latin typeface="Palatino Linotype" pitchFamily="18" charset="0"/>
              </a:rPr>
              <a:t>oltre 135 miliardi </a:t>
            </a:r>
          </a:p>
        </p:txBody>
      </p:sp>
      <p:pic>
        <p:nvPicPr>
          <p:cNvPr id="56" name="Picture 8"/>
          <p:cNvPicPr>
            <a:picLocks noChangeAspect="1" noChangeArrowheads="1"/>
          </p:cNvPicPr>
          <p:nvPr/>
        </p:nvPicPr>
        <p:blipFill>
          <a:blip r:embed="rId6" cstate="print"/>
          <a:srcRect/>
          <a:stretch>
            <a:fillRect/>
          </a:stretch>
        </p:blipFill>
        <p:spPr bwMode="auto">
          <a:xfrm rot="10800000">
            <a:off x="7084019" y="3861151"/>
            <a:ext cx="495892" cy="593360"/>
          </a:xfrm>
          <a:prstGeom prst="rect">
            <a:avLst/>
          </a:prstGeom>
          <a:noFill/>
          <a:ln w="9525">
            <a:noFill/>
            <a:miter lim="800000"/>
            <a:headEnd/>
            <a:tailEnd/>
          </a:ln>
        </p:spPr>
      </p:pic>
      <p:sp>
        <p:nvSpPr>
          <p:cNvPr id="57" name="CasellaDiTesto 56"/>
          <p:cNvSpPr txBox="1"/>
          <p:nvPr/>
        </p:nvSpPr>
        <p:spPr>
          <a:xfrm>
            <a:off x="5057775" y="4401268"/>
            <a:ext cx="4086225" cy="2462213"/>
          </a:xfrm>
          <a:prstGeom prst="rect">
            <a:avLst/>
          </a:prstGeom>
          <a:solidFill>
            <a:srgbClr val="CCECFF"/>
          </a:solidFill>
          <a:ln cap="rnd">
            <a:solidFill>
              <a:schemeClr val="accent2">
                <a:lumMod val="75000"/>
              </a:schemeClr>
            </a:solidFill>
            <a:prstDash val="sysDash"/>
          </a:ln>
        </p:spPr>
        <p:txBody>
          <a:bodyPr wrap="square" rtlCol="0">
            <a:spAutoFit/>
          </a:bodyPr>
          <a:lstStyle/>
          <a:p>
            <a:pPr>
              <a:buClr>
                <a:srgbClr val="FF0000"/>
              </a:buClr>
              <a:buSzPct val="100000"/>
            </a:pPr>
            <a:r>
              <a:rPr lang="it-IT" sz="1200" b="0" dirty="0" smtClean="0">
                <a:latin typeface="+mj-lt"/>
              </a:rPr>
              <a:t>L’introduzione della fattura elettronica porterebbe a risparmi per 1,6 miliardi </a:t>
            </a:r>
            <a:r>
              <a:rPr lang="it-IT" sz="1200" b="0" dirty="0" smtClean="0">
                <a:latin typeface="+mj-lt"/>
              </a:rPr>
              <a:t>all’</a:t>
            </a:r>
            <a:r>
              <a:rPr lang="it-IT" sz="1200" b="0" dirty="0" err="1" smtClean="0">
                <a:latin typeface="+mj-lt"/>
              </a:rPr>
              <a:t>anno</a:t>
            </a:r>
            <a:r>
              <a:rPr lang="it-IT" sz="1200" b="0" dirty="0" err="1" smtClean="0"/>
              <a:t>*</a:t>
            </a:r>
            <a:r>
              <a:rPr lang="it-IT" sz="1200" b="0" dirty="0" smtClean="0">
                <a:latin typeface="+mj-lt"/>
              </a:rPr>
              <a:t>. </a:t>
            </a:r>
            <a:endParaRPr lang="it-IT" sz="1200" b="0" dirty="0" smtClean="0">
              <a:latin typeface="+mj-lt"/>
            </a:endParaRPr>
          </a:p>
          <a:p>
            <a:pPr>
              <a:buClr>
                <a:srgbClr val="FF0000"/>
              </a:buClr>
              <a:buSzPct val="100000"/>
            </a:pPr>
            <a:endParaRPr lang="it-IT" sz="800" b="0" dirty="0" smtClean="0">
              <a:latin typeface="+mj-lt"/>
            </a:endParaRPr>
          </a:p>
          <a:p>
            <a:pPr>
              <a:buClr>
                <a:srgbClr val="FF0000"/>
              </a:buClr>
              <a:buSzPct val="100000"/>
            </a:pPr>
            <a:r>
              <a:rPr lang="it-IT" sz="1200" b="0" dirty="0" smtClean="0">
                <a:latin typeface="+mj-lt"/>
              </a:rPr>
              <a:t>A livello europeo l’adozione in massa della fatturazione elettronica (B2B e B2G) porterebbe a notevoli vantaggi economici e si stima che il passaggio dalla fatturazione su carta a quella elettronica  permetterà di risparmiare complessivamente in </a:t>
            </a:r>
            <a:r>
              <a:rPr lang="it-IT" sz="1200" b="0" dirty="0" err="1" smtClean="0">
                <a:latin typeface="+mj-lt"/>
              </a:rPr>
              <a:t>europa</a:t>
            </a:r>
            <a:r>
              <a:rPr lang="it-IT" sz="1200" b="0" dirty="0" smtClean="0">
                <a:latin typeface="+mj-lt"/>
              </a:rPr>
              <a:t> circa 240 miliardi di euro in sei anni ** </a:t>
            </a:r>
            <a:endParaRPr lang="it-IT" sz="1200" b="0" dirty="0" smtClean="0">
              <a:latin typeface="+mj-lt"/>
            </a:endParaRPr>
          </a:p>
          <a:p>
            <a:pPr>
              <a:buClr>
                <a:srgbClr val="FF0000"/>
              </a:buClr>
              <a:buSzPct val="100000"/>
            </a:pPr>
            <a:endParaRPr lang="it-IT" sz="800" b="0" dirty="0" smtClean="0">
              <a:latin typeface="Palatino Linotype" pitchFamily="18" charset="0"/>
            </a:endParaRPr>
          </a:p>
          <a:p>
            <a:pPr>
              <a:buClr>
                <a:srgbClr val="FF0000"/>
              </a:buClr>
              <a:buSzPct val="100000"/>
            </a:pPr>
            <a:r>
              <a:rPr lang="it-IT" sz="1000" b="0" dirty="0" smtClean="0">
                <a:latin typeface="Palatino Linotype" pitchFamily="18" charset="0"/>
              </a:rPr>
              <a:t>* Fonte </a:t>
            </a:r>
            <a:r>
              <a:rPr lang="it-IT" sz="1000" b="0" dirty="0" smtClean="0">
                <a:latin typeface="Palatino Linotype" pitchFamily="18" charset="0"/>
              </a:rPr>
              <a:t>: Osservatori ICT &amp; Management– Politecnico di Milano </a:t>
            </a:r>
            <a:endParaRPr lang="it-IT" sz="1000" b="0" dirty="0" smtClean="0">
              <a:latin typeface="Palatino Linotype" pitchFamily="18" charset="0"/>
            </a:endParaRPr>
          </a:p>
          <a:p>
            <a:pPr>
              <a:buClr>
                <a:srgbClr val="FF0000"/>
              </a:buClr>
              <a:buSzPct val="100000"/>
            </a:pPr>
            <a:r>
              <a:rPr lang="it-IT" sz="1000" b="0" dirty="0" smtClean="0">
                <a:latin typeface="Palatino Linotype" pitchFamily="18" charset="0"/>
              </a:rPr>
              <a:t>** Fonte: Commissione Europea – Sfruttare i vantaggi della fatturazione elettronica in Europa (dicembre 2010) </a:t>
            </a:r>
          </a:p>
        </p:txBody>
      </p:sp>
      <p:pic>
        <p:nvPicPr>
          <p:cNvPr id="29699" name="Picture 3"/>
          <p:cNvPicPr>
            <a:picLocks noChangeAspect="1" noChangeArrowheads="1"/>
          </p:cNvPicPr>
          <p:nvPr/>
        </p:nvPicPr>
        <p:blipFill>
          <a:blip r:embed="rId7" cstate="print"/>
          <a:srcRect/>
          <a:stretch>
            <a:fillRect/>
          </a:stretch>
        </p:blipFill>
        <p:spPr bwMode="auto">
          <a:xfrm>
            <a:off x="0" y="860695"/>
            <a:ext cx="5391150" cy="2724150"/>
          </a:xfrm>
          <a:prstGeom prst="rect">
            <a:avLst/>
          </a:prstGeom>
          <a:noFill/>
          <a:ln w="9525">
            <a:noFill/>
            <a:miter lim="800000"/>
            <a:headEnd/>
            <a:tailEnd/>
          </a:ln>
        </p:spPr>
      </p:pic>
      <p:sp>
        <p:nvSpPr>
          <p:cNvPr id="58" name="CasellaDiTesto 57"/>
          <p:cNvSpPr txBox="1"/>
          <p:nvPr/>
        </p:nvSpPr>
        <p:spPr>
          <a:xfrm>
            <a:off x="844826" y="3528392"/>
            <a:ext cx="3001618" cy="369332"/>
          </a:xfrm>
          <a:prstGeom prst="rect">
            <a:avLst/>
          </a:prstGeom>
          <a:noFill/>
        </p:spPr>
        <p:txBody>
          <a:bodyPr wrap="square" rtlCol="0">
            <a:spAutoFit/>
          </a:bodyPr>
          <a:lstStyle/>
          <a:p>
            <a:pPr algn="ctr"/>
            <a:r>
              <a:rPr lang="it-IT" sz="1800" dirty="0" smtClean="0">
                <a:latin typeface="Palatino Linotype" pitchFamily="18" charset="0"/>
              </a:rPr>
              <a:t>Il Sistema </a:t>
            </a:r>
            <a:endParaRPr lang="it-IT" sz="1800" dirty="0">
              <a:latin typeface="Palatino Linotype" pitchFamily="18"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DWEnia3EAkCcLlreTWBcBg"/>
</p:tagLst>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accent2"/>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accent2"/>
            </a:solidFill>
            <a:effectLst/>
            <a:latin typeface="verdana" pitchFamily="34" charset="0"/>
          </a:defRPr>
        </a:defPPr>
      </a:lstStyle>
    </a:lnDef>
  </a:objectDefaults>
  <a:extraClrSchemeLst>
    <a:extraClrScheme>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26618</TotalTime>
  <Words>1032</Words>
  <Application>Microsoft Office PowerPoint</Application>
  <PresentationFormat>Presentazione su schermo (4:3)</PresentationFormat>
  <Paragraphs>216</Paragraphs>
  <Slides>12</Slides>
  <Notes>4</Notes>
  <HiddenSlides>0</HiddenSlides>
  <MMClips>0</MMClips>
  <ScaleCrop>false</ScaleCrop>
  <HeadingPairs>
    <vt:vector size="4" baseType="variant">
      <vt:variant>
        <vt:lpstr>Tema</vt:lpstr>
      </vt:variant>
      <vt:variant>
        <vt:i4>1</vt:i4>
      </vt:variant>
      <vt:variant>
        <vt:lpstr>Titoli diapositive</vt:lpstr>
      </vt:variant>
      <vt:variant>
        <vt:i4>12</vt:i4>
      </vt:variant>
    </vt:vector>
  </HeadingPairs>
  <TitlesOfParts>
    <vt:vector size="13" baseType="lpstr">
      <vt:lpstr>Struttura predefinita</vt:lpstr>
      <vt:lpstr>Innovazione e pagamenti pubblici nell’agenda digitale italiana</vt:lpstr>
      <vt:lpstr> Sistema dei pagamenti elettronici  a favore della PA  </vt:lpstr>
      <vt:lpstr>L’innovazione dei sistemi di pagamento e i conseguenti risparmi per la collettività </vt:lpstr>
      <vt:lpstr>Diapositiva 4</vt:lpstr>
      <vt:lpstr>Diapositiva 5</vt:lpstr>
      <vt:lpstr>Il ruolo dell’Agenzia</vt:lpstr>
      <vt:lpstr>Le fasi più importanti</vt:lpstr>
      <vt:lpstr>Diapositiva 8</vt:lpstr>
      <vt:lpstr>Progetti in corso </vt:lpstr>
      <vt:lpstr>Milestone   </vt:lpstr>
      <vt:lpstr> Fattura elettronica della PA  </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gimp</dc:creator>
  <cp:lastModifiedBy>silvia.deluca</cp:lastModifiedBy>
  <cp:revision>1423</cp:revision>
  <dcterms:created xsi:type="dcterms:W3CDTF">1601-01-01T00:00:00Z</dcterms:created>
  <dcterms:modified xsi:type="dcterms:W3CDTF">2014-01-20T14:01:48Z</dcterms:modified>
</cp:coreProperties>
</file>